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5"/>
  </p:notesMasterIdLst>
  <p:sldIdLst>
    <p:sldId id="256" r:id="rId2"/>
    <p:sldId id="257" r:id="rId3"/>
    <p:sldId id="258" r:id="rId4"/>
    <p:sldId id="259" r:id="rId5"/>
    <p:sldId id="260" r:id="rId6"/>
    <p:sldId id="261" r:id="rId7"/>
    <p:sldId id="294" r:id="rId8"/>
    <p:sldId id="293" r:id="rId9"/>
    <p:sldId id="262" r:id="rId10"/>
    <p:sldId id="263" r:id="rId11"/>
    <p:sldId id="264" r:id="rId12"/>
    <p:sldId id="265" r:id="rId13"/>
    <p:sldId id="266" r:id="rId14"/>
    <p:sldId id="267" r:id="rId15"/>
    <p:sldId id="268" r:id="rId16"/>
    <p:sldId id="269" r:id="rId17"/>
    <p:sldId id="270" r:id="rId18"/>
    <p:sldId id="290" r:id="rId19"/>
    <p:sldId id="291" r:id="rId20"/>
    <p:sldId id="292"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Lst>
  <p:sldSz cx="32512000" cy="20320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2709333"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Calibri"/>
      </a:defRPr>
    </a:lvl1pPr>
    <a:lvl2pPr marL="0" marR="0" indent="0" algn="l" defTabSz="2709333"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Calibri"/>
      </a:defRPr>
    </a:lvl2pPr>
    <a:lvl3pPr marL="0" marR="0" indent="0" algn="l" defTabSz="2709333"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Calibri"/>
      </a:defRPr>
    </a:lvl3pPr>
    <a:lvl4pPr marL="0" marR="0" indent="0" algn="l" defTabSz="2709333"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Calibri"/>
      </a:defRPr>
    </a:lvl4pPr>
    <a:lvl5pPr marL="0" marR="0" indent="0" algn="l" defTabSz="2709333"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Calibri"/>
      </a:defRPr>
    </a:lvl5pPr>
    <a:lvl6pPr marL="0" marR="0" indent="0" algn="l" defTabSz="2709333"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Calibri"/>
      </a:defRPr>
    </a:lvl6pPr>
    <a:lvl7pPr marL="0" marR="0" indent="0" algn="l" defTabSz="2709333"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Calibri"/>
      </a:defRPr>
    </a:lvl7pPr>
    <a:lvl8pPr marL="0" marR="0" indent="0" algn="l" defTabSz="2709333"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Calibri"/>
      </a:defRPr>
    </a:lvl8pPr>
    <a:lvl9pPr marL="0" marR="0" indent="0" algn="l" defTabSz="2709333"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99FF"/>
    <a:srgbClr val="5A8A39"/>
    <a:srgbClr val="FFF7A7"/>
    <a:srgbClr val="D25327"/>
    <a:srgbClr val="DE2240"/>
    <a:srgbClr val="CE9E1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1016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1016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1016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1016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1016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1016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inor">
          <a:srgbClr val="000000"/>
        </a:fontRef>
        <a:srgbClr val="000000"/>
      </a:tcTxStyle>
      <a:tcStyle>
        <a:tcBdr>
          <a:left>
            <a:ln w="25400" cap="flat">
              <a:noFill/>
              <a:miter lim="400000"/>
            </a:ln>
          </a:left>
          <a:right>
            <a:ln w="25400" cap="flat">
              <a:noFill/>
              <a:miter lim="400000"/>
            </a:ln>
          </a:right>
          <a:top>
            <a:ln w="127000" cap="flat">
              <a:solidFill>
                <a:srgbClr val="000000"/>
              </a:solidFill>
              <a:prstDash val="solid"/>
              <a:round/>
            </a:ln>
          </a:top>
          <a:bottom>
            <a:ln w="635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inor">
          <a:srgbClr val="FFFFFF"/>
        </a:fontRef>
        <a:srgbClr val="FFFFFF"/>
      </a:tcTxStyle>
      <a:tcStyle>
        <a:tcBdr>
          <a:left>
            <a:ln w="25400" cap="flat">
              <a:noFill/>
              <a:miter lim="400000"/>
            </a:ln>
          </a:left>
          <a:right>
            <a:ln w="25400" cap="flat">
              <a:noFill/>
              <a:miter lim="400000"/>
            </a:ln>
          </a:right>
          <a:top>
            <a:ln w="63500" cap="flat">
              <a:solidFill>
                <a:srgbClr val="000000"/>
              </a:solidFill>
              <a:prstDash val="solid"/>
              <a:round/>
            </a:ln>
          </a:top>
          <a:bottom>
            <a:ln w="635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1016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1016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270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in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635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68707"/>
  </p:normalViewPr>
  <p:slideViewPr>
    <p:cSldViewPr snapToGrid="0" snapToObjects="1">
      <p:cViewPr varScale="1">
        <p:scale>
          <a:sx n="29" d="100"/>
          <a:sy n="29" d="100"/>
        </p:scale>
        <p:origin x="2544" y="2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709333" latinLnBrk="0">
      <a:defRPr sz="3400">
        <a:latin typeface="+mn-lt"/>
        <a:ea typeface="+mn-ea"/>
        <a:cs typeface="+mn-cs"/>
        <a:sym typeface="Calibri"/>
      </a:defRPr>
    </a:lvl1pPr>
    <a:lvl2pPr indent="228600" defTabSz="2709333" latinLnBrk="0">
      <a:defRPr sz="3400">
        <a:latin typeface="+mn-lt"/>
        <a:ea typeface="+mn-ea"/>
        <a:cs typeface="+mn-cs"/>
        <a:sym typeface="Calibri"/>
      </a:defRPr>
    </a:lvl2pPr>
    <a:lvl3pPr indent="457200" defTabSz="2709333" latinLnBrk="0">
      <a:defRPr sz="3400">
        <a:latin typeface="+mn-lt"/>
        <a:ea typeface="+mn-ea"/>
        <a:cs typeface="+mn-cs"/>
        <a:sym typeface="Calibri"/>
      </a:defRPr>
    </a:lvl3pPr>
    <a:lvl4pPr indent="685800" defTabSz="2709333" latinLnBrk="0">
      <a:defRPr sz="3400">
        <a:latin typeface="+mn-lt"/>
        <a:ea typeface="+mn-ea"/>
        <a:cs typeface="+mn-cs"/>
        <a:sym typeface="Calibri"/>
      </a:defRPr>
    </a:lvl4pPr>
    <a:lvl5pPr indent="914400" defTabSz="2709333" latinLnBrk="0">
      <a:defRPr sz="3400">
        <a:latin typeface="+mn-lt"/>
        <a:ea typeface="+mn-ea"/>
        <a:cs typeface="+mn-cs"/>
        <a:sym typeface="Calibri"/>
      </a:defRPr>
    </a:lvl5pPr>
    <a:lvl6pPr indent="1143000" defTabSz="2709333" latinLnBrk="0">
      <a:defRPr sz="3400">
        <a:latin typeface="+mn-lt"/>
        <a:ea typeface="+mn-ea"/>
        <a:cs typeface="+mn-cs"/>
        <a:sym typeface="Calibri"/>
      </a:defRPr>
    </a:lvl6pPr>
    <a:lvl7pPr indent="1371600" defTabSz="2709333" latinLnBrk="0">
      <a:defRPr sz="3400">
        <a:latin typeface="+mn-lt"/>
        <a:ea typeface="+mn-ea"/>
        <a:cs typeface="+mn-cs"/>
        <a:sym typeface="Calibri"/>
      </a:defRPr>
    </a:lvl7pPr>
    <a:lvl8pPr indent="1600200" defTabSz="2709333" latinLnBrk="0">
      <a:defRPr sz="3400">
        <a:latin typeface="+mn-lt"/>
        <a:ea typeface="+mn-ea"/>
        <a:cs typeface="+mn-cs"/>
        <a:sym typeface="Calibri"/>
      </a:defRPr>
    </a:lvl8pPr>
    <a:lvl9pPr indent="1828800" defTabSz="2709333" latinLnBrk="0">
      <a:defRPr sz="34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85800"/>
            <a:ext cx="54864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583457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Shape 253"/>
          <p:cNvSpPr>
            <a:spLocks noGrp="1" noRot="1" noChangeAspect="1"/>
          </p:cNvSpPr>
          <p:nvPr>
            <p:ph type="sldImg"/>
          </p:nvPr>
        </p:nvSpPr>
        <p:spPr>
          <a:xfrm>
            <a:off x="685800" y="685800"/>
            <a:ext cx="5486400" cy="3429000"/>
          </a:xfrm>
          <a:prstGeom prst="rect">
            <a:avLst/>
          </a:prstGeom>
        </p:spPr>
        <p:txBody>
          <a:bodyPr/>
          <a:lstStyle/>
          <a:p>
            <a:endParaRPr/>
          </a:p>
        </p:txBody>
      </p:sp>
      <p:sp>
        <p:nvSpPr>
          <p:cNvPr id="254" name="Shape 254"/>
          <p:cNvSpPr>
            <a:spLocks noGrp="1"/>
          </p:cNvSpPr>
          <p:nvPr>
            <p:ph type="body" sz="quarter" idx="1"/>
          </p:nvPr>
        </p:nvSpPr>
        <p:spPr>
          <a:prstGeom prst="rect">
            <a:avLst/>
          </a:prstGeom>
        </p:spPr>
        <p:txBody>
          <a:bodyPr/>
          <a:lstStyle/>
          <a:p>
            <a:pPr>
              <a:defRPr sz="1700"/>
            </a:pPr>
            <a:r>
              <a:rPr dirty="0"/>
              <a:t>The overview of the rest of my talk is as follows.</a:t>
            </a:r>
          </a:p>
          <a:p>
            <a:pPr>
              <a:defRPr sz="1700"/>
            </a:pPr>
            <a:endParaRPr dirty="0"/>
          </a:p>
          <a:p>
            <a:pPr>
              <a:defRPr sz="1700"/>
            </a:pPr>
            <a:r>
              <a:rPr dirty="0"/>
              <a:t>To give you some intuition about our</a:t>
            </a:r>
            <a:r>
              <a:rPr lang="en-US" dirty="0"/>
              <a:t> constructions</a:t>
            </a:r>
            <a:r>
              <a:rPr dirty="0"/>
              <a:t>, I will first recall what Blind </a:t>
            </a:r>
            <a:r>
              <a:rPr dirty="0" err="1"/>
              <a:t>Schnorr</a:t>
            </a:r>
            <a:r>
              <a:rPr dirty="0"/>
              <a:t> signatures are and explain their relation with the ROS problem. More precisely, I will show how one can break OMUF of blind </a:t>
            </a:r>
            <a:r>
              <a:rPr dirty="0" err="1"/>
              <a:t>Schnorr</a:t>
            </a:r>
            <a:r>
              <a:rPr dirty="0"/>
              <a:t> by solving the corresponding ROS problem. Since the ROS problem is solvable in polynomial time, this gives a polynomial time attack </a:t>
            </a:r>
            <a:r>
              <a:rPr lang="en-US" dirty="0" err="1"/>
              <a:t>aginst</a:t>
            </a:r>
            <a:r>
              <a:rPr dirty="0"/>
              <a:t> Blind </a:t>
            </a:r>
            <a:r>
              <a:rPr dirty="0" err="1"/>
              <a:t>Schnorr</a:t>
            </a:r>
            <a:r>
              <a:rPr dirty="0"/>
              <a:t>.</a:t>
            </a:r>
          </a:p>
          <a:p>
            <a:pPr>
              <a:defRPr sz="1700"/>
            </a:pPr>
            <a:endParaRPr dirty="0"/>
          </a:p>
          <a:p>
            <a:pPr>
              <a:defRPr sz="1700"/>
            </a:pPr>
            <a:r>
              <a:rPr lang="en-US" dirty="0"/>
              <a:t>Next</a:t>
            </a:r>
            <a:r>
              <a:rPr dirty="0"/>
              <a:t>, I will explain our idea to avoid the ROS attack</a:t>
            </a:r>
            <a:r>
              <a:rPr lang="en-US" dirty="0"/>
              <a:t> that underlies our constructions</a:t>
            </a:r>
            <a:r>
              <a:rPr dirty="0"/>
              <a:t>.</a:t>
            </a:r>
          </a:p>
          <a:p>
            <a:pPr>
              <a:defRPr sz="1700"/>
            </a:pPr>
            <a:endParaRPr dirty="0"/>
          </a:p>
          <a:p>
            <a:pPr>
              <a:defRPr sz="1700"/>
            </a:pPr>
            <a:r>
              <a:rPr lang="en-US" dirty="0"/>
              <a:t>Under some assumptions, t</a:t>
            </a:r>
            <a:r>
              <a:rPr dirty="0"/>
              <a:t>he security of our schemes is equivalent to solving the WFROS problem, which is a new problem we define. In contrast to ROS, </a:t>
            </a:r>
            <a:r>
              <a:rPr lang="en-US" dirty="0"/>
              <a:t>we show that </a:t>
            </a:r>
            <a:r>
              <a:rPr dirty="0"/>
              <a:t>WFROS is exponentially hard, which implies the exponential security of our schemes.</a:t>
            </a:r>
          </a:p>
          <a:p>
            <a:pPr>
              <a:defRPr sz="1700"/>
            </a:pPr>
            <a:endParaRPr dirty="0"/>
          </a:p>
          <a:p>
            <a:pPr>
              <a:defRPr sz="1700"/>
            </a:pPr>
            <a:r>
              <a:rPr dirty="0"/>
              <a:t>In</a:t>
            </a:r>
            <a:r>
              <a:rPr lang="en-US" dirty="0"/>
              <a:t> particular, </a:t>
            </a:r>
            <a:r>
              <a:rPr dirty="0"/>
              <a:t>I will show how WFROS is define and </a:t>
            </a:r>
            <a:r>
              <a:rPr lang="en-US" dirty="0"/>
              <a:t>give some</a:t>
            </a:r>
            <a:r>
              <a:rPr dirty="0"/>
              <a:t> </a:t>
            </a:r>
            <a:r>
              <a:rPr lang="en-US" dirty="0"/>
              <a:t>intuition</a:t>
            </a:r>
            <a:r>
              <a:rPr dirty="0"/>
              <a:t> </a:t>
            </a:r>
            <a:r>
              <a:rPr lang="en-US" dirty="0"/>
              <a:t>behind</a:t>
            </a:r>
            <a:r>
              <a:rPr dirty="0"/>
              <a:t> its hardness.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Shape 275"/>
          <p:cNvSpPr>
            <a:spLocks noGrp="1" noRot="1" noChangeAspect="1"/>
          </p:cNvSpPr>
          <p:nvPr>
            <p:ph type="sldImg"/>
          </p:nvPr>
        </p:nvSpPr>
        <p:spPr>
          <a:xfrm>
            <a:off x="685800" y="685800"/>
            <a:ext cx="5486400" cy="3429000"/>
          </a:xfrm>
          <a:prstGeom prst="rect">
            <a:avLst/>
          </a:prstGeom>
        </p:spPr>
        <p:txBody>
          <a:bodyPr/>
          <a:lstStyle/>
          <a:p>
            <a:endParaRPr/>
          </a:p>
        </p:txBody>
      </p:sp>
      <p:sp>
        <p:nvSpPr>
          <p:cNvPr id="276" name="Shape 276"/>
          <p:cNvSpPr>
            <a:spLocks noGrp="1"/>
          </p:cNvSpPr>
          <p:nvPr>
            <p:ph type="body" sz="quarter" idx="1"/>
          </p:nvPr>
        </p:nvSpPr>
        <p:spPr>
          <a:prstGeom prst="rect">
            <a:avLst/>
          </a:prstGeom>
        </p:spPr>
        <p:txBody>
          <a:bodyPr/>
          <a:lstStyle/>
          <a:p>
            <a:r>
              <a:rPr lang="en-US" sz="3400" dirty="0">
                <a:effectLst/>
                <a:latin typeface="+mn-lt"/>
                <a:ea typeface="+mn-ea"/>
                <a:cs typeface="+mn-cs"/>
                <a:sym typeface="Calibri"/>
              </a:rPr>
              <a:t>To start with, I will first describe the non-blind version of Blind </a:t>
            </a:r>
            <a:r>
              <a:rPr lang="en-US" sz="3400" dirty="0" err="1">
                <a:effectLst/>
                <a:latin typeface="+mn-lt"/>
                <a:ea typeface="+mn-ea"/>
                <a:cs typeface="+mn-cs"/>
                <a:sym typeface="Calibri"/>
              </a:rPr>
              <a:t>Schnorr</a:t>
            </a:r>
            <a:r>
              <a:rPr lang="en-US" sz="3400" dirty="0">
                <a:effectLst/>
                <a:latin typeface="+mn-lt"/>
                <a:ea typeface="+mn-ea"/>
                <a:cs typeface="+mn-cs"/>
                <a:sym typeface="Calibri"/>
              </a:rPr>
              <a:t> signatures.</a:t>
            </a:r>
          </a:p>
          <a:p>
            <a:endParaRPr lang="en-US" sz="3400" dirty="0">
              <a:effectLst/>
              <a:latin typeface="+mn-lt"/>
              <a:ea typeface="+mn-ea"/>
              <a:cs typeface="+mn-cs"/>
              <a:sym typeface="Calibri"/>
            </a:endParaRPr>
          </a:p>
          <a:p>
            <a:r>
              <a:rPr lang="en-US" sz="3400" dirty="0">
                <a:effectLst/>
                <a:latin typeface="+mn-lt"/>
                <a:ea typeface="+mn-ea"/>
                <a:cs typeface="+mn-cs"/>
                <a:sym typeface="Calibri"/>
              </a:rPr>
              <a:t>The public parameters consist of a cyclic group G, with size p and a generator g, and a hash function H</a:t>
            </a:r>
          </a:p>
          <a:p>
            <a:br>
              <a:rPr lang="en-US" sz="3400" dirty="0">
                <a:effectLst/>
                <a:latin typeface="+mn-lt"/>
                <a:ea typeface="+mn-ea"/>
                <a:cs typeface="+mn-cs"/>
                <a:sym typeface="Calibri"/>
              </a:rPr>
            </a:br>
            <a:r>
              <a:rPr lang="en-US" sz="3400" dirty="0">
                <a:effectLst/>
                <a:latin typeface="+mn-lt"/>
                <a:ea typeface="+mn-ea"/>
                <a:cs typeface="+mn-cs"/>
                <a:sym typeface="Calibri"/>
              </a:rPr>
              <a:t>The secret key is a scalar x sampled uniformly from </a:t>
            </a:r>
            <a:r>
              <a:rPr lang="en-US" sz="3400" dirty="0" err="1">
                <a:effectLst/>
                <a:latin typeface="+mn-lt"/>
                <a:ea typeface="+mn-ea"/>
                <a:cs typeface="+mn-cs"/>
                <a:sym typeface="Calibri"/>
              </a:rPr>
              <a:t>Z_p</a:t>
            </a:r>
            <a:r>
              <a:rPr lang="en-US" sz="3400" dirty="0">
                <a:effectLst/>
                <a:latin typeface="+mn-lt"/>
                <a:ea typeface="+mn-ea"/>
                <a:cs typeface="+mn-cs"/>
                <a:sym typeface="Calibri"/>
              </a:rPr>
              <a:t>, and the corresponding public key is </a:t>
            </a:r>
            <a:r>
              <a:rPr lang="en-US" sz="3400" dirty="0" err="1">
                <a:effectLst/>
                <a:latin typeface="+mn-lt"/>
                <a:ea typeface="+mn-ea"/>
                <a:cs typeface="+mn-cs"/>
                <a:sym typeface="Calibri"/>
              </a:rPr>
              <a:t>g^x</a:t>
            </a:r>
            <a:r>
              <a:rPr lang="en-US" sz="3400" dirty="0">
                <a:effectLst/>
                <a:latin typeface="+mn-lt"/>
                <a:ea typeface="+mn-ea"/>
                <a:cs typeface="+mn-cs"/>
                <a:sym typeface="Calibri"/>
              </a:rPr>
              <a:t>.</a:t>
            </a:r>
          </a:p>
          <a:p>
            <a:endParaRPr lang="en-US" sz="3400" dirty="0">
              <a:effectLst/>
              <a:latin typeface="+mn-lt"/>
              <a:ea typeface="+mn-ea"/>
              <a:cs typeface="+mn-cs"/>
              <a:sym typeface="Calibri"/>
            </a:endParaRPr>
          </a:p>
          <a:p>
            <a:r>
              <a:rPr lang="en-US" sz="3400" dirty="0">
                <a:effectLst/>
                <a:latin typeface="+mn-lt"/>
                <a:ea typeface="+mn-ea"/>
                <a:cs typeface="+mn-cs"/>
                <a:sym typeface="Calibri"/>
              </a:rPr>
              <a:t>In the signing protocol, the signer first samples a nonce a uniformly from </a:t>
            </a:r>
            <a:r>
              <a:rPr lang="en-US" sz="3400" dirty="0" err="1">
                <a:effectLst/>
                <a:latin typeface="+mn-lt"/>
                <a:ea typeface="+mn-ea"/>
                <a:cs typeface="+mn-cs"/>
                <a:sym typeface="Calibri"/>
              </a:rPr>
              <a:t>Z_p</a:t>
            </a:r>
            <a:r>
              <a:rPr lang="en-US" sz="3400" dirty="0">
                <a:effectLst/>
                <a:latin typeface="+mn-lt"/>
                <a:ea typeface="+mn-ea"/>
                <a:cs typeface="+mn-cs"/>
                <a:sym typeface="Calibri"/>
              </a:rPr>
              <a:t> and sends g raise to a to the user. The user computes a challenge c from the hash of big A and the message. After receiving c, the signer computes a respond s as a + c * x. The final signature is just c and s.</a:t>
            </a:r>
          </a:p>
          <a:p>
            <a:endParaRPr lang="en-US" sz="3400" dirty="0">
              <a:effectLst/>
              <a:latin typeface="+mn-lt"/>
              <a:ea typeface="+mn-ea"/>
              <a:cs typeface="+mn-cs"/>
              <a:sym typeface="Calibri"/>
            </a:endParaRPr>
          </a:p>
          <a:p>
            <a:r>
              <a:rPr lang="en-US" sz="3400" dirty="0">
                <a:effectLst/>
                <a:latin typeface="+mn-lt"/>
                <a:ea typeface="+mn-ea"/>
                <a:cs typeface="+mn-cs"/>
                <a:sym typeface="Calibri"/>
              </a:rPr>
              <a:t>To verify a signature, one can recover A from c and s, and then check whether c is consistent with the hash value.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Shape 303"/>
          <p:cNvSpPr>
            <a:spLocks noGrp="1" noRot="1" noChangeAspect="1"/>
          </p:cNvSpPr>
          <p:nvPr>
            <p:ph type="sldImg"/>
          </p:nvPr>
        </p:nvSpPr>
        <p:spPr>
          <a:xfrm>
            <a:off x="685800" y="685800"/>
            <a:ext cx="5486400" cy="3429000"/>
          </a:xfrm>
          <a:prstGeom prst="rect">
            <a:avLst/>
          </a:prstGeom>
        </p:spPr>
        <p:txBody>
          <a:bodyPr/>
          <a:lstStyle/>
          <a:p>
            <a:endParaRPr/>
          </a:p>
        </p:txBody>
      </p:sp>
      <p:sp>
        <p:nvSpPr>
          <p:cNvPr id="304" name="Shape 304"/>
          <p:cNvSpPr>
            <a:spLocks noGrp="1"/>
          </p:cNvSpPr>
          <p:nvPr>
            <p:ph type="body" sz="quarter" idx="1"/>
          </p:nvPr>
        </p:nvSpPr>
        <p:spPr>
          <a:prstGeom prst="rect">
            <a:avLst/>
          </a:prstGeom>
        </p:spPr>
        <p:txBody>
          <a:bodyPr/>
          <a:lstStyle/>
          <a:p>
            <a:pPr>
              <a:defRPr sz="1700"/>
            </a:pPr>
            <a:r>
              <a:rPr dirty="0"/>
              <a:t>It is easy to get </a:t>
            </a:r>
            <a:r>
              <a:rPr lang="en-US" dirty="0"/>
              <a:t>the</a:t>
            </a:r>
            <a:r>
              <a:rPr dirty="0"/>
              <a:t> perfectly blind version of the scheme by adding random masks as highlighted.</a:t>
            </a:r>
          </a:p>
          <a:p>
            <a:pPr>
              <a:defRPr sz="1700"/>
            </a:pPr>
            <a:endParaRPr dirty="0"/>
          </a:p>
          <a:p>
            <a:pPr>
              <a:defRPr sz="1700"/>
            </a:pPr>
            <a:r>
              <a:rPr dirty="0"/>
              <a:t>Now, let’s look into OMUF of the scheme, where the user becomes the adversary.</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 name="Shape 329"/>
          <p:cNvSpPr>
            <a:spLocks noGrp="1" noRot="1" noChangeAspect="1"/>
          </p:cNvSpPr>
          <p:nvPr>
            <p:ph type="sldImg"/>
          </p:nvPr>
        </p:nvSpPr>
        <p:spPr>
          <a:xfrm>
            <a:off x="685800" y="685800"/>
            <a:ext cx="5486400" cy="3429000"/>
          </a:xfrm>
          <a:prstGeom prst="rect">
            <a:avLst/>
          </a:prstGeom>
        </p:spPr>
        <p:txBody>
          <a:bodyPr/>
          <a:lstStyle/>
          <a:p>
            <a:endParaRPr/>
          </a:p>
        </p:txBody>
      </p:sp>
      <p:sp>
        <p:nvSpPr>
          <p:cNvPr id="330" name="Shape 330"/>
          <p:cNvSpPr>
            <a:spLocks noGrp="1"/>
          </p:cNvSpPr>
          <p:nvPr>
            <p:ph type="body" sz="quarter" idx="1"/>
          </p:nvPr>
        </p:nvSpPr>
        <p:spPr>
          <a:prstGeom prst="rect">
            <a:avLst/>
          </a:prstGeom>
        </p:spPr>
        <p:txBody>
          <a:bodyPr/>
          <a:lstStyle/>
          <a:p>
            <a:r>
              <a:t>And therefore, we only need to consider the signer’s protocol.</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 name="Shape 351"/>
          <p:cNvSpPr>
            <a:spLocks noGrp="1" noRot="1" noChangeAspect="1"/>
          </p:cNvSpPr>
          <p:nvPr>
            <p:ph type="sldImg"/>
          </p:nvPr>
        </p:nvSpPr>
        <p:spPr>
          <a:xfrm>
            <a:off x="685800" y="685800"/>
            <a:ext cx="5486400" cy="3429000"/>
          </a:xfrm>
          <a:prstGeom prst="rect">
            <a:avLst/>
          </a:prstGeom>
        </p:spPr>
        <p:txBody>
          <a:bodyPr/>
          <a:lstStyle/>
          <a:p>
            <a:endParaRPr/>
          </a:p>
        </p:txBody>
      </p:sp>
      <p:sp>
        <p:nvSpPr>
          <p:cNvPr id="352" name="Shape 352"/>
          <p:cNvSpPr>
            <a:spLocks noGrp="1"/>
          </p:cNvSpPr>
          <p:nvPr>
            <p:ph type="body" sz="quarter" idx="1"/>
          </p:nvPr>
        </p:nvSpPr>
        <p:spPr>
          <a:prstGeom prst="rect">
            <a:avLst/>
          </a:prstGeom>
        </p:spPr>
        <p:txBody>
          <a:bodyPr/>
          <a:lstStyle/>
          <a:p>
            <a:r>
              <a:rPr lang="en-US" dirty="0"/>
              <a:t>Now, </a:t>
            </a:r>
            <a:r>
              <a:rPr dirty="0"/>
              <a:t>I will show how to break OMUF of Blind </a:t>
            </a:r>
            <a:r>
              <a:rPr dirty="0" err="1"/>
              <a:t>Schnorr</a:t>
            </a:r>
            <a:r>
              <a:rPr dirty="0"/>
              <a:t> by solving the ROS problem.</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Shape 372"/>
          <p:cNvSpPr>
            <a:spLocks noGrp="1" noRot="1" noChangeAspect="1"/>
          </p:cNvSpPr>
          <p:nvPr>
            <p:ph type="sldImg"/>
          </p:nvPr>
        </p:nvSpPr>
        <p:spPr>
          <a:xfrm>
            <a:off x="685800" y="685800"/>
            <a:ext cx="5486400" cy="3429000"/>
          </a:xfrm>
          <a:prstGeom prst="rect">
            <a:avLst/>
          </a:prstGeom>
        </p:spPr>
        <p:txBody>
          <a:bodyPr/>
          <a:lstStyle/>
          <a:p>
            <a:endParaRPr/>
          </a:p>
        </p:txBody>
      </p:sp>
      <p:sp>
        <p:nvSpPr>
          <p:cNvPr id="373" name="Shape 373"/>
          <p:cNvSpPr>
            <a:spLocks noGrp="1"/>
          </p:cNvSpPr>
          <p:nvPr>
            <p:ph type="body" sz="quarter" idx="1"/>
          </p:nvPr>
        </p:nvSpPr>
        <p:spPr>
          <a:prstGeom prst="rect">
            <a:avLst/>
          </a:prstGeom>
        </p:spPr>
        <p:txBody>
          <a:bodyPr/>
          <a:lstStyle/>
          <a:p>
            <a:pPr>
              <a:defRPr sz="1700"/>
            </a:pPr>
            <a:r>
              <a:rPr dirty="0"/>
              <a:t>Consider an adversary that starts two concurrent signing sessions with the signer. Here I use subscript 1 to denote the first signing session and subscript 2 to denote the second.</a:t>
            </a:r>
          </a:p>
          <a:p>
            <a:pPr>
              <a:defRPr sz="1700"/>
            </a:pPr>
            <a:endParaRPr dirty="0"/>
          </a:p>
          <a:p>
            <a:pPr>
              <a:defRPr sz="1700"/>
            </a:pPr>
            <a:r>
              <a:rPr lang="en-US" dirty="0"/>
              <a:t>Firstly, I will show how to generate a signature that is a linear combination of two sessions.</a:t>
            </a:r>
          </a:p>
          <a:p>
            <a:pPr>
              <a:defRPr sz="1700"/>
            </a:pPr>
            <a:endParaRPr dirty="0"/>
          </a:p>
          <a:p>
            <a:pPr>
              <a:defRPr sz="1700"/>
            </a:pPr>
            <a:r>
              <a:rPr dirty="0"/>
              <a:t>Then, I will show how to extend </a:t>
            </a:r>
            <a:r>
              <a:rPr lang="en-US" dirty="0"/>
              <a:t>it </a:t>
            </a:r>
            <a:r>
              <a:rPr dirty="0"/>
              <a:t>to  </a:t>
            </a:r>
            <a:r>
              <a:rPr lang="en-US" dirty="0"/>
              <a:t>an</a:t>
            </a:r>
            <a:r>
              <a:rPr dirty="0"/>
              <a:t> attack where the adversary can forge 3 different message signature pairs</a:t>
            </a:r>
            <a:r>
              <a:rPr lang="en-US" dirty="0"/>
              <a:t>, and then we will see where the </a:t>
            </a:r>
            <a:r>
              <a:rPr dirty="0"/>
              <a:t>ROS proble</a:t>
            </a:r>
            <a:r>
              <a:rPr lang="en-US" dirty="0"/>
              <a:t>m appears.</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 name="Shape 391"/>
          <p:cNvSpPr>
            <a:spLocks noGrp="1" noRot="1" noChangeAspect="1"/>
          </p:cNvSpPr>
          <p:nvPr>
            <p:ph type="sldImg"/>
          </p:nvPr>
        </p:nvSpPr>
        <p:spPr>
          <a:xfrm>
            <a:off x="685800" y="685800"/>
            <a:ext cx="5486400" cy="3429000"/>
          </a:xfrm>
          <a:prstGeom prst="rect">
            <a:avLst/>
          </a:prstGeom>
        </p:spPr>
        <p:txBody>
          <a:bodyPr/>
          <a:lstStyle/>
          <a:p>
            <a:endParaRPr/>
          </a:p>
        </p:txBody>
      </p:sp>
      <p:sp>
        <p:nvSpPr>
          <p:cNvPr id="392" name="Shape 392"/>
          <p:cNvSpPr>
            <a:spLocks noGrp="1"/>
          </p:cNvSpPr>
          <p:nvPr>
            <p:ph type="body" sz="quarter" idx="1"/>
          </p:nvPr>
        </p:nvSpPr>
        <p:spPr>
          <a:prstGeom prst="rect">
            <a:avLst/>
          </a:prstGeom>
        </p:spPr>
        <p:txBody>
          <a:bodyPr/>
          <a:lstStyle/>
          <a:p>
            <a:pPr>
              <a:defRPr sz="1700"/>
            </a:pPr>
            <a:r>
              <a:rPr dirty="0"/>
              <a:t>To combine two sessions linearly, the adversary first picks two linear coefficients alpha1 and alpha2 arbitrarily together with a message, and computes A as … and c as …</a:t>
            </a:r>
          </a:p>
          <a:p>
            <a:pPr>
              <a:defRPr sz="1700"/>
            </a:pPr>
            <a:endParaRPr dirty="0"/>
          </a:p>
          <a:p>
            <a:pPr>
              <a:defRPr sz="1700"/>
            </a:pPr>
            <a:r>
              <a:rPr dirty="0"/>
              <a:t>Then, the adversary picks c1 and c2 such that c equals to the linear combination of c1 and c2</a:t>
            </a:r>
            <a:r>
              <a:rPr lang="en-US" dirty="0"/>
              <a:t> with coefficient alpha</a:t>
            </a:r>
            <a:r>
              <a:rPr dirty="0"/>
              <a:t>.</a:t>
            </a:r>
          </a:p>
          <a:p>
            <a:pPr>
              <a:defRPr sz="1700"/>
            </a:pPr>
            <a:endParaRPr dirty="0"/>
          </a:p>
          <a:p>
            <a:pPr>
              <a:defRPr sz="1700"/>
            </a:pPr>
            <a:r>
              <a:rPr dirty="0"/>
              <a:t>Finally, the adversary set s to be the linear combination of s1 and s2. I will now show that (c, s) is a valid signature for m.</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Shape 428"/>
          <p:cNvSpPr>
            <a:spLocks noGrp="1" noRot="1" noChangeAspect="1"/>
          </p:cNvSpPr>
          <p:nvPr>
            <p:ph type="sldImg"/>
          </p:nvPr>
        </p:nvSpPr>
        <p:spPr>
          <a:xfrm>
            <a:off x="685800" y="685800"/>
            <a:ext cx="5486400" cy="3429000"/>
          </a:xfrm>
          <a:prstGeom prst="rect">
            <a:avLst/>
          </a:prstGeom>
        </p:spPr>
        <p:txBody>
          <a:bodyPr/>
          <a:lstStyle/>
          <a:p>
            <a:endParaRPr/>
          </a:p>
        </p:txBody>
      </p:sp>
      <p:sp>
        <p:nvSpPr>
          <p:cNvPr id="429" name="Shape 429"/>
          <p:cNvSpPr>
            <a:spLocks noGrp="1"/>
          </p:cNvSpPr>
          <p:nvPr>
            <p:ph type="body" sz="quarter" idx="1"/>
          </p:nvPr>
        </p:nvSpPr>
        <p:spPr>
          <a:prstGeom prst="rect">
            <a:avLst/>
          </a:prstGeom>
        </p:spPr>
        <p:txBody>
          <a:bodyPr/>
          <a:lstStyle/>
          <a:p>
            <a:pPr>
              <a:defRPr sz="1700"/>
            </a:pPr>
            <a:r>
              <a:rPr dirty="0"/>
              <a:t>To see why this is the case, from the signing protocol, we can get these two equations. Then, we combine the two equations with linear coefficients alpha1 and alpha2.</a:t>
            </a:r>
          </a:p>
          <a:p>
            <a:pPr>
              <a:defRPr sz="1700"/>
            </a:pPr>
            <a:endParaRPr dirty="0"/>
          </a:p>
          <a:p>
            <a:pPr>
              <a:defRPr sz="1700"/>
            </a:pPr>
            <a:r>
              <a:rPr dirty="0"/>
              <a:t>Let’s raise g to values on both sides of the equation.</a:t>
            </a:r>
          </a:p>
          <a:p>
            <a:pPr>
              <a:defRPr sz="1700"/>
            </a:pPr>
            <a:endParaRPr dirty="0"/>
          </a:p>
          <a:p>
            <a:pPr>
              <a:defRPr sz="1700"/>
            </a:pPr>
            <a:r>
              <a:rPr dirty="0"/>
              <a:t>The left-hand side gives you </a:t>
            </a:r>
            <a:r>
              <a:rPr dirty="0" err="1"/>
              <a:t>g^s</a:t>
            </a:r>
            <a:r>
              <a:rPr dirty="0"/>
              <a:t>, the first two terms on the right hand side give you A_1^\alpha_1 A_2^alpha2, which equals to a, and the last term gives you </a:t>
            </a:r>
            <a:r>
              <a:rPr dirty="0" err="1"/>
              <a:t>X^c</a:t>
            </a:r>
            <a:r>
              <a:rPr dirty="0"/>
              <a:t>.</a:t>
            </a:r>
          </a:p>
          <a:p>
            <a:pPr>
              <a:defRPr sz="1700"/>
            </a:pPr>
            <a:endParaRPr dirty="0"/>
          </a:p>
          <a:p>
            <a:pPr>
              <a:defRPr sz="1700"/>
            </a:pPr>
            <a:r>
              <a:rPr dirty="0"/>
              <a:t>This is exactly what we needed for the signature to be valid.</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 name="Shape 391"/>
          <p:cNvSpPr>
            <a:spLocks noGrp="1" noRot="1" noChangeAspect="1"/>
          </p:cNvSpPr>
          <p:nvPr>
            <p:ph type="sldImg"/>
          </p:nvPr>
        </p:nvSpPr>
        <p:spPr>
          <a:xfrm>
            <a:off x="685800" y="685800"/>
            <a:ext cx="5486400" cy="3429000"/>
          </a:xfrm>
          <a:prstGeom prst="rect">
            <a:avLst/>
          </a:prstGeom>
        </p:spPr>
        <p:txBody>
          <a:bodyPr/>
          <a:lstStyle/>
          <a:p>
            <a:endParaRPr/>
          </a:p>
        </p:txBody>
      </p:sp>
      <p:sp>
        <p:nvSpPr>
          <p:cNvPr id="392" name="Shape 392"/>
          <p:cNvSpPr>
            <a:spLocks noGrp="1"/>
          </p:cNvSpPr>
          <p:nvPr>
            <p:ph type="body" sz="quarter" idx="1"/>
          </p:nvPr>
        </p:nvSpPr>
        <p:spPr>
          <a:prstGeom prst="rect">
            <a:avLst/>
          </a:prstGeom>
        </p:spPr>
        <p:txBody>
          <a:bodyPr/>
          <a:lstStyle/>
          <a:p>
            <a:pPr marL="0" marR="0" lvl="0" indent="0" defTabSz="2709333" eaLnBrk="1" fontAlgn="auto" latinLnBrk="0" hangingPunct="1">
              <a:lnSpc>
                <a:spcPct val="100000"/>
              </a:lnSpc>
              <a:spcBef>
                <a:spcPts val="0"/>
              </a:spcBef>
              <a:spcAft>
                <a:spcPts val="0"/>
              </a:spcAft>
              <a:buClrTx/>
              <a:buSzTx/>
              <a:buFontTx/>
              <a:buNone/>
              <a:tabLst/>
              <a:defRPr/>
            </a:pPr>
            <a:r>
              <a:rPr lang="en-US" sz="1600" dirty="0">
                <a:effectLst/>
                <a:latin typeface="+mn-lt"/>
                <a:ea typeface="+mn-ea"/>
                <a:cs typeface="+mn-cs"/>
                <a:sym typeface="Calibri"/>
              </a:rPr>
              <a:t>Now to extend it to an attack, the idea is instead of picking one triple, (alpha1, alpha2 m), we pick three of them, and then picks c1 and c2 such that the highlighted equation holds for all them.</a:t>
            </a:r>
          </a:p>
          <a:p>
            <a:endParaRPr lang="en-US" sz="1600" dirty="0">
              <a:effectLst/>
              <a:latin typeface="+mn-lt"/>
              <a:ea typeface="+mn-ea"/>
              <a:cs typeface="+mn-cs"/>
              <a:sym typeface="Calibri"/>
            </a:endParaRPr>
          </a:p>
          <a:p>
            <a:pPr>
              <a:defRPr sz="1700"/>
            </a:pPr>
            <a:endParaRPr lang="en-US" dirty="0"/>
          </a:p>
          <a:p>
            <a:pPr>
              <a:defRPr sz="1700"/>
            </a:pPr>
            <a:endParaRPr dirty="0"/>
          </a:p>
        </p:txBody>
      </p:sp>
    </p:spTree>
    <p:extLst>
      <p:ext uri="{BB962C8B-B14F-4D97-AF65-F5344CB8AC3E}">
        <p14:creationId xmlns:p14="http://schemas.microsoft.com/office/powerpoint/2010/main" val="9738920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85800"/>
            <a:ext cx="5486400" cy="3429000"/>
          </a:xfrm>
        </p:spPr>
      </p:sp>
      <p:sp>
        <p:nvSpPr>
          <p:cNvPr id="3" name="Notes Placeholder 2"/>
          <p:cNvSpPr>
            <a:spLocks noGrp="1"/>
          </p:cNvSpPr>
          <p:nvPr>
            <p:ph type="body" idx="1"/>
          </p:nvPr>
        </p:nvSpPr>
        <p:spPr/>
        <p:txBody>
          <a:bodyPr/>
          <a:lstStyle/>
          <a:p>
            <a:r>
              <a:rPr lang="en-US" sz="3400" dirty="0">
                <a:effectLst/>
                <a:latin typeface="+mn-lt"/>
                <a:ea typeface="+mn-ea"/>
                <a:cs typeface="+mn-cs"/>
                <a:sym typeface="Calibri"/>
              </a:rPr>
              <a:t>If succeed, the adversary can get a signature from each triple, and therefore breaks the scheme.</a:t>
            </a:r>
          </a:p>
          <a:p>
            <a:endParaRPr lang="en-US" sz="3400" dirty="0">
              <a:effectLst/>
              <a:latin typeface="+mn-lt"/>
              <a:ea typeface="+mn-ea"/>
              <a:cs typeface="+mn-cs"/>
              <a:sym typeface="Calibri"/>
            </a:endParaRPr>
          </a:p>
          <a:p>
            <a:r>
              <a:rPr lang="en-US" sz="3400" dirty="0">
                <a:effectLst/>
                <a:latin typeface="+mn-lt"/>
                <a:ea typeface="+mn-ea"/>
                <a:cs typeface="+mn-cs"/>
                <a:sym typeface="Calibri"/>
              </a:rPr>
              <a:t>To make the attack work, the main problem is how to pick alpha and c1, c2 such that the highlight equations hold. This exactly is the ROS problem for parameter 2.</a:t>
            </a:r>
          </a:p>
          <a:p>
            <a:endParaRPr lang="en-US" sz="3400" dirty="0">
              <a:effectLst/>
              <a:latin typeface="+mn-lt"/>
              <a:ea typeface="+mn-ea"/>
              <a:cs typeface="+mn-cs"/>
              <a:sym typeface="Calibri"/>
            </a:endParaRPr>
          </a:p>
          <a:p>
            <a:r>
              <a:rPr lang="en-US" sz="3400" dirty="0">
                <a:effectLst/>
                <a:latin typeface="+mn-lt"/>
                <a:ea typeface="+mn-ea"/>
                <a:cs typeface="+mn-cs"/>
                <a:sym typeface="Calibri"/>
              </a:rPr>
              <a:t>However, solving ROS problem for 2 is still hard.</a:t>
            </a:r>
          </a:p>
          <a:p>
            <a:endParaRPr lang="en-US" dirty="0"/>
          </a:p>
        </p:txBody>
      </p:sp>
    </p:spTree>
    <p:extLst>
      <p:ext uri="{BB962C8B-B14F-4D97-AF65-F5344CB8AC3E}">
        <p14:creationId xmlns:p14="http://schemas.microsoft.com/office/powerpoint/2010/main" val="37975338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685800" y="685800"/>
            <a:ext cx="54864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sz="1700"/>
            </a:pPr>
            <a:r>
              <a:rPr lang="en-US" dirty="0"/>
              <a:t>I will start with what is blind signature. </a:t>
            </a:r>
            <a:r>
              <a:rPr dirty="0"/>
              <a:t>In the context of Blind signature, </a:t>
            </a:r>
            <a:r>
              <a:rPr lang="en-US" dirty="0"/>
              <a:t>there are </a:t>
            </a:r>
            <a:r>
              <a:rPr dirty="0"/>
              <a:t>a signer with secret key and a user with pk.</a:t>
            </a:r>
          </a:p>
          <a:p>
            <a:pPr>
              <a:defRPr sz="1700"/>
            </a:pPr>
            <a:endParaRPr dirty="0"/>
          </a:p>
          <a:p>
            <a:pPr>
              <a:defRPr sz="1700"/>
            </a:pPr>
            <a:r>
              <a:rPr dirty="0"/>
              <a:t>User wants to sign a message m by running an interactive protocol with the signer. At the end the user will learn a valid signature for m, which can be verified using the public key.</a:t>
            </a:r>
          </a:p>
          <a:p>
            <a:pPr>
              <a:defRPr sz="1700"/>
            </a:pPr>
            <a:endParaRPr dirty="0"/>
          </a:p>
          <a:p>
            <a:pPr>
              <a:defRPr sz="1700"/>
            </a:pPr>
            <a:r>
              <a:rPr dirty="0"/>
              <a:t>On the other side, we require the signer to be blind, which means the signer does not know the message during </a:t>
            </a:r>
            <a:r>
              <a:rPr lang="en-US" dirty="0"/>
              <a:t>signing</a:t>
            </a:r>
            <a:r>
              <a:rPr dirty="0"/>
              <a:t>, and moreover, even given the message and the signature later, the signer cannot link them back to which session that issues them.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85800"/>
            <a:ext cx="5486400" cy="3429000"/>
          </a:xfrm>
        </p:spPr>
      </p:sp>
      <p:sp>
        <p:nvSpPr>
          <p:cNvPr id="3" name="Notes Placeholder 2"/>
          <p:cNvSpPr>
            <a:spLocks noGrp="1"/>
          </p:cNvSpPr>
          <p:nvPr>
            <p:ph type="body" idx="1"/>
          </p:nvPr>
        </p:nvSpPr>
        <p:spPr/>
        <p:txBody>
          <a:bodyPr/>
          <a:lstStyle/>
          <a:p>
            <a:r>
              <a:rPr lang="en-US" sz="3400" dirty="0">
                <a:effectLst/>
                <a:latin typeface="+mn-lt"/>
                <a:ea typeface="+mn-ea"/>
                <a:cs typeface="+mn-cs"/>
                <a:sym typeface="Calibri"/>
              </a:rPr>
              <a:t>But, we can extend the attack \ell sessions. And </a:t>
            </a:r>
            <a:r>
              <a:rPr lang="en-US" sz="3400" dirty="0" err="1">
                <a:effectLst/>
                <a:latin typeface="+mn-lt"/>
                <a:ea typeface="+mn-ea"/>
                <a:cs typeface="+mn-cs"/>
                <a:sym typeface="Calibri"/>
              </a:rPr>
              <a:t>Benhamouda</a:t>
            </a:r>
            <a:r>
              <a:rPr lang="en-US" sz="3400" dirty="0">
                <a:effectLst/>
                <a:latin typeface="+mn-lt"/>
                <a:ea typeface="+mn-ea"/>
                <a:cs typeface="+mn-cs"/>
                <a:sym typeface="Calibri"/>
              </a:rPr>
              <a:t> et al. showed that when \ell is larger than log p, the ROS problem can be efficiently solved, which implies that Blind </a:t>
            </a:r>
            <a:r>
              <a:rPr lang="en-US" sz="3400" dirty="0" err="1">
                <a:effectLst/>
                <a:latin typeface="+mn-lt"/>
                <a:ea typeface="+mn-ea"/>
                <a:cs typeface="+mn-cs"/>
                <a:sym typeface="Calibri"/>
              </a:rPr>
              <a:t>Schnorr</a:t>
            </a:r>
            <a:r>
              <a:rPr lang="en-US" sz="3400" dirty="0">
                <a:effectLst/>
                <a:latin typeface="+mn-lt"/>
                <a:ea typeface="+mn-ea"/>
                <a:cs typeface="+mn-cs"/>
                <a:sym typeface="Calibri"/>
              </a:rPr>
              <a:t> is insecure when the number of sessions is larger than log p.</a:t>
            </a:r>
          </a:p>
        </p:txBody>
      </p:sp>
    </p:spTree>
    <p:extLst>
      <p:ext uri="{BB962C8B-B14F-4D97-AF65-F5344CB8AC3E}">
        <p14:creationId xmlns:p14="http://schemas.microsoft.com/office/powerpoint/2010/main" val="32259162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Shape 533"/>
          <p:cNvSpPr>
            <a:spLocks noGrp="1" noRot="1" noChangeAspect="1"/>
          </p:cNvSpPr>
          <p:nvPr>
            <p:ph type="sldImg"/>
          </p:nvPr>
        </p:nvSpPr>
        <p:spPr>
          <a:xfrm>
            <a:off x="685800" y="685800"/>
            <a:ext cx="5486400" cy="3429000"/>
          </a:xfrm>
          <a:prstGeom prst="rect">
            <a:avLst/>
          </a:prstGeom>
        </p:spPr>
        <p:txBody>
          <a:bodyPr/>
          <a:lstStyle/>
          <a:p>
            <a:endParaRPr/>
          </a:p>
        </p:txBody>
      </p:sp>
      <p:sp>
        <p:nvSpPr>
          <p:cNvPr id="534" name="Shape 534"/>
          <p:cNvSpPr>
            <a:spLocks noGrp="1"/>
          </p:cNvSpPr>
          <p:nvPr>
            <p:ph type="body" sz="quarter" idx="1"/>
          </p:nvPr>
        </p:nvSpPr>
        <p:spPr>
          <a:prstGeom prst="rect">
            <a:avLst/>
          </a:prstGeom>
        </p:spPr>
        <p:txBody>
          <a:bodyPr/>
          <a:lstStyle/>
          <a:p>
            <a:r>
              <a:rPr dirty="0"/>
              <a:t>Now, </a:t>
            </a:r>
            <a:r>
              <a:rPr lang="en-US" dirty="0"/>
              <a:t>let’s move to our </a:t>
            </a:r>
            <a:r>
              <a:rPr dirty="0"/>
              <a:t>schemes.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0" name="Shape 550"/>
          <p:cNvSpPr>
            <a:spLocks noGrp="1" noRot="1" noChangeAspect="1"/>
          </p:cNvSpPr>
          <p:nvPr>
            <p:ph type="sldImg"/>
          </p:nvPr>
        </p:nvSpPr>
        <p:spPr>
          <a:xfrm>
            <a:off x="685800" y="685800"/>
            <a:ext cx="5486400" cy="3429000"/>
          </a:xfrm>
          <a:prstGeom prst="rect">
            <a:avLst/>
          </a:prstGeom>
        </p:spPr>
        <p:txBody>
          <a:bodyPr/>
          <a:lstStyle/>
          <a:p>
            <a:endParaRPr/>
          </a:p>
        </p:txBody>
      </p:sp>
      <p:sp>
        <p:nvSpPr>
          <p:cNvPr id="551" name="Shape 551"/>
          <p:cNvSpPr>
            <a:spLocks noGrp="1"/>
          </p:cNvSpPr>
          <p:nvPr>
            <p:ph type="body" sz="quarter" idx="1"/>
          </p:nvPr>
        </p:nvSpPr>
        <p:spPr>
          <a:prstGeom prst="rect">
            <a:avLst/>
          </a:prstGeom>
        </p:spPr>
        <p:txBody>
          <a:bodyPr/>
          <a:lstStyle/>
          <a:p>
            <a:pPr>
              <a:defRPr sz="1700"/>
            </a:pPr>
            <a:r>
              <a:rPr dirty="0"/>
              <a:t>Remember that</a:t>
            </a:r>
            <a:r>
              <a:rPr lang="en-US" dirty="0"/>
              <a:t> the key step of the ROS attack against</a:t>
            </a:r>
            <a:r>
              <a:rPr dirty="0"/>
              <a:t> Blind </a:t>
            </a:r>
            <a:r>
              <a:rPr dirty="0" err="1"/>
              <a:t>Schnorr</a:t>
            </a:r>
            <a:r>
              <a:rPr lang="en-US" dirty="0"/>
              <a:t> is that </a:t>
            </a:r>
            <a:r>
              <a:rPr dirty="0"/>
              <a:t>we can linearly combine two sessions to get a valid signature.</a:t>
            </a:r>
          </a:p>
          <a:p>
            <a:pPr>
              <a:defRPr sz="1700"/>
            </a:pP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6" name="Shape 566"/>
          <p:cNvSpPr>
            <a:spLocks noGrp="1" noRot="1" noChangeAspect="1"/>
          </p:cNvSpPr>
          <p:nvPr>
            <p:ph type="sldImg"/>
          </p:nvPr>
        </p:nvSpPr>
        <p:spPr>
          <a:xfrm>
            <a:off x="685800" y="685800"/>
            <a:ext cx="5486400" cy="3429000"/>
          </a:xfrm>
          <a:prstGeom prst="rect">
            <a:avLst/>
          </a:prstGeom>
        </p:spPr>
        <p:txBody>
          <a:bodyPr/>
          <a:lstStyle/>
          <a:p>
            <a:endParaRPr/>
          </a:p>
        </p:txBody>
      </p:sp>
      <p:sp>
        <p:nvSpPr>
          <p:cNvPr id="567" name="Shape 567"/>
          <p:cNvSpPr>
            <a:spLocks noGrp="1"/>
          </p:cNvSpPr>
          <p:nvPr>
            <p:ph type="body" sz="quarter" idx="1"/>
          </p:nvPr>
        </p:nvSpPr>
        <p:spPr>
          <a:prstGeom prst="rect">
            <a:avLst/>
          </a:prstGeom>
        </p:spPr>
        <p:txBody>
          <a:bodyPr/>
          <a:lstStyle/>
          <a:p>
            <a:pPr>
              <a:defRPr sz="1700"/>
            </a:pPr>
            <a:r>
              <a:rPr lang="en-US" dirty="0"/>
              <a:t>And our idea to </a:t>
            </a:r>
            <a:r>
              <a:rPr dirty="0"/>
              <a:t>add a random y to the equation.</a:t>
            </a:r>
          </a:p>
          <a:p>
            <a:pPr>
              <a:defRPr sz="1700"/>
            </a:pPr>
            <a:endParaRPr dirty="0"/>
          </a:p>
          <a:p>
            <a:pPr>
              <a:defRPr sz="1700"/>
            </a:pPr>
            <a:r>
              <a:rPr dirty="0"/>
              <a:t>Suppose y1 and y2 are randomly chosen and hidden to the adversary before picking c1 and c2. Then, it is not possible to get a signature </a:t>
            </a:r>
            <a:r>
              <a:rPr lang="en-US" dirty="0"/>
              <a:t>which is</a:t>
            </a:r>
            <a:r>
              <a:rPr dirty="0"/>
              <a:t> a linear combination</a:t>
            </a:r>
            <a:r>
              <a:rPr lang="en-US" dirty="0"/>
              <a:t>s</a:t>
            </a:r>
            <a:r>
              <a:rPr dirty="0"/>
              <a:t> of two session</a:t>
            </a:r>
            <a:r>
              <a:rPr lang="en-US" dirty="0"/>
              <a:t>s anymore</a:t>
            </a:r>
            <a:r>
              <a:rPr dirty="0"/>
              <a:t>.</a:t>
            </a:r>
            <a:r>
              <a:rPr lang="en-US" dirty="0"/>
              <a:t> Basically, we cannot pick a y value to make the equation holds.</a:t>
            </a: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9" name="Shape 589"/>
          <p:cNvSpPr>
            <a:spLocks noGrp="1" noRot="1" noChangeAspect="1"/>
          </p:cNvSpPr>
          <p:nvPr>
            <p:ph type="sldImg"/>
          </p:nvPr>
        </p:nvSpPr>
        <p:spPr>
          <a:xfrm>
            <a:off x="685800" y="685800"/>
            <a:ext cx="5486400" cy="3429000"/>
          </a:xfrm>
          <a:prstGeom prst="rect">
            <a:avLst/>
          </a:prstGeom>
        </p:spPr>
        <p:txBody>
          <a:bodyPr/>
          <a:lstStyle/>
          <a:p>
            <a:endParaRPr/>
          </a:p>
        </p:txBody>
      </p:sp>
      <p:sp>
        <p:nvSpPr>
          <p:cNvPr id="590" name="Shape 590"/>
          <p:cNvSpPr>
            <a:spLocks noGrp="1"/>
          </p:cNvSpPr>
          <p:nvPr>
            <p:ph type="body" sz="quarter" idx="1"/>
          </p:nvPr>
        </p:nvSpPr>
        <p:spPr>
          <a:prstGeom prst="rect">
            <a:avLst/>
          </a:prstGeom>
        </p:spPr>
        <p:txBody>
          <a:bodyPr/>
          <a:lstStyle/>
          <a:p>
            <a:pPr>
              <a:defRPr sz="1700"/>
            </a:pPr>
            <a:r>
              <a:rPr dirty="0"/>
              <a:t>I will now describ</a:t>
            </a:r>
            <a:r>
              <a:rPr lang="en-US" dirty="0"/>
              <a:t>e how we construct</a:t>
            </a:r>
            <a:r>
              <a:rPr dirty="0"/>
              <a:t> our first scheme</a:t>
            </a:r>
            <a:r>
              <a:rPr lang="en-US" dirty="0"/>
              <a:t> with this idea</a:t>
            </a:r>
            <a:r>
              <a:rPr dirty="0"/>
              <a:t>. For simplicity, I will only give a non-blind version. And it is easy to get the </a:t>
            </a:r>
            <a:r>
              <a:rPr lang="en-US" dirty="0"/>
              <a:t>perfect </a:t>
            </a:r>
            <a:r>
              <a:rPr dirty="0"/>
              <a:t>blind version from it following </a:t>
            </a:r>
            <a:r>
              <a:rPr lang="en-US" dirty="0"/>
              <a:t>common </a:t>
            </a:r>
            <a:r>
              <a:rPr dirty="0"/>
              <a:t>tricks.</a:t>
            </a:r>
          </a:p>
          <a:p>
            <a:pPr>
              <a:defRPr sz="1700"/>
            </a:pPr>
            <a:endParaRPr dirty="0"/>
          </a:p>
          <a:p>
            <a:pPr>
              <a:defRPr sz="1700"/>
            </a:pPr>
            <a:r>
              <a:rPr dirty="0"/>
              <a:t>The public parameters and key generation parts are exactly the same as Blind </a:t>
            </a:r>
            <a:r>
              <a:rPr dirty="0" err="1"/>
              <a:t>Schnorr</a:t>
            </a:r>
            <a:r>
              <a:rPr dirty="0"/>
              <a:t>. In the signing part, the signer additionally samples </a:t>
            </a:r>
            <a:r>
              <a:rPr lang="en-US" dirty="0"/>
              <a:t>a non-zero </a:t>
            </a:r>
            <a:r>
              <a:rPr dirty="0"/>
              <a:t>y and sends public key raised to y to the user.</a:t>
            </a:r>
          </a:p>
          <a:p>
            <a:pPr>
              <a:defRPr sz="1700"/>
            </a:pPr>
            <a:endParaRPr dirty="0"/>
          </a:p>
          <a:p>
            <a:pPr>
              <a:defRPr sz="1700"/>
            </a:pPr>
            <a:r>
              <a:rPr dirty="0"/>
              <a:t>When generating the challenge, the hash also takes Y as input. Then, the signer computes s as a + c * y * x and sends both s and y back. The final signature is now c, s and y.</a:t>
            </a:r>
          </a:p>
          <a:p>
            <a:pPr>
              <a:defRPr sz="1700"/>
            </a:pPr>
            <a:endParaRPr dirty="0"/>
          </a:p>
          <a:p>
            <a:pPr>
              <a:defRPr sz="1700"/>
            </a:pPr>
            <a:r>
              <a:rPr dirty="0"/>
              <a:t>To verify a signature, we directly reject if y = 0. Otherwise, we recover A and Y from c, s and y, and check whether c is consistent with the hash value.</a:t>
            </a:r>
          </a:p>
          <a:p>
            <a:pPr>
              <a:defRPr sz="1700"/>
            </a:pPr>
            <a:endParaRPr dirty="0"/>
          </a:p>
          <a:p>
            <a:pPr>
              <a:defRPr sz="1700"/>
            </a:pPr>
            <a:r>
              <a:rPr dirty="0"/>
              <a:t>One thing to notice here is that we do not allow y to be 0 because it is easy to forge a signature for </a:t>
            </a:r>
            <a:r>
              <a:rPr lang="en-US" dirty="0"/>
              <a:t>y=0.</a:t>
            </a: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3" name="Shape 613"/>
          <p:cNvSpPr>
            <a:spLocks noGrp="1" noRot="1" noChangeAspect="1"/>
          </p:cNvSpPr>
          <p:nvPr>
            <p:ph type="sldImg"/>
          </p:nvPr>
        </p:nvSpPr>
        <p:spPr>
          <a:xfrm>
            <a:off x="685800" y="685800"/>
            <a:ext cx="5486400" cy="3429000"/>
          </a:xfrm>
          <a:prstGeom prst="rect">
            <a:avLst/>
          </a:prstGeom>
        </p:spPr>
        <p:txBody>
          <a:bodyPr/>
          <a:lstStyle/>
          <a:p>
            <a:endParaRPr/>
          </a:p>
        </p:txBody>
      </p:sp>
      <p:sp>
        <p:nvSpPr>
          <p:cNvPr id="614" name="Shape 614"/>
          <p:cNvSpPr>
            <a:spLocks noGrp="1"/>
          </p:cNvSpPr>
          <p:nvPr>
            <p:ph type="body" sz="quarter" idx="1"/>
          </p:nvPr>
        </p:nvSpPr>
        <p:spPr>
          <a:prstGeom prst="rect">
            <a:avLst/>
          </a:prstGeom>
        </p:spPr>
        <p:txBody>
          <a:bodyPr/>
          <a:lstStyle/>
          <a:p>
            <a:pPr>
              <a:defRPr sz="1700"/>
            </a:pPr>
            <a:r>
              <a:rPr dirty="0"/>
              <a:t>For our second scheme, the only difference is that the value of big Y </a:t>
            </a:r>
            <a:r>
              <a:rPr lang="en-US" dirty="0"/>
              <a:t>is </a:t>
            </a:r>
            <a:r>
              <a:rPr dirty="0"/>
              <a:t>changed to a Pedersen commitment of little y, where Z is part of the public key.</a:t>
            </a:r>
          </a:p>
          <a:p>
            <a:pPr>
              <a:defRPr sz="1700"/>
            </a:pPr>
            <a:endParaRPr dirty="0"/>
          </a:p>
          <a:p>
            <a:pPr>
              <a:defRPr sz="1700"/>
            </a:pPr>
            <a:r>
              <a:rPr dirty="0"/>
              <a:t>Since the commitment Y perfectly hides the value of </a:t>
            </a:r>
            <a:r>
              <a:rPr lang="en-US" dirty="0"/>
              <a:t>little</a:t>
            </a:r>
            <a:r>
              <a:rPr dirty="0"/>
              <a:t> y, we can relax our assumption from GGM to AGM with DL assumption.</a:t>
            </a:r>
          </a:p>
          <a:p>
            <a:pPr>
              <a:defRPr sz="1700"/>
            </a:pPr>
            <a:endParaRPr dirty="0"/>
          </a:p>
          <a:p>
            <a:pPr>
              <a:defRPr sz="1700"/>
            </a:pPr>
            <a:r>
              <a:rPr dirty="0"/>
              <a:t>Also, to make the scheme partially blind, we just need to set Z to be a hash of info for each signing, where info represents the part of the message that is known to the signer.</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3" name="Shape 623"/>
          <p:cNvSpPr>
            <a:spLocks noGrp="1" noRot="1" noChangeAspect="1"/>
          </p:cNvSpPr>
          <p:nvPr>
            <p:ph type="sldImg"/>
          </p:nvPr>
        </p:nvSpPr>
        <p:spPr>
          <a:xfrm>
            <a:off x="685800" y="685800"/>
            <a:ext cx="5486400" cy="3429000"/>
          </a:xfrm>
          <a:prstGeom prst="rect">
            <a:avLst/>
          </a:prstGeom>
        </p:spPr>
        <p:txBody>
          <a:bodyPr/>
          <a:lstStyle/>
          <a:p>
            <a:endParaRPr/>
          </a:p>
        </p:txBody>
      </p:sp>
      <p:sp>
        <p:nvSpPr>
          <p:cNvPr id="624" name="Shape 624"/>
          <p:cNvSpPr>
            <a:spLocks noGrp="1"/>
          </p:cNvSpPr>
          <p:nvPr>
            <p:ph type="body" sz="quarter" idx="1"/>
          </p:nvPr>
        </p:nvSpPr>
        <p:spPr>
          <a:prstGeom prst="rect">
            <a:avLst/>
          </a:prstGeom>
        </p:spPr>
        <p:txBody>
          <a:bodyPr/>
          <a:lstStyle/>
          <a:p>
            <a:pPr>
              <a:defRPr sz="1700"/>
            </a:pPr>
            <a:r>
              <a:rPr dirty="0"/>
              <a:t>Due to the time</a:t>
            </a:r>
            <a:r>
              <a:rPr lang="en-US" dirty="0"/>
              <a:t> limit</a:t>
            </a:r>
            <a:r>
              <a:rPr dirty="0"/>
              <a:t>, I will only show the main theorem we get for Scheme 1.</a:t>
            </a:r>
          </a:p>
          <a:p>
            <a:pPr>
              <a:defRPr sz="1700"/>
            </a:pPr>
            <a:endParaRPr dirty="0"/>
          </a:p>
          <a:p>
            <a:pPr>
              <a:defRPr sz="1700"/>
            </a:pPr>
            <a:r>
              <a:rPr dirty="0"/>
              <a:t>Formally, for any GGM adversary A, the probability to break OMUF of scheme 1 is bounded by the probability of solving the corresponding WFROS problem </a:t>
            </a:r>
            <a:r>
              <a:rPr dirty="0" err="1"/>
              <a:t>plu</a:t>
            </a:r>
            <a:r>
              <a:rPr lang="en-US" dirty="0"/>
              <a:t> </a:t>
            </a:r>
            <a:r>
              <a:rPr dirty="0"/>
              <a:t>s an extra term</a:t>
            </a:r>
          </a:p>
          <a:p>
            <a:pPr>
              <a:defRPr sz="1700"/>
            </a:pPr>
            <a:endParaRPr dirty="0"/>
          </a:p>
          <a:p>
            <a:pPr>
              <a:defRPr sz="1700"/>
            </a:pPr>
            <a:r>
              <a:rPr dirty="0"/>
              <a:t>where, </a:t>
            </a:r>
            <a:r>
              <a:rPr dirty="0" err="1"/>
              <a:t>Q_h</a:t>
            </a:r>
            <a:r>
              <a:rPr dirty="0"/>
              <a:t> is the number of queries to </a:t>
            </a:r>
            <a:r>
              <a:rPr lang="en-US" dirty="0"/>
              <a:t>the </a:t>
            </a:r>
            <a:r>
              <a:rPr dirty="0"/>
              <a:t>hash function H, \ell is the number of signing sessions, and </a:t>
            </a:r>
            <a:r>
              <a:rPr dirty="0" err="1"/>
              <a:t>Q_phi</a:t>
            </a:r>
            <a:r>
              <a:rPr dirty="0"/>
              <a:t> is the number of group operations performed by A. So for polynomial time A, the last term in the bound is negligible. Therefore, our scheme is secure as long as it is hard to solve the corresponding WFROS problem.</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1" name="Shape 631"/>
          <p:cNvSpPr>
            <a:spLocks noGrp="1" noRot="1" noChangeAspect="1"/>
          </p:cNvSpPr>
          <p:nvPr>
            <p:ph type="sldImg"/>
          </p:nvPr>
        </p:nvSpPr>
        <p:spPr>
          <a:xfrm>
            <a:off x="685800" y="685800"/>
            <a:ext cx="5486400" cy="3429000"/>
          </a:xfrm>
          <a:prstGeom prst="rect">
            <a:avLst/>
          </a:prstGeom>
        </p:spPr>
        <p:txBody>
          <a:bodyPr/>
          <a:lstStyle/>
          <a:p>
            <a:endParaRPr/>
          </a:p>
        </p:txBody>
      </p:sp>
      <p:sp>
        <p:nvSpPr>
          <p:cNvPr id="632" name="Shape 632"/>
          <p:cNvSpPr>
            <a:spLocks noGrp="1"/>
          </p:cNvSpPr>
          <p:nvPr>
            <p:ph type="body" sz="quarter" idx="1"/>
          </p:nvPr>
        </p:nvSpPr>
        <p:spPr>
          <a:prstGeom prst="rect">
            <a:avLst/>
          </a:prstGeom>
        </p:spPr>
        <p:txBody>
          <a:bodyPr/>
          <a:lstStyle/>
          <a:p>
            <a:pPr>
              <a:defRPr sz="1700"/>
            </a:pPr>
            <a:r>
              <a:rPr dirty="0"/>
              <a:t>For the hardness of WFROS, we can show that for any adversary, the probability of solving WFROS is bounded by </a:t>
            </a:r>
            <a:r>
              <a:rPr lang="en-US" dirty="0"/>
              <a:t>QH (QH + \2ll) over (</a:t>
            </a:r>
            <a:r>
              <a:rPr dirty="0"/>
              <a:t>p - 1). Here note that p is the original group order.</a:t>
            </a:r>
          </a:p>
          <a:p>
            <a:pPr>
              <a:defRPr sz="1700"/>
            </a:pPr>
            <a:endParaRPr dirty="0"/>
          </a:p>
          <a:p>
            <a:pPr>
              <a:defRPr sz="1700"/>
            </a:pPr>
            <a:r>
              <a:rPr dirty="0"/>
              <a:t>Intuitively, it implies in order to solve the problem, either Q_H or \ell need to be roughly square root of p. Which implies the exponential security of our scheme.</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Shape 653"/>
          <p:cNvSpPr>
            <a:spLocks noGrp="1" noRot="1" noChangeAspect="1"/>
          </p:cNvSpPr>
          <p:nvPr>
            <p:ph type="sldImg"/>
          </p:nvPr>
        </p:nvSpPr>
        <p:spPr>
          <a:xfrm>
            <a:off x="685800" y="685800"/>
            <a:ext cx="5486400" cy="3429000"/>
          </a:xfrm>
          <a:prstGeom prst="rect">
            <a:avLst/>
          </a:prstGeom>
        </p:spPr>
        <p:txBody>
          <a:bodyPr/>
          <a:lstStyle/>
          <a:p>
            <a:endParaRPr/>
          </a:p>
        </p:txBody>
      </p:sp>
      <p:sp>
        <p:nvSpPr>
          <p:cNvPr id="654" name="Shape 654"/>
          <p:cNvSpPr>
            <a:spLocks noGrp="1"/>
          </p:cNvSpPr>
          <p:nvPr>
            <p:ph type="body" sz="quarter" idx="1"/>
          </p:nvPr>
        </p:nvSpPr>
        <p:spPr>
          <a:prstGeom prst="rect">
            <a:avLst/>
          </a:prstGeom>
        </p:spPr>
        <p:txBody>
          <a:bodyPr/>
          <a:lstStyle>
            <a:lvl1pPr>
              <a:defRPr sz="1700"/>
            </a:lvl1pPr>
          </a:lstStyle>
          <a:p>
            <a:r>
              <a:rPr lang="en-US" dirty="0"/>
              <a:t>For the last part</a:t>
            </a:r>
            <a:r>
              <a:rPr dirty="0"/>
              <a:t>, I will</a:t>
            </a:r>
            <a:r>
              <a:rPr lang="en-US" dirty="0"/>
              <a:t> try to convey some</a:t>
            </a:r>
            <a:r>
              <a:rPr dirty="0"/>
              <a:t> ideas behind how WFROS</a:t>
            </a:r>
            <a:r>
              <a:rPr lang="en-US" dirty="0"/>
              <a:t>  </a:t>
            </a:r>
            <a:r>
              <a:rPr dirty="0"/>
              <a:t>is defined, and why it is hard to solve.</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4" name="Shape 664"/>
          <p:cNvSpPr>
            <a:spLocks noGrp="1" noRot="1" noChangeAspect="1"/>
          </p:cNvSpPr>
          <p:nvPr>
            <p:ph type="sldImg"/>
          </p:nvPr>
        </p:nvSpPr>
        <p:spPr>
          <a:xfrm>
            <a:off x="685800" y="685800"/>
            <a:ext cx="5486400" cy="3429000"/>
          </a:xfrm>
          <a:prstGeom prst="rect">
            <a:avLst/>
          </a:prstGeom>
        </p:spPr>
        <p:txBody>
          <a:bodyPr/>
          <a:lstStyle/>
          <a:p>
            <a:endParaRPr/>
          </a:p>
        </p:txBody>
      </p:sp>
      <p:sp>
        <p:nvSpPr>
          <p:cNvPr id="665" name="Shape 665"/>
          <p:cNvSpPr>
            <a:spLocks noGrp="1"/>
          </p:cNvSpPr>
          <p:nvPr>
            <p:ph type="body" sz="quarter" idx="1"/>
          </p:nvPr>
        </p:nvSpPr>
        <p:spPr>
          <a:prstGeom prst="rect">
            <a:avLst/>
          </a:prstGeom>
        </p:spPr>
        <p:txBody>
          <a:bodyPr/>
          <a:lstStyle/>
          <a:p>
            <a:pPr>
              <a:defRPr sz="1700"/>
            </a:pPr>
            <a:r>
              <a:rPr dirty="0"/>
              <a:t>Remember that our main intuition was that in our schemes, we cannot combine two sessions linearly.</a:t>
            </a:r>
          </a:p>
          <a:p>
            <a:pPr>
              <a:defRPr sz="1700"/>
            </a:pPr>
            <a:endParaRPr dirty="0"/>
          </a:p>
          <a:p>
            <a:pPr>
              <a:defRPr sz="1700"/>
            </a:pPr>
            <a:r>
              <a:rPr dirty="0"/>
              <a:t>However, there are </a:t>
            </a:r>
            <a:r>
              <a:rPr lang="en-US" dirty="0"/>
              <a:t>actually </a:t>
            </a:r>
            <a:r>
              <a:rPr dirty="0"/>
              <a:t>other ways </a:t>
            </a:r>
            <a:r>
              <a:rPr lang="en-US" dirty="0"/>
              <a:t>to </a:t>
            </a:r>
            <a:r>
              <a:rPr dirty="0"/>
              <a:t>combine two sessions.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685800" y="685800"/>
            <a:ext cx="5486400" cy="3429000"/>
          </a:xfrm>
          <a:prstGeom prst="rect">
            <a:avLst/>
          </a:prstGeom>
        </p:spPr>
        <p:txBody>
          <a:bodyPr/>
          <a:lstStyle/>
          <a:p>
            <a:endParaRPr/>
          </a:p>
        </p:txBody>
      </p:sp>
      <p:sp>
        <p:nvSpPr>
          <p:cNvPr id="121" name="Shape 121"/>
          <p:cNvSpPr>
            <a:spLocks noGrp="1"/>
          </p:cNvSpPr>
          <p:nvPr>
            <p:ph type="body" sz="quarter" idx="1"/>
          </p:nvPr>
        </p:nvSpPr>
        <p:spPr>
          <a:prstGeom prst="rect">
            <a:avLst/>
          </a:prstGeom>
        </p:spPr>
        <p:txBody>
          <a:bodyPr/>
          <a:lstStyle/>
          <a:p>
            <a:pPr>
              <a:defRPr sz="1700"/>
            </a:pPr>
            <a:r>
              <a:rPr dirty="0"/>
              <a:t>Blind signatures have a number of well-known applications.</a:t>
            </a:r>
          </a:p>
          <a:p>
            <a:pPr>
              <a:defRPr sz="1700"/>
            </a:pPr>
            <a:endParaRPr dirty="0"/>
          </a:p>
          <a:p>
            <a:pPr>
              <a:defRPr sz="1700"/>
            </a:pPr>
            <a:r>
              <a:rPr dirty="0"/>
              <a:t>For example, they have been used in anonymous e-cash systems and within anonymous credentials. And recently, they have regained popularity due to their ability to implement anonymous tokens in some applications. for example, for privacy-preserving ad-click measurement.</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 name="Shape 685"/>
          <p:cNvSpPr>
            <a:spLocks noGrp="1" noRot="1" noChangeAspect="1"/>
          </p:cNvSpPr>
          <p:nvPr>
            <p:ph type="sldImg"/>
          </p:nvPr>
        </p:nvSpPr>
        <p:spPr>
          <a:xfrm>
            <a:off x="685800" y="685800"/>
            <a:ext cx="5486400" cy="3429000"/>
          </a:xfrm>
          <a:prstGeom prst="rect">
            <a:avLst/>
          </a:prstGeom>
        </p:spPr>
        <p:txBody>
          <a:bodyPr/>
          <a:lstStyle/>
          <a:p>
            <a:endParaRPr/>
          </a:p>
        </p:txBody>
      </p:sp>
      <p:sp>
        <p:nvSpPr>
          <p:cNvPr id="686" name="Shape 686"/>
          <p:cNvSpPr>
            <a:spLocks noGrp="1"/>
          </p:cNvSpPr>
          <p:nvPr>
            <p:ph type="body" sz="quarter" idx="1"/>
          </p:nvPr>
        </p:nvSpPr>
        <p:spPr>
          <a:prstGeom prst="rect">
            <a:avLst/>
          </a:prstGeom>
        </p:spPr>
        <p:txBody>
          <a:bodyPr/>
          <a:lstStyle/>
          <a:p>
            <a:pPr>
              <a:defRPr sz="1700"/>
            </a:pPr>
            <a:r>
              <a:rPr dirty="0"/>
              <a:t>For example, one trivial way is letting both c1 and c2 equal to c, and then, we can combine the two sessions to get a signature with arbitrary alpha values.</a:t>
            </a:r>
          </a:p>
          <a:p>
            <a:pPr>
              <a:defRPr sz="1700"/>
            </a:pPr>
            <a:endParaRPr dirty="0"/>
          </a:p>
          <a:p>
            <a:pPr>
              <a:defRPr sz="1700"/>
            </a:pPr>
            <a:r>
              <a:rPr dirty="0"/>
              <a:t>However, this does not help to break the security</a:t>
            </a:r>
            <a:r>
              <a:rPr lang="en-US" dirty="0"/>
              <a:t> at all</a:t>
            </a:r>
            <a:r>
              <a:rPr dirty="0"/>
              <a:t>! Both sessions …</a:t>
            </a:r>
          </a:p>
          <a:p>
            <a:pPr>
              <a:defRPr sz="1700"/>
            </a:pPr>
            <a:endParaRPr dirty="0"/>
          </a:p>
          <a:p>
            <a:pPr>
              <a:defRPr sz="1700"/>
            </a:pPr>
            <a:r>
              <a:rPr lang="en-US" dirty="0"/>
              <a:t>Basically, you are using two sessions to generate only one signature.</a:t>
            </a:r>
            <a:endParaRPr dirty="0"/>
          </a:p>
          <a:p>
            <a:pPr>
              <a:defRPr sz="1700"/>
            </a:pPr>
            <a:endParaRPr dirty="0"/>
          </a:p>
          <a:p>
            <a:pPr>
              <a:defRPr sz="1700"/>
            </a:pPr>
            <a:r>
              <a:rPr dirty="0"/>
              <a:t>But, it is still unclear whether the adversary can combine sessions in other ways.</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0" name="Shape 710"/>
          <p:cNvSpPr>
            <a:spLocks noGrp="1" noRot="1" noChangeAspect="1"/>
          </p:cNvSpPr>
          <p:nvPr>
            <p:ph type="sldImg"/>
          </p:nvPr>
        </p:nvSpPr>
        <p:spPr>
          <a:xfrm>
            <a:off x="685800" y="685800"/>
            <a:ext cx="5486400" cy="3429000"/>
          </a:xfrm>
          <a:prstGeom prst="rect">
            <a:avLst/>
          </a:prstGeom>
        </p:spPr>
        <p:txBody>
          <a:bodyPr/>
          <a:lstStyle/>
          <a:p>
            <a:endParaRPr/>
          </a:p>
        </p:txBody>
      </p:sp>
      <p:sp>
        <p:nvSpPr>
          <p:cNvPr id="711" name="Shape 711"/>
          <p:cNvSpPr>
            <a:spLocks noGrp="1"/>
          </p:cNvSpPr>
          <p:nvPr>
            <p:ph type="body" sz="quarter" idx="1"/>
          </p:nvPr>
        </p:nvSpPr>
        <p:spPr>
          <a:prstGeom prst="rect">
            <a:avLst/>
          </a:prstGeom>
        </p:spPr>
        <p:txBody>
          <a:bodyPr/>
          <a:lstStyle/>
          <a:p>
            <a:pPr>
              <a:defRPr sz="1700"/>
            </a:pPr>
            <a:r>
              <a:rPr lang="en-US" dirty="0"/>
              <a:t>Therefore, we define the following WFROS problem</a:t>
            </a:r>
            <a:r>
              <a:rPr dirty="0"/>
              <a:t> to captures all possible way of combining different sessions.</a:t>
            </a:r>
          </a:p>
          <a:p>
            <a:pPr>
              <a:defRPr sz="1700"/>
            </a:pPr>
            <a:endParaRPr dirty="0"/>
          </a:p>
          <a:p>
            <a:pPr>
              <a:defRPr sz="1700"/>
            </a:pPr>
            <a:r>
              <a:rPr dirty="0"/>
              <a:t>Due to the time limit, I would not go into details here</a:t>
            </a:r>
            <a:r>
              <a:rPr lang="en-US" dirty="0"/>
              <a:t>.</a:t>
            </a:r>
          </a:p>
          <a:p>
            <a:pPr>
              <a:defRPr sz="1700"/>
            </a:pPr>
            <a:endParaRPr dirty="0"/>
          </a:p>
          <a:p>
            <a:pPr>
              <a:defRPr sz="1700"/>
            </a:pPr>
            <a:r>
              <a:rPr dirty="0"/>
              <a:t>And, the reason why WFROS is hard to solve is </a:t>
            </a:r>
            <a:r>
              <a:rPr lang="en-US" dirty="0"/>
              <a:t>essentially </a:t>
            </a:r>
            <a:r>
              <a:rPr dirty="0"/>
              <a:t>because the only way to do combinations is the trivial one I showed </a:t>
            </a:r>
            <a:r>
              <a:rPr lang="en-US" dirty="0"/>
              <a:t>in the previous slide.</a:t>
            </a:r>
            <a:endParaRPr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 name="Shape 716"/>
          <p:cNvSpPr>
            <a:spLocks noGrp="1" noRot="1" noChangeAspect="1"/>
          </p:cNvSpPr>
          <p:nvPr>
            <p:ph type="sldImg"/>
          </p:nvPr>
        </p:nvSpPr>
        <p:spPr>
          <a:xfrm>
            <a:off x="685800" y="685800"/>
            <a:ext cx="5486400" cy="3429000"/>
          </a:xfrm>
          <a:prstGeom prst="rect">
            <a:avLst/>
          </a:prstGeom>
        </p:spPr>
        <p:txBody>
          <a:bodyPr/>
          <a:lstStyle/>
          <a:p>
            <a:endParaRPr/>
          </a:p>
        </p:txBody>
      </p:sp>
      <p:sp>
        <p:nvSpPr>
          <p:cNvPr id="717" name="Shape 717"/>
          <p:cNvSpPr>
            <a:spLocks noGrp="1"/>
          </p:cNvSpPr>
          <p:nvPr>
            <p:ph type="body" sz="quarter" idx="1"/>
          </p:nvPr>
        </p:nvSpPr>
        <p:spPr>
          <a:prstGeom prst="rect">
            <a:avLst/>
          </a:prstGeom>
        </p:spPr>
        <p:txBody>
          <a:bodyPr/>
          <a:lstStyle/>
          <a:p>
            <a:pPr>
              <a:defRPr sz="1700"/>
            </a:pPr>
            <a:r>
              <a:rPr dirty="0"/>
              <a:t>By the end, I would like to mention some open problems.</a:t>
            </a:r>
          </a:p>
          <a:p>
            <a:pPr>
              <a:defRPr sz="1700"/>
            </a:pPr>
            <a:endParaRPr dirty="0"/>
          </a:p>
          <a:p>
            <a:pPr>
              <a:defRPr sz="1700"/>
            </a:pPr>
            <a:r>
              <a:rPr dirty="0"/>
              <a:t>First of all, all our results are </a:t>
            </a:r>
            <a:r>
              <a:rPr lang="en-US" dirty="0"/>
              <a:t>in either </a:t>
            </a:r>
            <a:r>
              <a:rPr dirty="0"/>
              <a:t>GGM or AGM. So one big open problem is whether we can get a </a:t>
            </a:r>
            <a:r>
              <a:rPr dirty="0" err="1"/>
              <a:t>Schnorr</a:t>
            </a:r>
            <a:r>
              <a:rPr dirty="0"/>
              <a:t>-style scheme with exponential security only assuming random oracles.</a:t>
            </a:r>
          </a:p>
          <a:p>
            <a:pPr>
              <a:defRPr sz="1700"/>
            </a:pPr>
            <a:endParaRPr dirty="0"/>
          </a:p>
          <a:p>
            <a:pPr>
              <a:defRPr sz="1700"/>
            </a:pPr>
            <a:r>
              <a:rPr dirty="0"/>
              <a:t>Also, it is interesting to know whether there are other applications of the WFROS problem.</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2" name="Shape 722"/>
          <p:cNvSpPr>
            <a:spLocks noGrp="1" noRot="1" noChangeAspect="1"/>
          </p:cNvSpPr>
          <p:nvPr>
            <p:ph type="sldImg"/>
          </p:nvPr>
        </p:nvSpPr>
        <p:spPr>
          <a:xfrm>
            <a:off x="685800" y="685800"/>
            <a:ext cx="5486400" cy="3429000"/>
          </a:xfrm>
          <a:prstGeom prst="rect">
            <a:avLst/>
          </a:prstGeom>
        </p:spPr>
        <p:txBody>
          <a:bodyPr/>
          <a:lstStyle/>
          <a:p>
            <a:endParaRPr/>
          </a:p>
        </p:txBody>
      </p:sp>
      <p:sp>
        <p:nvSpPr>
          <p:cNvPr id="723" name="Shape 723"/>
          <p:cNvSpPr>
            <a:spLocks noGrp="1"/>
          </p:cNvSpPr>
          <p:nvPr>
            <p:ph type="body" sz="quarter" idx="1"/>
          </p:nvPr>
        </p:nvSpPr>
        <p:spPr>
          <a:prstGeom prst="rect">
            <a:avLst/>
          </a:prstGeom>
        </p:spPr>
        <p:txBody>
          <a:bodyPr/>
          <a:lstStyle/>
          <a:p>
            <a:pPr>
              <a:defRPr sz="1700"/>
            </a:pPr>
            <a:r>
              <a:rPr dirty="0"/>
              <a:t>That’s all my talk. </a:t>
            </a:r>
          </a:p>
          <a:p>
            <a:pPr>
              <a:defRPr sz="1700"/>
            </a:pPr>
            <a:r>
              <a:rPr dirty="0"/>
              <a:t>Here’s the </a:t>
            </a:r>
            <a:r>
              <a:rPr dirty="0" err="1"/>
              <a:t>eprint</a:t>
            </a:r>
            <a:r>
              <a:rPr dirty="0"/>
              <a:t> link to our paper. Thank you for your listening!</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hape 139"/>
          <p:cNvSpPr>
            <a:spLocks noGrp="1" noRot="1" noChangeAspect="1"/>
          </p:cNvSpPr>
          <p:nvPr>
            <p:ph type="sldImg"/>
          </p:nvPr>
        </p:nvSpPr>
        <p:spPr>
          <a:xfrm>
            <a:off x="685800" y="685800"/>
            <a:ext cx="5486400" cy="3429000"/>
          </a:xfrm>
          <a:prstGeom prst="rect">
            <a:avLst/>
          </a:prstGeom>
        </p:spPr>
        <p:txBody>
          <a:bodyPr/>
          <a:lstStyle/>
          <a:p>
            <a:endParaRPr/>
          </a:p>
        </p:txBody>
      </p:sp>
      <p:sp>
        <p:nvSpPr>
          <p:cNvPr id="140" name="Shape 140"/>
          <p:cNvSpPr>
            <a:spLocks noGrp="1"/>
          </p:cNvSpPr>
          <p:nvPr>
            <p:ph type="body" sz="quarter" idx="1"/>
          </p:nvPr>
        </p:nvSpPr>
        <p:spPr>
          <a:prstGeom prst="rect">
            <a:avLst/>
          </a:prstGeom>
        </p:spPr>
        <p:txBody>
          <a:bodyPr/>
          <a:lstStyle/>
          <a:p>
            <a:pPr>
              <a:defRPr sz="1700"/>
            </a:pPr>
            <a:r>
              <a:rPr dirty="0"/>
              <a:t>The current practically efficient schemes fall into one of the following three classes: RSA-based schemes, </a:t>
            </a:r>
            <a:r>
              <a:rPr dirty="0" err="1"/>
              <a:t>Schnorr</a:t>
            </a:r>
            <a:r>
              <a:rPr dirty="0"/>
              <a:t>-style schemes, and Pairing-based schemes.</a:t>
            </a:r>
          </a:p>
          <a:p>
            <a:pPr>
              <a:defRPr sz="1700"/>
            </a:pPr>
            <a:endParaRPr dirty="0"/>
          </a:p>
          <a:p>
            <a:pPr>
              <a:defRPr sz="1700"/>
            </a:pPr>
            <a:r>
              <a:rPr dirty="0" err="1"/>
              <a:t>Schnorr</a:t>
            </a:r>
            <a:r>
              <a:rPr dirty="0"/>
              <a:t>-style schemes require 3 rounds for each signing, while RSA and pairing based schemes only require 2 rounds. However, both RSA and pairing based schemes have some drawbacks.</a:t>
            </a:r>
          </a:p>
          <a:p>
            <a:pPr>
              <a:defRPr sz="1700"/>
            </a:pPr>
            <a:endParaRPr dirty="0"/>
          </a:p>
          <a:p>
            <a:pPr>
              <a:defRPr sz="1700"/>
            </a:pPr>
            <a:r>
              <a:rPr dirty="0"/>
              <a:t>The main drawback of pairing-based schemes is that they require a pairing-friendly elliptic curve</a:t>
            </a:r>
            <a:r>
              <a:rPr lang="en-US" dirty="0"/>
              <a:t>, which makes them undesirable for many applications, due to the lack of high assurance implementations, for example, in internet browser.</a:t>
            </a:r>
            <a:endParaRPr dirty="0"/>
          </a:p>
          <a:p>
            <a:pPr>
              <a:defRPr sz="1700"/>
            </a:pPr>
            <a:endParaRPr dirty="0"/>
          </a:p>
          <a:p>
            <a:pPr>
              <a:defRPr sz="1700"/>
            </a:pPr>
            <a:r>
              <a:rPr dirty="0"/>
              <a:t>On the other hand, RSA blind signatures inherit all undesirable properties of RSAs, like large key sizes.</a:t>
            </a:r>
          </a:p>
          <a:p>
            <a:pPr>
              <a:defRPr sz="1700"/>
            </a:pPr>
            <a:endParaRPr dirty="0"/>
          </a:p>
          <a:p>
            <a:pPr>
              <a:defRPr sz="1700"/>
            </a:pPr>
            <a:r>
              <a:rPr dirty="0"/>
              <a:t>Therefore, many applications might prefer using </a:t>
            </a:r>
            <a:r>
              <a:rPr dirty="0" err="1"/>
              <a:t>Schnorr</a:t>
            </a:r>
            <a:r>
              <a:rPr dirty="0"/>
              <a:t>-style schemes despite their higher round complexity, </a:t>
            </a:r>
            <a:r>
              <a:rPr lang="en-US" dirty="0"/>
              <a:t>in particular, </a:t>
            </a:r>
            <a:r>
              <a:rPr dirty="0"/>
              <a:t>because they are simple to implement, </a:t>
            </a:r>
            <a:r>
              <a:rPr lang="en-US" dirty="0"/>
              <a:t>allow efficient verification</a:t>
            </a:r>
            <a:r>
              <a:rPr dirty="0"/>
              <a:t>, and can be based on any standard elliptic curve.</a:t>
            </a:r>
          </a:p>
          <a:p>
            <a:pPr>
              <a:defRPr sz="1700"/>
            </a:pPr>
            <a:endParaRPr dirty="0"/>
          </a:p>
          <a:p>
            <a:pPr>
              <a:defRPr sz="1700"/>
            </a:pPr>
            <a:r>
              <a:rPr dirty="0"/>
              <a:t>However, very recently, </a:t>
            </a:r>
            <a:r>
              <a:rPr dirty="0" err="1"/>
              <a:t>Benhamounda</a:t>
            </a:r>
            <a:r>
              <a:rPr dirty="0"/>
              <a:t> et al. showed a polynomial time attack against the most efficient </a:t>
            </a:r>
            <a:r>
              <a:rPr dirty="0" err="1"/>
              <a:t>Schnorr</a:t>
            </a:r>
            <a:r>
              <a:rPr dirty="0"/>
              <a:t>-style schemes based on efficiently solving the ROS problem.</a:t>
            </a:r>
          </a:p>
          <a:p>
            <a:pPr>
              <a:defRPr sz="1700"/>
            </a:pPr>
            <a:endParaRPr dirty="0"/>
          </a:p>
          <a:p>
            <a:pPr>
              <a:defRPr sz="1700"/>
            </a:pPr>
            <a:r>
              <a:rPr dirty="0"/>
              <a:t>Therefore, a big problem which we address in this paper is whether we can …?</a:t>
            </a:r>
          </a:p>
          <a:p>
            <a:pPr>
              <a:defRPr sz="1700"/>
            </a:pPr>
            <a:endParaRPr dirty="0"/>
          </a:p>
          <a:p>
            <a:pPr>
              <a:defRPr sz="1700"/>
            </a:pPr>
            <a:r>
              <a:rPr dirty="0"/>
              <a:t>Of course, we are not the first to ask this question,</a:t>
            </a:r>
            <a:r>
              <a:rPr lang="en-US" dirty="0"/>
              <a:t> so</a:t>
            </a:r>
            <a:r>
              <a:rPr dirty="0"/>
              <a:t> let me </a:t>
            </a:r>
            <a:r>
              <a:rPr lang="en-US" dirty="0"/>
              <a:t>first </a:t>
            </a:r>
            <a:r>
              <a:rPr dirty="0"/>
              <a:t>tell you a little more about related works</a:t>
            </a:r>
            <a:r>
              <a:rPr lang="en-US" dirty="0"/>
              <a:t>.</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Shape 177"/>
          <p:cNvSpPr>
            <a:spLocks noGrp="1" noRot="1" noChangeAspect="1"/>
          </p:cNvSpPr>
          <p:nvPr>
            <p:ph type="sldImg"/>
          </p:nvPr>
        </p:nvSpPr>
        <p:spPr>
          <a:xfrm>
            <a:off x="685800" y="685800"/>
            <a:ext cx="5486400" cy="3429000"/>
          </a:xfrm>
          <a:prstGeom prst="rect">
            <a:avLst/>
          </a:prstGeom>
        </p:spPr>
        <p:txBody>
          <a:bodyPr/>
          <a:lstStyle/>
          <a:p>
            <a:endParaRPr/>
          </a:p>
        </p:txBody>
      </p:sp>
      <p:sp>
        <p:nvSpPr>
          <p:cNvPr id="178" name="Shape 178"/>
          <p:cNvSpPr>
            <a:spLocks noGrp="1"/>
          </p:cNvSpPr>
          <p:nvPr>
            <p:ph type="body" sz="quarter" idx="1"/>
          </p:nvPr>
        </p:nvSpPr>
        <p:spPr>
          <a:prstGeom prst="rect">
            <a:avLst/>
          </a:prstGeom>
        </p:spPr>
        <p:txBody>
          <a:bodyPr/>
          <a:lstStyle/>
          <a:p>
            <a:pPr>
              <a:defRPr sz="1700"/>
            </a:pPr>
            <a:r>
              <a:rPr dirty="0"/>
              <a:t>The original Blind </a:t>
            </a:r>
            <a:r>
              <a:rPr dirty="0" err="1"/>
              <a:t>Schnorr</a:t>
            </a:r>
            <a:r>
              <a:rPr dirty="0"/>
              <a:t> scheme proposed by </a:t>
            </a:r>
            <a:r>
              <a:rPr dirty="0" err="1"/>
              <a:t>Chaum</a:t>
            </a:r>
            <a:r>
              <a:rPr dirty="0"/>
              <a:t> and Pedersen is the most efficient. The signature size is just 2 scalars and the communication complexity is 1 group element and 2 scalar per signing. However, as I mentioned before, the scheme is actually broken.</a:t>
            </a:r>
          </a:p>
          <a:p>
            <a:pPr>
              <a:defRPr sz="1700"/>
            </a:pPr>
            <a:endParaRPr dirty="0"/>
          </a:p>
          <a:p>
            <a:pPr>
              <a:defRPr sz="1700"/>
            </a:pPr>
            <a:r>
              <a:rPr dirty="0"/>
              <a:t>An alternative is a scheme proposed by Abe in 2001. However, it is less efficient and its original proof was found to be incorrect. But a recent result by Kastner et al., shows its security in the algebraic group model and the random oracle model. At this point I will point out, all the results I discuss from now on in this slide assume these two ideal models.</a:t>
            </a:r>
          </a:p>
          <a:p>
            <a:pPr>
              <a:defRPr sz="1700"/>
            </a:pPr>
            <a:endParaRPr dirty="0"/>
          </a:p>
          <a:p>
            <a:pPr>
              <a:defRPr sz="1700"/>
            </a:pPr>
            <a:r>
              <a:rPr dirty="0"/>
              <a:t>A more efficient scheme was proposed by </a:t>
            </a:r>
            <a:r>
              <a:rPr dirty="0" err="1"/>
              <a:t>Fuchbuoer</a:t>
            </a:r>
            <a:r>
              <a:rPr dirty="0"/>
              <a:t> et al in 2020, which is referred to as Clause Blind </a:t>
            </a:r>
            <a:r>
              <a:rPr dirty="0" err="1"/>
              <a:t>Schnorr</a:t>
            </a:r>
            <a:r>
              <a:rPr dirty="0"/>
              <a:t>. The signature size is the same as Blind </a:t>
            </a:r>
            <a:r>
              <a:rPr dirty="0" err="1"/>
              <a:t>Schnorr</a:t>
            </a:r>
            <a:r>
              <a:rPr dirty="0"/>
              <a:t> with doubled communication complexity. However its security relies on a new assumption, namely the so-called </a:t>
            </a:r>
            <a:r>
              <a:rPr dirty="0" err="1"/>
              <a:t>mROS</a:t>
            </a:r>
            <a:r>
              <a:rPr dirty="0"/>
              <a:t> problem is hard, where </a:t>
            </a:r>
            <a:r>
              <a:rPr dirty="0" err="1"/>
              <a:t>mROS</a:t>
            </a:r>
            <a:r>
              <a:rPr dirty="0"/>
              <a:t> is a variant of ROS proposed in their paper.</a:t>
            </a:r>
          </a:p>
          <a:p>
            <a:pPr>
              <a:defRPr sz="1700"/>
            </a:pPr>
            <a:endParaRPr dirty="0"/>
          </a:p>
          <a:p>
            <a:pPr>
              <a:defRPr sz="1700"/>
            </a:pPr>
            <a:r>
              <a:rPr dirty="0"/>
              <a:t>An important point here is that there exists a sub-exponential attack against </a:t>
            </a:r>
            <a:r>
              <a:rPr dirty="0" err="1"/>
              <a:t>mROS</a:t>
            </a:r>
            <a:r>
              <a:rPr dirty="0"/>
              <a:t> which requires choosing large </a:t>
            </a:r>
            <a:r>
              <a:rPr lang="en-US" dirty="0"/>
              <a:t>elliptic </a:t>
            </a:r>
            <a:r>
              <a:rPr dirty="0"/>
              <a:t>curves to achieve desired security level.</a:t>
            </a:r>
          </a:p>
          <a:p>
            <a:pPr>
              <a:defRPr sz="1700"/>
            </a:pPr>
            <a:endParaRPr dirty="0"/>
          </a:p>
          <a:p>
            <a:pPr>
              <a:defRPr sz="1700"/>
            </a:pPr>
            <a:r>
              <a:rPr dirty="0"/>
              <a:t>As you can see, the existing schemes are either not very efficient or do not have best possible security guarantees. So the main contribution of this work is that we proposed two schemes that are both efficient and have exponential security.</a:t>
            </a:r>
          </a:p>
          <a:p>
            <a:pPr>
              <a:defRPr sz="1700"/>
            </a:pPr>
            <a:endParaRPr dirty="0"/>
          </a:p>
          <a:p>
            <a:pPr>
              <a:defRPr sz="1700"/>
            </a:pPr>
            <a:r>
              <a:rPr dirty="0"/>
              <a:t>For our first scheme, the signature size is just 3 scalars and their communication complexity is 2 group elements and 3 scalars per signing; we prove its security in the generic group model.</a:t>
            </a:r>
          </a:p>
          <a:p>
            <a:pPr>
              <a:defRPr sz="1700"/>
            </a:pPr>
            <a:endParaRPr dirty="0"/>
          </a:p>
          <a:p>
            <a:pPr>
              <a:defRPr sz="1700"/>
            </a:pPr>
            <a:r>
              <a:rPr lang="en-US" dirty="0"/>
              <a:t>O</a:t>
            </a:r>
            <a:r>
              <a:rPr dirty="0"/>
              <a:t>ur second scheme can be proved secure</a:t>
            </a:r>
            <a:r>
              <a:rPr lang="en-US" dirty="0"/>
              <a:t> in the algebraic group model</a:t>
            </a:r>
            <a:r>
              <a:rPr dirty="0"/>
              <a:t> </a:t>
            </a:r>
            <a:r>
              <a:rPr lang="en-US" dirty="0"/>
              <a:t>just assuming that the discrete log is hard in addition to a random oracle</a:t>
            </a:r>
            <a:r>
              <a:rPr dirty="0"/>
              <a:t>. However, we need to add an additional scalar to both the communication and the signature size.</a:t>
            </a:r>
          </a:p>
          <a:p>
            <a:pPr>
              <a:defRPr sz="1700"/>
            </a:pPr>
            <a:endParaRPr dirty="0"/>
          </a:p>
          <a:p>
            <a:pPr>
              <a:defRPr sz="1700"/>
            </a:pPr>
            <a:r>
              <a:rPr dirty="0"/>
              <a:t>A very appealing feature of this second scheme is that it admits a partially blind version, where partially blind means it allows a part of the message to be known to the signer, which is a useful property in several applications.</a:t>
            </a:r>
          </a:p>
          <a:p>
            <a:pPr>
              <a:defRPr sz="1700"/>
            </a:pPr>
            <a:endParaRPr dirty="0"/>
          </a:p>
          <a:p>
            <a:pPr>
              <a:defRPr sz="1700"/>
            </a:pPr>
            <a:r>
              <a:rPr dirty="0"/>
              <a:t>As you can see, our schemes are the most efficient pairing-free schemes</a:t>
            </a:r>
            <a:r>
              <a:rPr lang="en-US" dirty="0"/>
              <a:t> so far</a:t>
            </a:r>
            <a:r>
              <a:rPr dirty="0"/>
              <a:t> with exponential security!</a:t>
            </a:r>
          </a:p>
          <a:p>
            <a:pPr>
              <a:defRPr sz="1700"/>
            </a:pPr>
            <a:endParaRPr dirty="0"/>
          </a:p>
          <a:p>
            <a:pPr>
              <a:defRPr sz="1700"/>
            </a:pPr>
            <a:endParaRPr dirty="0"/>
          </a:p>
          <a:p>
            <a:pPr>
              <a:defRPr sz="1700"/>
            </a:pPr>
            <a:endParaRPr dirty="0"/>
          </a:p>
          <a:p>
            <a:pPr>
              <a:defRPr sz="1700"/>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xfrm>
            <a:off x="685800" y="685800"/>
            <a:ext cx="5486400" cy="3429000"/>
          </a:xfrm>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pPr>
              <a:defRPr sz="1700"/>
            </a:pPr>
            <a:r>
              <a:rPr lang="en-US" dirty="0"/>
              <a:t>Before we more on, I would like to </a:t>
            </a:r>
            <a:r>
              <a:rPr dirty="0"/>
              <a:t>mention a few more related works to give you a full picture of the area.</a:t>
            </a:r>
          </a:p>
          <a:p>
            <a:pPr>
              <a:defRPr sz="1700"/>
            </a:pPr>
            <a:endParaRPr dirty="0"/>
          </a:p>
          <a:p>
            <a:pPr>
              <a:defRPr sz="1700"/>
            </a:pPr>
            <a:r>
              <a:rPr dirty="0"/>
              <a:t>First of all, there were security analyses of </a:t>
            </a:r>
            <a:r>
              <a:rPr dirty="0" err="1"/>
              <a:t>Schnorr</a:t>
            </a:r>
            <a:r>
              <a:rPr dirty="0"/>
              <a:t>-style schemes in some restricted settings.</a:t>
            </a:r>
          </a:p>
          <a:p>
            <a:pPr>
              <a:defRPr sz="1700"/>
            </a:pPr>
            <a:endParaRPr dirty="0"/>
          </a:p>
          <a:p>
            <a:pPr>
              <a:defRPr sz="1700"/>
            </a:pPr>
            <a:r>
              <a:rPr dirty="0"/>
              <a:t>For example, some of them can be shown secure when the # of signing sessions is small or when these signing sessions are sequential. In this work, however, we target the more realistic setting, where the sessions are concurrent and their number is </a:t>
            </a:r>
            <a:r>
              <a:rPr lang="en-US" dirty="0"/>
              <a:t>un</a:t>
            </a:r>
            <a:r>
              <a:rPr dirty="0"/>
              <a:t>bounded.</a:t>
            </a:r>
          </a:p>
          <a:p>
            <a:pPr>
              <a:defRPr sz="1700"/>
            </a:pPr>
            <a:endParaRPr dirty="0"/>
          </a:p>
          <a:p>
            <a:pPr>
              <a:defRPr sz="1700"/>
            </a:pPr>
            <a:r>
              <a:rPr dirty="0"/>
              <a:t>Interestingly, some of these works</a:t>
            </a:r>
            <a:r>
              <a:rPr lang="en-US" dirty="0"/>
              <a:t> I listed here</a:t>
            </a:r>
            <a:r>
              <a:rPr dirty="0"/>
              <a:t> do not</a:t>
            </a:r>
            <a:r>
              <a:rPr lang="en-US" dirty="0"/>
              <a:t> assume AGM or GGM.</a:t>
            </a:r>
            <a:endParaRPr dirty="0"/>
          </a:p>
          <a:p>
            <a:pPr>
              <a:defRPr sz="1700"/>
            </a:pPr>
            <a:endParaRPr dirty="0"/>
          </a:p>
          <a:p>
            <a:pPr>
              <a:defRPr sz="1700"/>
            </a:pPr>
            <a:r>
              <a:rPr dirty="0"/>
              <a:t>Another interesting line of works explores boosting techniques, where the goal is to transform a scheme that is secure only for a small number of sessions into a scheme that is secure for an unbounded number of sessions. However, one drawback of the resulting schemes is that </a:t>
            </a:r>
            <a:r>
              <a:rPr lang="en-US" dirty="0"/>
              <a:t>their </a:t>
            </a:r>
            <a:r>
              <a:rPr dirty="0"/>
              <a:t>communication and computation complexities grow with the # of sessions.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685800" y="685800"/>
            <a:ext cx="54864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sz="1700"/>
            </a:pPr>
            <a:endParaRPr dirty="0"/>
          </a:p>
        </p:txBody>
      </p:sp>
    </p:spTree>
    <p:extLst>
      <p:ext uri="{BB962C8B-B14F-4D97-AF65-F5344CB8AC3E}">
        <p14:creationId xmlns:p14="http://schemas.microsoft.com/office/powerpoint/2010/main" val="24689324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685800" y="685800"/>
            <a:ext cx="54864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sz="1700"/>
            </a:pPr>
            <a:r>
              <a:rPr lang="en-US" dirty="0"/>
              <a:t>I will now come to the technical part of the talk.</a:t>
            </a:r>
          </a:p>
          <a:p>
            <a:pPr>
              <a:defRPr sz="1700"/>
            </a:pPr>
            <a:endParaRPr lang="en-US" dirty="0"/>
          </a:p>
          <a:p>
            <a:pPr>
              <a:defRPr sz="1700"/>
            </a:pPr>
            <a:r>
              <a:rPr lang="en-US" dirty="0"/>
              <a:t>I will not define blindness formally. “We will rely on an intuitive understanding.” In this talk, I will mostly discuss how to achieve unforgeability. However unlike a normal signature scheme, where unforgeability is defined as the adversary cannot forge a signature that has not been issued by the signer, for blind signatures, it is unclear which signatures are issued by the signer. Therefore, we need to use another notion called one-more unforgeability.</a:t>
            </a:r>
          </a:p>
          <a:p>
            <a:pPr>
              <a:defRPr sz="1700"/>
            </a:pPr>
            <a:endParaRPr lang="en-US" dirty="0"/>
          </a:p>
          <a:p>
            <a:pPr>
              <a:defRPr sz="1700"/>
            </a:pPr>
            <a:endParaRPr dirty="0"/>
          </a:p>
        </p:txBody>
      </p:sp>
    </p:spTree>
    <p:extLst>
      <p:ext uri="{BB962C8B-B14F-4D97-AF65-F5344CB8AC3E}">
        <p14:creationId xmlns:p14="http://schemas.microsoft.com/office/powerpoint/2010/main" val="1606972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Shape 231"/>
          <p:cNvSpPr>
            <a:spLocks noGrp="1" noRot="1" noChangeAspect="1"/>
          </p:cNvSpPr>
          <p:nvPr>
            <p:ph type="sldImg"/>
          </p:nvPr>
        </p:nvSpPr>
        <p:spPr>
          <a:xfrm>
            <a:off x="685800" y="685800"/>
            <a:ext cx="5486400" cy="3429000"/>
          </a:xfrm>
          <a:prstGeom prst="rect">
            <a:avLst/>
          </a:prstGeom>
        </p:spPr>
        <p:txBody>
          <a:bodyPr/>
          <a:lstStyle/>
          <a:p>
            <a:endParaRPr/>
          </a:p>
        </p:txBody>
      </p:sp>
      <p:sp>
        <p:nvSpPr>
          <p:cNvPr id="232" name="Shape 232"/>
          <p:cNvSpPr>
            <a:spLocks noGrp="1"/>
          </p:cNvSpPr>
          <p:nvPr>
            <p:ph type="body" sz="quarter" idx="1"/>
          </p:nvPr>
        </p:nvSpPr>
        <p:spPr>
          <a:prstGeom prst="rect">
            <a:avLst/>
          </a:prstGeom>
        </p:spPr>
        <p:txBody>
          <a:bodyPr/>
          <a:lstStyle/>
          <a:p>
            <a:pPr>
              <a:defRPr sz="1700"/>
            </a:pPr>
            <a:r>
              <a:rPr dirty="0"/>
              <a:t>In the security game, the adversary interacts with the signer for \ell signing sessions. </a:t>
            </a:r>
            <a:r>
              <a:rPr lang="en-US" dirty="0"/>
              <a:t>Then, t</a:t>
            </a:r>
            <a:r>
              <a:rPr dirty="0"/>
              <a:t>he adversary succeeds if it can output \ell+1 different message-signature pairs. Here the ell sessions can be arbitrarily concurrent. </a:t>
            </a:r>
          </a:p>
          <a:p>
            <a:pPr>
              <a:defRPr sz="1700"/>
            </a:pPr>
            <a:endParaRPr dirty="0"/>
          </a:p>
          <a:p>
            <a:pPr>
              <a:defRPr sz="1700"/>
            </a:pPr>
            <a:r>
              <a:rPr dirty="0"/>
              <a:t>In other words, OMUF means that the adversary cannot generate a number of signatures which is larger than the number of sessions.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4063999" y="4008965"/>
            <a:ext cx="24384001" cy="6366937"/>
          </a:xfrm>
          <a:prstGeom prst="rect">
            <a:avLst/>
          </a:prstGeom>
        </p:spPr>
        <p:txBody>
          <a:bodyPr anchor="b"/>
          <a:lstStyle>
            <a:lvl1pPr algn="ctr">
              <a:defRPr sz="17600"/>
            </a:lvl1pPr>
          </a:lstStyle>
          <a:p>
            <a:r>
              <a:t>Title Text</a:t>
            </a:r>
          </a:p>
        </p:txBody>
      </p:sp>
      <p:sp>
        <p:nvSpPr>
          <p:cNvPr id="12" name="Body Level One…"/>
          <p:cNvSpPr txBox="1">
            <a:spLocks noGrp="1"/>
          </p:cNvSpPr>
          <p:nvPr>
            <p:ph type="body" sz="quarter" idx="1"/>
          </p:nvPr>
        </p:nvSpPr>
        <p:spPr>
          <a:xfrm>
            <a:off x="4063999" y="10621432"/>
            <a:ext cx="24384001" cy="4415369"/>
          </a:xfrm>
          <a:prstGeom prst="rect">
            <a:avLst/>
          </a:prstGeom>
        </p:spPr>
        <p:txBody>
          <a:bodyPr/>
          <a:lstStyle>
            <a:lvl1pPr marL="0" indent="0" algn="ctr">
              <a:buSzTx/>
              <a:buFontTx/>
              <a:buNone/>
              <a:defRPr sz="7000"/>
            </a:lvl1pPr>
            <a:lvl2pPr marL="0" indent="0" algn="ctr">
              <a:buSzTx/>
              <a:buFontTx/>
              <a:buNone/>
              <a:defRPr sz="7000"/>
            </a:lvl2pPr>
            <a:lvl3pPr marL="0" indent="0" algn="ctr">
              <a:buSzTx/>
              <a:buFontTx/>
              <a:buNone/>
              <a:defRPr sz="7000"/>
            </a:lvl3pPr>
            <a:lvl4pPr marL="0" indent="0" algn="ctr">
              <a:buSzTx/>
              <a:buFontTx/>
              <a:buNone/>
              <a:defRPr sz="7000"/>
            </a:lvl4pPr>
            <a:lvl5pPr marL="0" indent="0" algn="ctr">
              <a:buSzTx/>
              <a:buFontTx/>
              <a:buNone/>
              <a:defRPr sz="70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le Text"/>
          <p:cNvSpPr txBox="1">
            <a:spLocks noGrp="1"/>
          </p:cNvSpPr>
          <p:nvPr>
            <p:ph type="title"/>
          </p:nvPr>
        </p:nvSpPr>
        <p:spPr>
          <a:prstGeom prst="rect">
            <a:avLst/>
          </a:prstGeom>
        </p:spPr>
        <p:txBody>
          <a:bodyPr/>
          <a:lstStyle/>
          <a:p>
            <a:r>
              <a:t>Title Text</a:t>
            </a:r>
          </a:p>
        </p:txBody>
      </p:sp>
      <p:sp>
        <p:nvSpPr>
          <p:cNvPr id="2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2218266" y="5575301"/>
            <a:ext cx="28041601" cy="7607299"/>
          </a:xfrm>
          <a:prstGeom prst="rect">
            <a:avLst/>
          </a:prstGeom>
        </p:spPr>
        <p:txBody>
          <a:bodyPr anchor="b"/>
          <a:lstStyle>
            <a:lvl1pPr>
              <a:defRPr sz="17600"/>
            </a:lvl1pPr>
          </a:lstStyle>
          <a:p>
            <a:r>
              <a:t>Title Text</a:t>
            </a:r>
          </a:p>
        </p:txBody>
      </p:sp>
      <p:sp>
        <p:nvSpPr>
          <p:cNvPr id="30" name="Body Level One…"/>
          <p:cNvSpPr txBox="1">
            <a:spLocks noGrp="1"/>
          </p:cNvSpPr>
          <p:nvPr>
            <p:ph type="body" sz="quarter" idx="1"/>
          </p:nvPr>
        </p:nvSpPr>
        <p:spPr>
          <a:xfrm>
            <a:off x="2218266" y="13254566"/>
            <a:ext cx="28041601" cy="4000502"/>
          </a:xfrm>
          <a:prstGeom prst="rect">
            <a:avLst/>
          </a:prstGeom>
        </p:spPr>
        <p:txBody>
          <a:bodyPr/>
          <a:lstStyle>
            <a:lvl1pPr marL="0" indent="0">
              <a:buSzTx/>
              <a:buFontTx/>
              <a:buNone/>
              <a:defRPr sz="7000">
                <a:solidFill>
                  <a:srgbClr val="888888"/>
                </a:solidFill>
              </a:defRPr>
            </a:lvl1pPr>
            <a:lvl2pPr marL="0" indent="0">
              <a:buSzTx/>
              <a:buFontTx/>
              <a:buNone/>
              <a:defRPr sz="7000">
                <a:solidFill>
                  <a:srgbClr val="888888"/>
                </a:solidFill>
              </a:defRPr>
            </a:lvl2pPr>
            <a:lvl3pPr marL="0" indent="0">
              <a:buSzTx/>
              <a:buFontTx/>
              <a:buNone/>
              <a:defRPr sz="7000">
                <a:solidFill>
                  <a:srgbClr val="888888"/>
                </a:solidFill>
              </a:defRPr>
            </a:lvl3pPr>
            <a:lvl4pPr marL="0" indent="0">
              <a:buSzTx/>
              <a:buFontTx/>
              <a:buNone/>
              <a:defRPr sz="7000">
                <a:solidFill>
                  <a:srgbClr val="888888"/>
                </a:solidFill>
              </a:defRPr>
            </a:lvl4pPr>
            <a:lvl5pPr marL="0" indent="0">
              <a:buSzTx/>
              <a:buFontTx/>
              <a:buNone/>
              <a:defRPr sz="70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txBox="1">
            <a:spLocks noGrp="1"/>
          </p:cNvSpPr>
          <p:nvPr>
            <p:ph type="title"/>
          </p:nvPr>
        </p:nvSpPr>
        <p:spPr>
          <a:prstGeom prst="rect">
            <a:avLst/>
          </a:prstGeom>
        </p:spPr>
        <p:txBody>
          <a:bodyPr/>
          <a:lstStyle/>
          <a:p>
            <a:r>
              <a:t>Title Text</a:t>
            </a:r>
          </a:p>
        </p:txBody>
      </p:sp>
      <p:sp>
        <p:nvSpPr>
          <p:cNvPr id="39" name="Body Level One…"/>
          <p:cNvSpPr txBox="1">
            <a:spLocks noGrp="1"/>
          </p:cNvSpPr>
          <p:nvPr>
            <p:ph type="body" sz="half" idx="1"/>
          </p:nvPr>
        </p:nvSpPr>
        <p:spPr>
          <a:xfrm>
            <a:off x="2235199" y="5884333"/>
            <a:ext cx="13817601" cy="1160356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txBox="1">
            <a:spLocks noGrp="1"/>
          </p:cNvSpPr>
          <p:nvPr>
            <p:ph type="title"/>
          </p:nvPr>
        </p:nvSpPr>
        <p:spPr>
          <a:xfrm>
            <a:off x="2239431" y="1989666"/>
            <a:ext cx="28041604" cy="3534835"/>
          </a:xfrm>
          <a:prstGeom prst="rect">
            <a:avLst/>
          </a:prstGeom>
        </p:spPr>
        <p:txBody>
          <a:bodyPr/>
          <a:lstStyle/>
          <a:p>
            <a:r>
              <a:t>Title Text</a:t>
            </a:r>
          </a:p>
        </p:txBody>
      </p:sp>
      <p:sp>
        <p:nvSpPr>
          <p:cNvPr id="48" name="Body Level One…"/>
          <p:cNvSpPr txBox="1">
            <a:spLocks noGrp="1"/>
          </p:cNvSpPr>
          <p:nvPr>
            <p:ph type="body" sz="quarter" idx="1"/>
          </p:nvPr>
        </p:nvSpPr>
        <p:spPr>
          <a:xfrm>
            <a:off x="2239431" y="5499101"/>
            <a:ext cx="13754106" cy="2197102"/>
          </a:xfrm>
          <a:prstGeom prst="rect">
            <a:avLst/>
          </a:prstGeom>
        </p:spPr>
        <p:txBody>
          <a:bodyPr anchor="b"/>
          <a:lstStyle>
            <a:lvl1pPr marL="0" indent="0">
              <a:buSzTx/>
              <a:buFontTx/>
              <a:buNone/>
              <a:defRPr sz="7000" b="1"/>
            </a:lvl1pPr>
            <a:lvl2pPr marL="0" indent="0">
              <a:buSzTx/>
              <a:buFontTx/>
              <a:buNone/>
              <a:defRPr sz="7000" b="1"/>
            </a:lvl2pPr>
            <a:lvl3pPr marL="0" indent="0">
              <a:buSzTx/>
              <a:buFontTx/>
              <a:buNone/>
              <a:defRPr sz="7000" b="1"/>
            </a:lvl3pPr>
            <a:lvl4pPr marL="0" indent="0">
              <a:buSzTx/>
              <a:buFontTx/>
              <a:buNone/>
              <a:defRPr sz="7000" b="1"/>
            </a:lvl4pPr>
            <a:lvl5pPr marL="0" indent="0">
              <a:buSzTx/>
              <a:buFontTx/>
              <a:buNone/>
              <a:defRPr sz="7000" b="1"/>
            </a:lvl5pPr>
          </a:lstStyle>
          <a:p>
            <a:r>
              <a:t>Body Level One</a:t>
            </a:r>
          </a:p>
          <a:p>
            <a:pPr lvl="1"/>
            <a:r>
              <a:t>Body Level Two</a:t>
            </a:r>
          </a:p>
          <a:p>
            <a:pPr lvl="2"/>
            <a:r>
              <a:t>Body Level Three</a:t>
            </a:r>
          </a:p>
          <a:p>
            <a:pPr lvl="3"/>
            <a:r>
              <a:t>Body Level Four</a:t>
            </a:r>
          </a:p>
          <a:p>
            <a:pPr lvl="4"/>
            <a:r>
              <a:t>Body Level Five</a:t>
            </a:r>
          </a:p>
        </p:txBody>
      </p:sp>
      <p:sp>
        <p:nvSpPr>
          <p:cNvPr id="49" name="Text Placeholder 4"/>
          <p:cNvSpPr>
            <a:spLocks noGrp="1"/>
          </p:cNvSpPr>
          <p:nvPr>
            <p:ph type="body" sz="quarter" idx="13"/>
          </p:nvPr>
        </p:nvSpPr>
        <p:spPr>
          <a:xfrm>
            <a:off x="16459200" y="5499101"/>
            <a:ext cx="13821836" cy="2197102"/>
          </a:xfrm>
          <a:prstGeom prst="rect">
            <a:avLst/>
          </a:prstGeom>
          <a:ln w="12700"/>
        </p:spPr>
        <p:txBody>
          <a:bodyPr anchor="b"/>
          <a:lstStyle/>
          <a:p>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txBox="1">
            <a:spLocks noGrp="1"/>
          </p:cNvSpPr>
          <p:nvPr>
            <p:ph type="title"/>
          </p:nvPr>
        </p:nvSpPr>
        <p:spPr>
          <a:xfrm>
            <a:off x="2239431" y="2235199"/>
            <a:ext cx="10485972" cy="4267201"/>
          </a:xfrm>
          <a:prstGeom prst="rect">
            <a:avLst/>
          </a:prstGeom>
        </p:spPr>
        <p:txBody>
          <a:bodyPr anchor="b"/>
          <a:lstStyle>
            <a:lvl1pPr>
              <a:defRPr sz="9400"/>
            </a:lvl1pPr>
          </a:lstStyle>
          <a:p>
            <a:r>
              <a:t>Title Text</a:t>
            </a:r>
          </a:p>
        </p:txBody>
      </p:sp>
      <p:sp>
        <p:nvSpPr>
          <p:cNvPr id="73" name="Body Level One…"/>
          <p:cNvSpPr txBox="1">
            <a:spLocks noGrp="1"/>
          </p:cNvSpPr>
          <p:nvPr>
            <p:ph type="body" sz="half" idx="1"/>
          </p:nvPr>
        </p:nvSpPr>
        <p:spPr>
          <a:xfrm>
            <a:off x="13821832" y="3649133"/>
            <a:ext cx="16459204" cy="12996334"/>
          </a:xfrm>
          <a:prstGeom prst="rect">
            <a:avLst/>
          </a:prstGeom>
        </p:spPr>
        <p:txBody>
          <a:bodyPr/>
          <a:lstStyle>
            <a:lvl1pPr marL="671512" indent="-671512">
              <a:defRPr sz="9400"/>
            </a:lvl1pPr>
            <a:lvl2pPr marL="1224642" indent="-767442">
              <a:defRPr sz="9400"/>
            </a:lvl2pPr>
            <a:lvl3pPr marL="1809750" indent="-895350">
              <a:defRPr sz="9400"/>
            </a:lvl3pPr>
            <a:lvl4pPr marL="2446020" indent="-1074420">
              <a:defRPr sz="9400"/>
            </a:lvl4pPr>
            <a:lvl5pPr marL="2903220" indent="-1074420">
              <a:defRPr sz="9400"/>
            </a:lvl5pPr>
          </a:lstStyle>
          <a:p>
            <a:r>
              <a:t>Body Level One</a:t>
            </a:r>
          </a:p>
          <a:p>
            <a:pPr lvl="1"/>
            <a:r>
              <a:t>Body Level Two</a:t>
            </a:r>
          </a:p>
          <a:p>
            <a:pPr lvl="2"/>
            <a:r>
              <a:t>Body Level Three</a:t>
            </a:r>
          </a:p>
          <a:p>
            <a:pPr lvl="3"/>
            <a:r>
              <a:t>Body Level Four</a:t>
            </a:r>
          </a:p>
          <a:p>
            <a:pPr lvl="4"/>
            <a:r>
              <a:t>Body Level Five</a:t>
            </a:r>
          </a:p>
        </p:txBody>
      </p:sp>
      <p:sp>
        <p:nvSpPr>
          <p:cNvPr id="74" name="Text Placeholder 3"/>
          <p:cNvSpPr>
            <a:spLocks noGrp="1"/>
          </p:cNvSpPr>
          <p:nvPr>
            <p:ph type="body" sz="quarter" idx="13"/>
          </p:nvPr>
        </p:nvSpPr>
        <p:spPr>
          <a:xfrm>
            <a:off x="2239431" y="6502400"/>
            <a:ext cx="10485969" cy="10164235"/>
          </a:xfrm>
          <a:prstGeom prst="rect">
            <a:avLst/>
          </a:prstGeom>
          <a:ln w="12700"/>
        </p:spPr>
        <p:txBody>
          <a:bodyPr/>
          <a:lstStyle/>
          <a:p>
            <a:endParaRP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txBox="1">
            <a:spLocks noGrp="1"/>
          </p:cNvSpPr>
          <p:nvPr>
            <p:ph type="title"/>
          </p:nvPr>
        </p:nvSpPr>
        <p:spPr>
          <a:xfrm>
            <a:off x="2239431" y="2235199"/>
            <a:ext cx="10485972" cy="4267201"/>
          </a:xfrm>
          <a:prstGeom prst="rect">
            <a:avLst/>
          </a:prstGeom>
        </p:spPr>
        <p:txBody>
          <a:bodyPr anchor="b"/>
          <a:lstStyle>
            <a:lvl1pPr>
              <a:defRPr sz="9400"/>
            </a:lvl1pPr>
          </a:lstStyle>
          <a:p>
            <a:r>
              <a:t>Title Text</a:t>
            </a:r>
          </a:p>
        </p:txBody>
      </p:sp>
      <p:sp>
        <p:nvSpPr>
          <p:cNvPr id="83" name="Picture Placeholder 2"/>
          <p:cNvSpPr>
            <a:spLocks noGrp="1"/>
          </p:cNvSpPr>
          <p:nvPr>
            <p:ph type="pic" sz="half" idx="13"/>
          </p:nvPr>
        </p:nvSpPr>
        <p:spPr>
          <a:xfrm>
            <a:off x="13821832" y="3649133"/>
            <a:ext cx="16459204" cy="12996334"/>
          </a:xfrm>
          <a:prstGeom prst="rect">
            <a:avLst/>
          </a:prstGeom>
          <a:ln w="12700"/>
        </p:spPr>
        <p:txBody>
          <a:bodyPr lIns="91439" tIns="45719" rIns="91439" bIns="45719">
            <a:noAutofit/>
          </a:bodyPr>
          <a:lstStyle/>
          <a:p>
            <a:endParaRPr/>
          </a:p>
        </p:txBody>
      </p:sp>
      <p:sp>
        <p:nvSpPr>
          <p:cNvPr id="84" name="Body Level One…"/>
          <p:cNvSpPr txBox="1">
            <a:spLocks noGrp="1"/>
          </p:cNvSpPr>
          <p:nvPr>
            <p:ph type="body" sz="quarter" idx="1"/>
          </p:nvPr>
        </p:nvSpPr>
        <p:spPr>
          <a:xfrm>
            <a:off x="2239431" y="6502400"/>
            <a:ext cx="10485972" cy="10164235"/>
          </a:xfrm>
          <a:prstGeom prst="rect">
            <a:avLst/>
          </a:prstGeom>
        </p:spPr>
        <p:txBody>
          <a:bodyPr/>
          <a:lstStyle>
            <a:lvl1pPr marL="0" indent="0">
              <a:buSzTx/>
              <a:buFontTx/>
              <a:buNone/>
              <a:defRPr sz="4600"/>
            </a:lvl1pPr>
            <a:lvl2pPr marL="0" indent="0">
              <a:buSzTx/>
              <a:buFontTx/>
              <a:buNone/>
              <a:defRPr sz="4600"/>
            </a:lvl2pPr>
            <a:lvl3pPr marL="0" indent="0">
              <a:buSzTx/>
              <a:buFontTx/>
              <a:buNone/>
              <a:defRPr sz="4600"/>
            </a:lvl3pPr>
            <a:lvl4pPr marL="0" indent="0">
              <a:buSzTx/>
              <a:buFontTx/>
              <a:buNone/>
              <a:defRPr sz="4600"/>
            </a:lvl4pPr>
            <a:lvl5pPr marL="0" indent="0">
              <a:buSzTx/>
              <a:buFontTx/>
              <a:buNone/>
              <a:defRPr sz="4600"/>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2235199" y="1989666"/>
            <a:ext cx="28041601" cy="353483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nchor="ctr">
            <a:normAutofit/>
          </a:bodyPr>
          <a:lstStyle/>
          <a:p>
            <a:r>
              <a:t>Title Text</a:t>
            </a:r>
          </a:p>
        </p:txBody>
      </p:sp>
      <p:sp>
        <p:nvSpPr>
          <p:cNvPr id="3" name="Body Level One…"/>
          <p:cNvSpPr txBox="1">
            <a:spLocks noGrp="1"/>
          </p:cNvSpPr>
          <p:nvPr>
            <p:ph type="body" idx="1"/>
          </p:nvPr>
        </p:nvSpPr>
        <p:spPr>
          <a:xfrm>
            <a:off x="2235199" y="5884333"/>
            <a:ext cx="28041601" cy="1160356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29582561" y="18105782"/>
            <a:ext cx="694240" cy="694636"/>
          </a:xfrm>
          <a:prstGeom prst="rect">
            <a:avLst/>
          </a:prstGeom>
          <a:ln w="25400">
            <a:miter lim="400000"/>
          </a:ln>
        </p:spPr>
        <p:txBody>
          <a:bodyPr wrap="none" lIns="121917" tIns="121917" rIns="121917" bIns="121917" anchor="ctr">
            <a:spAutoFit/>
          </a:bodyPr>
          <a:lstStyle>
            <a:lvl1pPr algn="r">
              <a:defRPr sz="34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spd="med"/>
  <p:txStyles>
    <p:titleStyle>
      <a:lvl1pPr marL="0" marR="0" indent="0" algn="l" defTabSz="2709333" rtl="0" latinLnBrk="0">
        <a:lnSpc>
          <a:spcPct val="90000"/>
        </a:lnSpc>
        <a:spcBef>
          <a:spcPts val="0"/>
        </a:spcBef>
        <a:spcAft>
          <a:spcPts val="0"/>
        </a:spcAft>
        <a:buClrTx/>
        <a:buSzTx/>
        <a:buFontTx/>
        <a:buNone/>
        <a:tabLst/>
        <a:defRPr sz="13000" b="0" i="0" u="none" strike="noStrike" cap="none" spc="0" baseline="0">
          <a:solidFill>
            <a:srgbClr val="000000"/>
          </a:solidFill>
          <a:uFillTx/>
          <a:latin typeface="Calibri Light"/>
          <a:ea typeface="Calibri Light"/>
          <a:cs typeface="Calibri Light"/>
          <a:sym typeface="Calibri Light"/>
        </a:defRPr>
      </a:lvl1pPr>
      <a:lvl2pPr marL="0" marR="0" indent="0" algn="l" defTabSz="2709333" rtl="0" latinLnBrk="0">
        <a:lnSpc>
          <a:spcPct val="90000"/>
        </a:lnSpc>
        <a:spcBef>
          <a:spcPts val="0"/>
        </a:spcBef>
        <a:spcAft>
          <a:spcPts val="0"/>
        </a:spcAft>
        <a:buClrTx/>
        <a:buSzTx/>
        <a:buFontTx/>
        <a:buNone/>
        <a:tabLst/>
        <a:defRPr sz="13000" b="0" i="0" u="none" strike="noStrike" cap="none" spc="0" baseline="0">
          <a:solidFill>
            <a:srgbClr val="000000"/>
          </a:solidFill>
          <a:uFillTx/>
          <a:latin typeface="Calibri Light"/>
          <a:ea typeface="Calibri Light"/>
          <a:cs typeface="Calibri Light"/>
          <a:sym typeface="Calibri Light"/>
        </a:defRPr>
      </a:lvl2pPr>
      <a:lvl3pPr marL="0" marR="0" indent="0" algn="l" defTabSz="2709333" rtl="0" latinLnBrk="0">
        <a:lnSpc>
          <a:spcPct val="90000"/>
        </a:lnSpc>
        <a:spcBef>
          <a:spcPts val="0"/>
        </a:spcBef>
        <a:spcAft>
          <a:spcPts val="0"/>
        </a:spcAft>
        <a:buClrTx/>
        <a:buSzTx/>
        <a:buFontTx/>
        <a:buNone/>
        <a:tabLst/>
        <a:defRPr sz="13000" b="0" i="0" u="none" strike="noStrike" cap="none" spc="0" baseline="0">
          <a:solidFill>
            <a:srgbClr val="000000"/>
          </a:solidFill>
          <a:uFillTx/>
          <a:latin typeface="Calibri Light"/>
          <a:ea typeface="Calibri Light"/>
          <a:cs typeface="Calibri Light"/>
          <a:sym typeface="Calibri Light"/>
        </a:defRPr>
      </a:lvl3pPr>
      <a:lvl4pPr marL="0" marR="0" indent="0" algn="l" defTabSz="2709333" rtl="0" latinLnBrk="0">
        <a:lnSpc>
          <a:spcPct val="90000"/>
        </a:lnSpc>
        <a:spcBef>
          <a:spcPts val="0"/>
        </a:spcBef>
        <a:spcAft>
          <a:spcPts val="0"/>
        </a:spcAft>
        <a:buClrTx/>
        <a:buSzTx/>
        <a:buFontTx/>
        <a:buNone/>
        <a:tabLst/>
        <a:defRPr sz="13000" b="0" i="0" u="none" strike="noStrike" cap="none" spc="0" baseline="0">
          <a:solidFill>
            <a:srgbClr val="000000"/>
          </a:solidFill>
          <a:uFillTx/>
          <a:latin typeface="Calibri Light"/>
          <a:ea typeface="Calibri Light"/>
          <a:cs typeface="Calibri Light"/>
          <a:sym typeface="Calibri Light"/>
        </a:defRPr>
      </a:lvl4pPr>
      <a:lvl5pPr marL="0" marR="0" indent="0" algn="l" defTabSz="2709333" rtl="0" latinLnBrk="0">
        <a:lnSpc>
          <a:spcPct val="90000"/>
        </a:lnSpc>
        <a:spcBef>
          <a:spcPts val="0"/>
        </a:spcBef>
        <a:spcAft>
          <a:spcPts val="0"/>
        </a:spcAft>
        <a:buClrTx/>
        <a:buSzTx/>
        <a:buFontTx/>
        <a:buNone/>
        <a:tabLst/>
        <a:defRPr sz="13000" b="0" i="0" u="none" strike="noStrike" cap="none" spc="0" baseline="0">
          <a:solidFill>
            <a:srgbClr val="000000"/>
          </a:solidFill>
          <a:uFillTx/>
          <a:latin typeface="Calibri Light"/>
          <a:ea typeface="Calibri Light"/>
          <a:cs typeface="Calibri Light"/>
          <a:sym typeface="Calibri Light"/>
        </a:defRPr>
      </a:lvl5pPr>
      <a:lvl6pPr marL="0" marR="0" indent="0" algn="l" defTabSz="2709333" rtl="0" latinLnBrk="0">
        <a:lnSpc>
          <a:spcPct val="90000"/>
        </a:lnSpc>
        <a:spcBef>
          <a:spcPts val="0"/>
        </a:spcBef>
        <a:spcAft>
          <a:spcPts val="0"/>
        </a:spcAft>
        <a:buClrTx/>
        <a:buSzTx/>
        <a:buFontTx/>
        <a:buNone/>
        <a:tabLst/>
        <a:defRPr sz="13000" b="0" i="0" u="none" strike="noStrike" cap="none" spc="0" baseline="0">
          <a:solidFill>
            <a:srgbClr val="000000"/>
          </a:solidFill>
          <a:uFillTx/>
          <a:latin typeface="Calibri Light"/>
          <a:ea typeface="Calibri Light"/>
          <a:cs typeface="Calibri Light"/>
          <a:sym typeface="Calibri Light"/>
        </a:defRPr>
      </a:lvl6pPr>
      <a:lvl7pPr marL="0" marR="0" indent="0" algn="l" defTabSz="2709333" rtl="0" latinLnBrk="0">
        <a:lnSpc>
          <a:spcPct val="90000"/>
        </a:lnSpc>
        <a:spcBef>
          <a:spcPts val="0"/>
        </a:spcBef>
        <a:spcAft>
          <a:spcPts val="0"/>
        </a:spcAft>
        <a:buClrTx/>
        <a:buSzTx/>
        <a:buFontTx/>
        <a:buNone/>
        <a:tabLst/>
        <a:defRPr sz="13000" b="0" i="0" u="none" strike="noStrike" cap="none" spc="0" baseline="0">
          <a:solidFill>
            <a:srgbClr val="000000"/>
          </a:solidFill>
          <a:uFillTx/>
          <a:latin typeface="Calibri Light"/>
          <a:ea typeface="Calibri Light"/>
          <a:cs typeface="Calibri Light"/>
          <a:sym typeface="Calibri Light"/>
        </a:defRPr>
      </a:lvl7pPr>
      <a:lvl8pPr marL="0" marR="0" indent="0" algn="l" defTabSz="2709333" rtl="0" latinLnBrk="0">
        <a:lnSpc>
          <a:spcPct val="90000"/>
        </a:lnSpc>
        <a:spcBef>
          <a:spcPts val="0"/>
        </a:spcBef>
        <a:spcAft>
          <a:spcPts val="0"/>
        </a:spcAft>
        <a:buClrTx/>
        <a:buSzTx/>
        <a:buFontTx/>
        <a:buNone/>
        <a:tabLst/>
        <a:defRPr sz="13000" b="0" i="0" u="none" strike="noStrike" cap="none" spc="0" baseline="0">
          <a:solidFill>
            <a:srgbClr val="000000"/>
          </a:solidFill>
          <a:uFillTx/>
          <a:latin typeface="Calibri Light"/>
          <a:ea typeface="Calibri Light"/>
          <a:cs typeface="Calibri Light"/>
          <a:sym typeface="Calibri Light"/>
        </a:defRPr>
      </a:lvl8pPr>
      <a:lvl9pPr marL="0" marR="0" indent="0" algn="l" defTabSz="2709333" rtl="0" latinLnBrk="0">
        <a:lnSpc>
          <a:spcPct val="90000"/>
        </a:lnSpc>
        <a:spcBef>
          <a:spcPts val="0"/>
        </a:spcBef>
        <a:spcAft>
          <a:spcPts val="0"/>
        </a:spcAft>
        <a:buClrTx/>
        <a:buSzTx/>
        <a:buFontTx/>
        <a:buNone/>
        <a:tabLst/>
        <a:defRPr sz="13000" b="0" i="0" u="none" strike="noStrike" cap="none" spc="0" baseline="0">
          <a:solidFill>
            <a:srgbClr val="000000"/>
          </a:solidFill>
          <a:uFillTx/>
          <a:latin typeface="Calibri Light"/>
          <a:ea typeface="Calibri Light"/>
          <a:cs typeface="Calibri Light"/>
          <a:sym typeface="Calibri Light"/>
        </a:defRPr>
      </a:lvl9pPr>
    </p:titleStyle>
    <p:bodyStyle>
      <a:lvl1pPr marL="669471" marR="0" indent="-669471" algn="l" defTabSz="2709333" rtl="0" latinLnBrk="0">
        <a:lnSpc>
          <a:spcPct val="90000"/>
        </a:lnSpc>
        <a:spcBef>
          <a:spcPts val="2900"/>
        </a:spcBef>
        <a:spcAft>
          <a:spcPts val="0"/>
        </a:spcAft>
        <a:buClrTx/>
        <a:buSzPct val="100000"/>
        <a:buFont typeface="Arial"/>
        <a:buChar char="•"/>
        <a:tabLst/>
        <a:defRPr sz="8200" b="0" i="0" u="none" strike="noStrike" cap="none" spc="0" baseline="0">
          <a:solidFill>
            <a:srgbClr val="000000"/>
          </a:solidFill>
          <a:uFillTx/>
          <a:latin typeface="+mn-lt"/>
          <a:ea typeface="+mn-ea"/>
          <a:cs typeface="+mn-cs"/>
          <a:sym typeface="Calibri"/>
        </a:defRPr>
      </a:lvl1pPr>
      <a:lvl2pPr marL="1238250" marR="0" indent="-781050" algn="l" defTabSz="2709333" rtl="0" latinLnBrk="0">
        <a:lnSpc>
          <a:spcPct val="90000"/>
        </a:lnSpc>
        <a:spcBef>
          <a:spcPts val="2900"/>
        </a:spcBef>
        <a:spcAft>
          <a:spcPts val="0"/>
        </a:spcAft>
        <a:buClrTx/>
        <a:buSzPct val="100000"/>
        <a:buFont typeface="Arial"/>
        <a:buChar char="•"/>
        <a:tabLst/>
        <a:defRPr sz="8200" b="0" i="0" u="none" strike="noStrike" cap="none" spc="0" baseline="0">
          <a:solidFill>
            <a:srgbClr val="000000"/>
          </a:solidFill>
          <a:uFillTx/>
          <a:latin typeface="+mn-lt"/>
          <a:ea typeface="+mn-ea"/>
          <a:cs typeface="+mn-cs"/>
          <a:sym typeface="Calibri"/>
        </a:defRPr>
      </a:lvl2pPr>
      <a:lvl3pPr marL="1851657" marR="0" indent="-937257" algn="l" defTabSz="2709333" rtl="0" latinLnBrk="0">
        <a:lnSpc>
          <a:spcPct val="90000"/>
        </a:lnSpc>
        <a:spcBef>
          <a:spcPts val="2900"/>
        </a:spcBef>
        <a:spcAft>
          <a:spcPts val="0"/>
        </a:spcAft>
        <a:buClrTx/>
        <a:buSzPct val="100000"/>
        <a:buFont typeface="Arial"/>
        <a:buChar char="•"/>
        <a:tabLst/>
        <a:defRPr sz="8200" b="0" i="0" u="none" strike="noStrike" cap="none" spc="0" baseline="0">
          <a:solidFill>
            <a:srgbClr val="000000"/>
          </a:solidFill>
          <a:uFillTx/>
          <a:latin typeface="+mn-lt"/>
          <a:ea typeface="+mn-ea"/>
          <a:cs typeface="+mn-cs"/>
          <a:sym typeface="Calibri"/>
        </a:defRPr>
      </a:lvl3pPr>
      <a:lvl4pPr marL="2413000" marR="0" indent="-1041400" algn="l" defTabSz="2709333" rtl="0" latinLnBrk="0">
        <a:lnSpc>
          <a:spcPct val="90000"/>
        </a:lnSpc>
        <a:spcBef>
          <a:spcPts val="2900"/>
        </a:spcBef>
        <a:spcAft>
          <a:spcPts val="0"/>
        </a:spcAft>
        <a:buClrTx/>
        <a:buSzPct val="100000"/>
        <a:buFont typeface="Arial"/>
        <a:buChar char="•"/>
        <a:tabLst/>
        <a:defRPr sz="8200" b="0" i="0" u="none" strike="noStrike" cap="none" spc="0" baseline="0">
          <a:solidFill>
            <a:srgbClr val="000000"/>
          </a:solidFill>
          <a:uFillTx/>
          <a:latin typeface="+mn-lt"/>
          <a:ea typeface="+mn-ea"/>
          <a:cs typeface="+mn-cs"/>
          <a:sym typeface="Calibri"/>
        </a:defRPr>
      </a:lvl4pPr>
      <a:lvl5pPr marL="2870200" marR="0" indent="-1041400" algn="l" defTabSz="2709333" rtl="0" latinLnBrk="0">
        <a:lnSpc>
          <a:spcPct val="90000"/>
        </a:lnSpc>
        <a:spcBef>
          <a:spcPts val="2900"/>
        </a:spcBef>
        <a:spcAft>
          <a:spcPts val="0"/>
        </a:spcAft>
        <a:buClrTx/>
        <a:buSzPct val="100000"/>
        <a:buFont typeface="Arial"/>
        <a:buChar char="•"/>
        <a:tabLst/>
        <a:defRPr sz="8200" b="0" i="0" u="none" strike="noStrike" cap="none" spc="0" baseline="0">
          <a:solidFill>
            <a:srgbClr val="000000"/>
          </a:solidFill>
          <a:uFillTx/>
          <a:latin typeface="+mn-lt"/>
          <a:ea typeface="+mn-ea"/>
          <a:cs typeface="+mn-cs"/>
          <a:sym typeface="Calibri"/>
        </a:defRPr>
      </a:lvl5pPr>
      <a:lvl6pPr marL="3327400" marR="0" indent="-1041400" algn="l" defTabSz="2709333" rtl="0" latinLnBrk="0">
        <a:lnSpc>
          <a:spcPct val="90000"/>
        </a:lnSpc>
        <a:spcBef>
          <a:spcPts val="2900"/>
        </a:spcBef>
        <a:spcAft>
          <a:spcPts val="0"/>
        </a:spcAft>
        <a:buClrTx/>
        <a:buSzPct val="100000"/>
        <a:buFont typeface="Arial"/>
        <a:buChar char="•"/>
        <a:tabLst/>
        <a:defRPr sz="8200" b="0" i="0" u="none" strike="noStrike" cap="none" spc="0" baseline="0">
          <a:solidFill>
            <a:srgbClr val="000000"/>
          </a:solidFill>
          <a:uFillTx/>
          <a:latin typeface="+mn-lt"/>
          <a:ea typeface="+mn-ea"/>
          <a:cs typeface="+mn-cs"/>
          <a:sym typeface="Calibri"/>
        </a:defRPr>
      </a:lvl6pPr>
      <a:lvl7pPr marL="3784600" marR="0" indent="-1041400" algn="l" defTabSz="2709333" rtl="0" latinLnBrk="0">
        <a:lnSpc>
          <a:spcPct val="90000"/>
        </a:lnSpc>
        <a:spcBef>
          <a:spcPts val="2900"/>
        </a:spcBef>
        <a:spcAft>
          <a:spcPts val="0"/>
        </a:spcAft>
        <a:buClrTx/>
        <a:buSzPct val="100000"/>
        <a:buFont typeface="Arial"/>
        <a:buChar char="•"/>
        <a:tabLst/>
        <a:defRPr sz="8200" b="0" i="0" u="none" strike="noStrike" cap="none" spc="0" baseline="0">
          <a:solidFill>
            <a:srgbClr val="000000"/>
          </a:solidFill>
          <a:uFillTx/>
          <a:latin typeface="+mn-lt"/>
          <a:ea typeface="+mn-ea"/>
          <a:cs typeface="+mn-cs"/>
          <a:sym typeface="Calibri"/>
        </a:defRPr>
      </a:lvl7pPr>
      <a:lvl8pPr marL="4241800" marR="0" indent="-1041400" algn="l" defTabSz="2709333" rtl="0" latinLnBrk="0">
        <a:lnSpc>
          <a:spcPct val="90000"/>
        </a:lnSpc>
        <a:spcBef>
          <a:spcPts val="2900"/>
        </a:spcBef>
        <a:spcAft>
          <a:spcPts val="0"/>
        </a:spcAft>
        <a:buClrTx/>
        <a:buSzPct val="100000"/>
        <a:buFont typeface="Arial"/>
        <a:buChar char="•"/>
        <a:tabLst/>
        <a:defRPr sz="8200" b="0" i="0" u="none" strike="noStrike" cap="none" spc="0" baseline="0">
          <a:solidFill>
            <a:srgbClr val="000000"/>
          </a:solidFill>
          <a:uFillTx/>
          <a:latin typeface="+mn-lt"/>
          <a:ea typeface="+mn-ea"/>
          <a:cs typeface="+mn-cs"/>
          <a:sym typeface="Calibri"/>
        </a:defRPr>
      </a:lvl8pPr>
      <a:lvl9pPr marL="4699000" marR="0" indent="-1041400" algn="l" defTabSz="2709333" rtl="0" latinLnBrk="0">
        <a:lnSpc>
          <a:spcPct val="90000"/>
        </a:lnSpc>
        <a:spcBef>
          <a:spcPts val="2900"/>
        </a:spcBef>
        <a:spcAft>
          <a:spcPts val="0"/>
        </a:spcAft>
        <a:buClrTx/>
        <a:buSzPct val="100000"/>
        <a:buFont typeface="Arial"/>
        <a:buChar char="•"/>
        <a:tabLst/>
        <a:defRPr sz="8200" b="0" i="0" u="none" strike="noStrike" cap="none" spc="0" baseline="0">
          <a:solidFill>
            <a:srgbClr val="000000"/>
          </a:solidFill>
          <a:uFillTx/>
          <a:latin typeface="+mn-lt"/>
          <a:ea typeface="+mn-ea"/>
          <a:cs typeface="+mn-cs"/>
          <a:sym typeface="Calibri"/>
        </a:defRPr>
      </a:lvl9pPr>
    </p:bodyStyle>
    <p:otherStyle>
      <a:lvl1pPr marL="0" marR="0" indent="0" algn="r" defTabSz="2709333" rtl="0" latinLnBrk="0">
        <a:lnSpc>
          <a:spcPct val="100000"/>
        </a:lnSpc>
        <a:spcBef>
          <a:spcPts val="0"/>
        </a:spcBef>
        <a:spcAft>
          <a:spcPts val="0"/>
        </a:spcAft>
        <a:buClrTx/>
        <a:buSzTx/>
        <a:buFontTx/>
        <a:buNone/>
        <a:tabLst/>
        <a:defRPr sz="3400" b="0" i="0" u="none" strike="noStrike" cap="none" spc="0" baseline="0">
          <a:solidFill>
            <a:schemeClr val="tx1"/>
          </a:solidFill>
          <a:uFillTx/>
          <a:latin typeface="+mn-lt"/>
          <a:ea typeface="+mn-ea"/>
          <a:cs typeface="+mn-cs"/>
          <a:sym typeface="Calibri"/>
        </a:defRPr>
      </a:lvl1pPr>
      <a:lvl2pPr marL="0" marR="0" indent="0" algn="r" defTabSz="2709333" rtl="0" latinLnBrk="0">
        <a:lnSpc>
          <a:spcPct val="100000"/>
        </a:lnSpc>
        <a:spcBef>
          <a:spcPts val="0"/>
        </a:spcBef>
        <a:spcAft>
          <a:spcPts val="0"/>
        </a:spcAft>
        <a:buClrTx/>
        <a:buSzTx/>
        <a:buFontTx/>
        <a:buNone/>
        <a:tabLst/>
        <a:defRPr sz="3400" b="0" i="0" u="none" strike="noStrike" cap="none" spc="0" baseline="0">
          <a:solidFill>
            <a:schemeClr val="tx1"/>
          </a:solidFill>
          <a:uFillTx/>
          <a:latin typeface="+mn-lt"/>
          <a:ea typeface="+mn-ea"/>
          <a:cs typeface="+mn-cs"/>
          <a:sym typeface="Calibri"/>
        </a:defRPr>
      </a:lvl2pPr>
      <a:lvl3pPr marL="0" marR="0" indent="0" algn="r" defTabSz="2709333" rtl="0" latinLnBrk="0">
        <a:lnSpc>
          <a:spcPct val="100000"/>
        </a:lnSpc>
        <a:spcBef>
          <a:spcPts val="0"/>
        </a:spcBef>
        <a:spcAft>
          <a:spcPts val="0"/>
        </a:spcAft>
        <a:buClrTx/>
        <a:buSzTx/>
        <a:buFontTx/>
        <a:buNone/>
        <a:tabLst/>
        <a:defRPr sz="3400" b="0" i="0" u="none" strike="noStrike" cap="none" spc="0" baseline="0">
          <a:solidFill>
            <a:schemeClr val="tx1"/>
          </a:solidFill>
          <a:uFillTx/>
          <a:latin typeface="+mn-lt"/>
          <a:ea typeface="+mn-ea"/>
          <a:cs typeface="+mn-cs"/>
          <a:sym typeface="Calibri"/>
        </a:defRPr>
      </a:lvl3pPr>
      <a:lvl4pPr marL="0" marR="0" indent="0" algn="r" defTabSz="2709333" rtl="0" latinLnBrk="0">
        <a:lnSpc>
          <a:spcPct val="100000"/>
        </a:lnSpc>
        <a:spcBef>
          <a:spcPts val="0"/>
        </a:spcBef>
        <a:spcAft>
          <a:spcPts val="0"/>
        </a:spcAft>
        <a:buClrTx/>
        <a:buSzTx/>
        <a:buFontTx/>
        <a:buNone/>
        <a:tabLst/>
        <a:defRPr sz="3400" b="0" i="0" u="none" strike="noStrike" cap="none" spc="0" baseline="0">
          <a:solidFill>
            <a:schemeClr val="tx1"/>
          </a:solidFill>
          <a:uFillTx/>
          <a:latin typeface="+mn-lt"/>
          <a:ea typeface="+mn-ea"/>
          <a:cs typeface="+mn-cs"/>
          <a:sym typeface="Calibri"/>
        </a:defRPr>
      </a:lvl4pPr>
      <a:lvl5pPr marL="0" marR="0" indent="0" algn="r" defTabSz="2709333" rtl="0" latinLnBrk="0">
        <a:lnSpc>
          <a:spcPct val="100000"/>
        </a:lnSpc>
        <a:spcBef>
          <a:spcPts val="0"/>
        </a:spcBef>
        <a:spcAft>
          <a:spcPts val="0"/>
        </a:spcAft>
        <a:buClrTx/>
        <a:buSzTx/>
        <a:buFontTx/>
        <a:buNone/>
        <a:tabLst/>
        <a:defRPr sz="3400" b="0" i="0" u="none" strike="noStrike" cap="none" spc="0" baseline="0">
          <a:solidFill>
            <a:schemeClr val="tx1"/>
          </a:solidFill>
          <a:uFillTx/>
          <a:latin typeface="+mn-lt"/>
          <a:ea typeface="+mn-ea"/>
          <a:cs typeface="+mn-cs"/>
          <a:sym typeface="Calibri"/>
        </a:defRPr>
      </a:lvl5pPr>
      <a:lvl6pPr marL="0" marR="0" indent="0" algn="r" defTabSz="2709333" rtl="0" latinLnBrk="0">
        <a:lnSpc>
          <a:spcPct val="100000"/>
        </a:lnSpc>
        <a:spcBef>
          <a:spcPts val="0"/>
        </a:spcBef>
        <a:spcAft>
          <a:spcPts val="0"/>
        </a:spcAft>
        <a:buClrTx/>
        <a:buSzTx/>
        <a:buFontTx/>
        <a:buNone/>
        <a:tabLst/>
        <a:defRPr sz="3400" b="0" i="0" u="none" strike="noStrike" cap="none" spc="0" baseline="0">
          <a:solidFill>
            <a:schemeClr val="tx1"/>
          </a:solidFill>
          <a:uFillTx/>
          <a:latin typeface="+mn-lt"/>
          <a:ea typeface="+mn-ea"/>
          <a:cs typeface="+mn-cs"/>
          <a:sym typeface="Calibri"/>
        </a:defRPr>
      </a:lvl6pPr>
      <a:lvl7pPr marL="0" marR="0" indent="0" algn="r" defTabSz="2709333" rtl="0" latinLnBrk="0">
        <a:lnSpc>
          <a:spcPct val="100000"/>
        </a:lnSpc>
        <a:spcBef>
          <a:spcPts val="0"/>
        </a:spcBef>
        <a:spcAft>
          <a:spcPts val="0"/>
        </a:spcAft>
        <a:buClrTx/>
        <a:buSzTx/>
        <a:buFontTx/>
        <a:buNone/>
        <a:tabLst/>
        <a:defRPr sz="3400" b="0" i="0" u="none" strike="noStrike" cap="none" spc="0" baseline="0">
          <a:solidFill>
            <a:schemeClr val="tx1"/>
          </a:solidFill>
          <a:uFillTx/>
          <a:latin typeface="+mn-lt"/>
          <a:ea typeface="+mn-ea"/>
          <a:cs typeface="+mn-cs"/>
          <a:sym typeface="Calibri"/>
        </a:defRPr>
      </a:lvl7pPr>
      <a:lvl8pPr marL="0" marR="0" indent="0" algn="r" defTabSz="2709333" rtl="0" latinLnBrk="0">
        <a:lnSpc>
          <a:spcPct val="100000"/>
        </a:lnSpc>
        <a:spcBef>
          <a:spcPts val="0"/>
        </a:spcBef>
        <a:spcAft>
          <a:spcPts val="0"/>
        </a:spcAft>
        <a:buClrTx/>
        <a:buSzTx/>
        <a:buFontTx/>
        <a:buNone/>
        <a:tabLst/>
        <a:defRPr sz="3400" b="0" i="0" u="none" strike="noStrike" cap="none" spc="0" baseline="0">
          <a:solidFill>
            <a:schemeClr val="tx1"/>
          </a:solidFill>
          <a:uFillTx/>
          <a:latin typeface="+mn-lt"/>
          <a:ea typeface="+mn-ea"/>
          <a:cs typeface="+mn-cs"/>
          <a:sym typeface="Calibri"/>
        </a:defRPr>
      </a:lvl8pPr>
      <a:lvl9pPr marL="0" marR="0" indent="0" algn="r" defTabSz="2709333" rtl="0" latinLnBrk="0">
        <a:lnSpc>
          <a:spcPct val="100000"/>
        </a:lnSpc>
        <a:spcBef>
          <a:spcPts val="0"/>
        </a:spcBef>
        <a:spcAft>
          <a:spcPts val="0"/>
        </a:spcAft>
        <a:buClrTx/>
        <a:buSzTx/>
        <a:buFontTx/>
        <a:buNone/>
        <a:tabLst/>
        <a:defRPr sz="3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29.png"/><Relationship Id="rId3" Type="http://schemas.openxmlformats.org/officeDocument/2006/relationships/image" Target="../media/image19.png"/><Relationship Id="rId7" Type="http://schemas.openxmlformats.org/officeDocument/2006/relationships/image" Target="../media/image23.png"/><Relationship Id="rId12"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2.png"/><Relationship Id="rId11" Type="http://schemas.openxmlformats.org/officeDocument/2006/relationships/image" Target="../media/image27.png"/><Relationship Id="rId5" Type="http://schemas.openxmlformats.org/officeDocument/2006/relationships/image" Target="../media/image21.png"/><Relationship Id="rId15" Type="http://schemas.openxmlformats.org/officeDocument/2006/relationships/image" Target="../media/image31.png"/><Relationship Id="rId10" Type="http://schemas.openxmlformats.org/officeDocument/2006/relationships/image" Target="../media/image26.png"/><Relationship Id="rId4" Type="http://schemas.openxmlformats.org/officeDocument/2006/relationships/image" Target="../media/image20.png"/><Relationship Id="rId9" Type="http://schemas.openxmlformats.org/officeDocument/2006/relationships/image" Target="../media/image25.png"/><Relationship Id="rId14" Type="http://schemas.openxmlformats.org/officeDocument/2006/relationships/image" Target="../media/image30.png"/></Relationships>
</file>

<file path=ppt/slides/_rels/slide12.xml.rels><?xml version="1.0" encoding="UTF-8" standalone="yes"?>
<Relationships xmlns="http://schemas.openxmlformats.org/package/2006/relationships"><Relationship Id="rId8" Type="http://schemas.openxmlformats.org/officeDocument/2006/relationships/image" Target="../media/image25.png"/><Relationship Id="rId13" Type="http://schemas.openxmlformats.org/officeDocument/2006/relationships/image" Target="../media/image34.png"/><Relationship Id="rId3" Type="http://schemas.openxmlformats.org/officeDocument/2006/relationships/image" Target="../media/image19.png"/><Relationship Id="rId7" Type="http://schemas.openxmlformats.org/officeDocument/2006/relationships/image" Target="../media/image24.png"/><Relationship Id="rId12" Type="http://schemas.openxmlformats.org/officeDocument/2006/relationships/image" Target="../media/image33.png"/><Relationship Id="rId2" Type="http://schemas.openxmlformats.org/officeDocument/2006/relationships/notesSlide" Target="../notesSlides/notesSlide12.xml"/><Relationship Id="rId16"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22.png"/><Relationship Id="rId11" Type="http://schemas.openxmlformats.org/officeDocument/2006/relationships/image" Target="../media/image32.png"/><Relationship Id="rId5" Type="http://schemas.openxmlformats.org/officeDocument/2006/relationships/image" Target="../media/image21.png"/><Relationship Id="rId15" Type="http://schemas.openxmlformats.org/officeDocument/2006/relationships/image" Target="../media/image30.png"/><Relationship Id="rId10" Type="http://schemas.openxmlformats.org/officeDocument/2006/relationships/image" Target="../media/image27.png"/><Relationship Id="rId4" Type="http://schemas.openxmlformats.org/officeDocument/2006/relationships/image" Target="../media/image20.png"/><Relationship Id="rId9" Type="http://schemas.openxmlformats.org/officeDocument/2006/relationships/image" Target="../media/image26.png"/><Relationship Id="rId14" Type="http://schemas.openxmlformats.org/officeDocument/2006/relationships/image" Target="../media/image35.png"/></Relationships>
</file>

<file path=ppt/slides/_rels/slide13.xml.rels><?xml version="1.0" encoding="UTF-8" standalone="yes"?>
<Relationships xmlns="http://schemas.openxmlformats.org/package/2006/relationships"><Relationship Id="rId8" Type="http://schemas.openxmlformats.org/officeDocument/2006/relationships/image" Target="../media/image32.png"/><Relationship Id="rId13" Type="http://schemas.openxmlformats.org/officeDocument/2006/relationships/image" Target="../media/image31.png"/><Relationship Id="rId3" Type="http://schemas.openxmlformats.org/officeDocument/2006/relationships/image" Target="../media/image19.png"/><Relationship Id="rId7" Type="http://schemas.openxmlformats.org/officeDocument/2006/relationships/image" Target="../media/image27.png"/><Relationship Id="rId12"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6.png"/><Relationship Id="rId11" Type="http://schemas.openxmlformats.org/officeDocument/2006/relationships/image" Target="../media/image22.png"/><Relationship Id="rId5" Type="http://schemas.openxmlformats.org/officeDocument/2006/relationships/image" Target="../media/image25.png"/><Relationship Id="rId10" Type="http://schemas.openxmlformats.org/officeDocument/2006/relationships/image" Target="../media/image21.png"/><Relationship Id="rId4" Type="http://schemas.openxmlformats.org/officeDocument/2006/relationships/image" Target="../media/image20.png"/><Relationship Id="rId9" Type="http://schemas.openxmlformats.org/officeDocument/2006/relationships/image" Target="../media/image3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16.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37.png"/><Relationship Id="rId7" Type="http://schemas.openxmlformats.org/officeDocument/2006/relationships/image" Target="../media/image46.png"/><Relationship Id="rId12" Type="http://schemas.openxmlformats.org/officeDocument/2006/relationships/image" Target="../media/image39.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45.png"/><Relationship Id="rId11" Type="http://schemas.openxmlformats.org/officeDocument/2006/relationships/image" Target="../media/image38.png"/><Relationship Id="rId5" Type="http://schemas.openxmlformats.org/officeDocument/2006/relationships/image" Target="../media/image44.png"/><Relationship Id="rId10" Type="http://schemas.openxmlformats.org/officeDocument/2006/relationships/image" Target="../media/image49.png"/><Relationship Id="rId4" Type="http://schemas.openxmlformats.org/officeDocument/2006/relationships/image" Target="../media/image43.png"/><Relationship Id="rId9" Type="http://schemas.openxmlformats.org/officeDocument/2006/relationships/image" Target="../media/image48.png"/></Relationships>
</file>

<file path=ppt/slides/_rels/slide17.xml.rels><?xml version="1.0" encoding="UTF-8" standalone="yes"?>
<Relationships xmlns="http://schemas.openxmlformats.org/package/2006/relationships"><Relationship Id="rId8" Type="http://schemas.openxmlformats.org/officeDocument/2006/relationships/image" Target="../media/image55.png"/><Relationship Id="rId13" Type="http://schemas.openxmlformats.org/officeDocument/2006/relationships/image" Target="../media/image60.png"/><Relationship Id="rId3" Type="http://schemas.openxmlformats.org/officeDocument/2006/relationships/image" Target="../media/image50.png"/><Relationship Id="rId7" Type="http://schemas.openxmlformats.org/officeDocument/2006/relationships/image" Target="../media/image54.png"/><Relationship Id="rId12" Type="http://schemas.openxmlformats.org/officeDocument/2006/relationships/image" Target="../media/image59.png"/><Relationship Id="rId17" Type="http://schemas.openxmlformats.org/officeDocument/2006/relationships/image" Target="../media/image64.png"/><Relationship Id="rId2" Type="http://schemas.openxmlformats.org/officeDocument/2006/relationships/notesSlide" Target="../notesSlides/notesSlide17.xml"/><Relationship Id="rId16" Type="http://schemas.openxmlformats.org/officeDocument/2006/relationships/image" Target="../media/image63.png"/><Relationship Id="rId1" Type="http://schemas.openxmlformats.org/officeDocument/2006/relationships/slideLayout" Target="../slideLayouts/slideLayout7.xml"/><Relationship Id="rId6" Type="http://schemas.openxmlformats.org/officeDocument/2006/relationships/image" Target="../media/image53.png"/><Relationship Id="rId11" Type="http://schemas.openxmlformats.org/officeDocument/2006/relationships/image" Target="../media/image58.png"/><Relationship Id="rId5" Type="http://schemas.openxmlformats.org/officeDocument/2006/relationships/image" Target="../media/image52.png"/><Relationship Id="rId15" Type="http://schemas.openxmlformats.org/officeDocument/2006/relationships/image" Target="../media/image62.png"/><Relationship Id="rId10" Type="http://schemas.openxmlformats.org/officeDocument/2006/relationships/image" Target="../media/image57.png"/><Relationship Id="rId4" Type="http://schemas.openxmlformats.org/officeDocument/2006/relationships/image" Target="../media/image51.png"/><Relationship Id="rId9" Type="http://schemas.openxmlformats.org/officeDocument/2006/relationships/image" Target="../media/image56.png"/><Relationship Id="rId14" Type="http://schemas.openxmlformats.org/officeDocument/2006/relationships/image" Target="../media/image61.png"/></Relationships>
</file>

<file path=ppt/slides/_rels/slide18.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7.png"/><Relationship Id="rId7" Type="http://schemas.openxmlformats.org/officeDocument/2006/relationships/image" Target="../media/image38.png"/><Relationship Id="rId12" Type="http://schemas.openxmlformats.org/officeDocument/2006/relationships/image" Target="../media/image68.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65.png"/><Relationship Id="rId11" Type="http://schemas.openxmlformats.org/officeDocument/2006/relationships/image" Target="../media/image67.png"/><Relationship Id="rId5" Type="http://schemas.openxmlformats.org/officeDocument/2006/relationships/image" Target="../media/image44.png"/><Relationship Id="rId10" Type="http://schemas.openxmlformats.org/officeDocument/2006/relationships/image" Target="../media/image49.png"/><Relationship Id="rId4" Type="http://schemas.openxmlformats.org/officeDocument/2006/relationships/image" Target="../media/image43.png"/><Relationship Id="rId9" Type="http://schemas.openxmlformats.org/officeDocument/2006/relationships/image" Target="../media/image66.png"/></Relationships>
</file>

<file path=ppt/slides/_rels/slide19.xml.rels><?xml version="1.0" encoding="UTF-8" standalone="yes"?>
<Relationships xmlns="http://schemas.openxmlformats.org/package/2006/relationships"><Relationship Id="rId8" Type="http://schemas.openxmlformats.org/officeDocument/2006/relationships/image" Target="../media/image67.png"/><Relationship Id="rId3" Type="http://schemas.openxmlformats.org/officeDocument/2006/relationships/image" Target="../media/image69.png"/><Relationship Id="rId7" Type="http://schemas.openxmlformats.org/officeDocument/2006/relationships/image" Target="../media/image71.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43.png"/><Relationship Id="rId11" Type="http://schemas.openxmlformats.org/officeDocument/2006/relationships/image" Target="../media/image39.png"/><Relationship Id="rId5" Type="http://schemas.openxmlformats.org/officeDocument/2006/relationships/image" Target="../media/image70.png"/><Relationship Id="rId10" Type="http://schemas.openxmlformats.org/officeDocument/2006/relationships/image" Target="../media/image38.png"/><Relationship Id="rId4" Type="http://schemas.openxmlformats.org/officeDocument/2006/relationships/image" Target="../media/image37.png"/><Relationship Id="rId9" Type="http://schemas.openxmlformats.org/officeDocument/2006/relationships/image" Target="../media/image72.pn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8" Type="http://schemas.openxmlformats.org/officeDocument/2006/relationships/image" Target="../media/image76.png"/><Relationship Id="rId13" Type="http://schemas.openxmlformats.org/officeDocument/2006/relationships/image" Target="../media/image81.png"/><Relationship Id="rId3" Type="http://schemas.openxmlformats.org/officeDocument/2006/relationships/image" Target="../media/image73.png"/><Relationship Id="rId7" Type="http://schemas.openxmlformats.org/officeDocument/2006/relationships/image" Target="../media/image67.png"/><Relationship Id="rId12" Type="http://schemas.openxmlformats.org/officeDocument/2006/relationships/image" Target="../media/image80.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75.png"/><Relationship Id="rId11" Type="http://schemas.openxmlformats.org/officeDocument/2006/relationships/image" Target="../media/image79.png"/><Relationship Id="rId5" Type="http://schemas.openxmlformats.org/officeDocument/2006/relationships/image" Target="../media/image43.png"/><Relationship Id="rId10" Type="http://schemas.openxmlformats.org/officeDocument/2006/relationships/image" Target="../media/image78.png"/><Relationship Id="rId4" Type="http://schemas.openxmlformats.org/officeDocument/2006/relationships/image" Target="../media/image74.png"/><Relationship Id="rId9" Type="http://schemas.openxmlformats.org/officeDocument/2006/relationships/image" Target="../media/image77.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image" Target="../media/image87.png"/><Relationship Id="rId3" Type="http://schemas.openxmlformats.org/officeDocument/2006/relationships/image" Target="../media/image82.png"/><Relationship Id="rId7" Type="http://schemas.openxmlformats.org/officeDocument/2006/relationships/image" Target="../media/image86.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85.png"/><Relationship Id="rId5" Type="http://schemas.openxmlformats.org/officeDocument/2006/relationships/image" Target="../media/image84.png"/><Relationship Id="rId4" Type="http://schemas.openxmlformats.org/officeDocument/2006/relationships/image" Target="../media/image83.png"/><Relationship Id="rId9" Type="http://schemas.openxmlformats.org/officeDocument/2006/relationships/image" Target="../media/image88.png"/></Relationships>
</file>

<file path=ppt/slides/_rels/slide23.xml.rels><?xml version="1.0" encoding="UTF-8" standalone="yes"?>
<Relationships xmlns="http://schemas.openxmlformats.org/package/2006/relationships"><Relationship Id="rId8" Type="http://schemas.openxmlformats.org/officeDocument/2006/relationships/image" Target="../media/image94.png"/><Relationship Id="rId3" Type="http://schemas.openxmlformats.org/officeDocument/2006/relationships/image" Target="../media/image89.png"/><Relationship Id="rId7" Type="http://schemas.openxmlformats.org/officeDocument/2006/relationships/image" Target="../media/image93.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92.png"/><Relationship Id="rId5" Type="http://schemas.openxmlformats.org/officeDocument/2006/relationships/image" Target="../media/image91.png"/><Relationship Id="rId10" Type="http://schemas.openxmlformats.org/officeDocument/2006/relationships/image" Target="../media/image96.png"/><Relationship Id="rId4" Type="http://schemas.openxmlformats.org/officeDocument/2006/relationships/image" Target="../media/image90.png"/><Relationship Id="rId9" Type="http://schemas.openxmlformats.org/officeDocument/2006/relationships/image" Target="../media/image95.png"/></Relationships>
</file>

<file path=ppt/slides/_rels/slide24.xml.rels><?xml version="1.0" encoding="UTF-8" standalone="yes"?>
<Relationships xmlns="http://schemas.openxmlformats.org/package/2006/relationships"><Relationship Id="rId8" Type="http://schemas.openxmlformats.org/officeDocument/2006/relationships/image" Target="../media/image102.png"/><Relationship Id="rId13" Type="http://schemas.openxmlformats.org/officeDocument/2006/relationships/image" Target="../media/image107.png"/><Relationship Id="rId3" Type="http://schemas.openxmlformats.org/officeDocument/2006/relationships/image" Target="../media/image97.png"/><Relationship Id="rId7" Type="http://schemas.openxmlformats.org/officeDocument/2006/relationships/image" Target="../media/image101.png"/><Relationship Id="rId12" Type="http://schemas.openxmlformats.org/officeDocument/2006/relationships/image" Target="../media/image106.png"/><Relationship Id="rId2" Type="http://schemas.openxmlformats.org/officeDocument/2006/relationships/notesSlide" Target="../notesSlides/notesSlide24.xml"/><Relationship Id="rId16" Type="http://schemas.openxmlformats.org/officeDocument/2006/relationships/image" Target="../media/image110.png"/><Relationship Id="rId1" Type="http://schemas.openxmlformats.org/officeDocument/2006/relationships/slideLayout" Target="../slideLayouts/slideLayout2.xml"/><Relationship Id="rId6" Type="http://schemas.openxmlformats.org/officeDocument/2006/relationships/image" Target="../media/image100.png"/><Relationship Id="rId11" Type="http://schemas.openxmlformats.org/officeDocument/2006/relationships/image" Target="../media/image105.png"/><Relationship Id="rId5" Type="http://schemas.openxmlformats.org/officeDocument/2006/relationships/image" Target="../media/image99.png"/><Relationship Id="rId15" Type="http://schemas.openxmlformats.org/officeDocument/2006/relationships/image" Target="../media/image109.png"/><Relationship Id="rId10" Type="http://schemas.openxmlformats.org/officeDocument/2006/relationships/image" Target="../media/image104.png"/><Relationship Id="rId4" Type="http://schemas.openxmlformats.org/officeDocument/2006/relationships/image" Target="../media/image98.png"/><Relationship Id="rId9" Type="http://schemas.openxmlformats.org/officeDocument/2006/relationships/image" Target="../media/image103.png"/><Relationship Id="rId14" Type="http://schemas.openxmlformats.org/officeDocument/2006/relationships/image" Target="../media/image108.png"/></Relationships>
</file>

<file path=ppt/slides/_rels/slide25.xml.rels><?xml version="1.0" encoding="UTF-8" standalone="yes"?>
<Relationships xmlns="http://schemas.openxmlformats.org/package/2006/relationships"><Relationship Id="rId8" Type="http://schemas.openxmlformats.org/officeDocument/2006/relationships/image" Target="../media/image114.png"/><Relationship Id="rId13" Type="http://schemas.openxmlformats.org/officeDocument/2006/relationships/image" Target="../media/image119.png"/><Relationship Id="rId3" Type="http://schemas.openxmlformats.org/officeDocument/2006/relationships/image" Target="../media/image97.png"/><Relationship Id="rId7" Type="http://schemas.openxmlformats.org/officeDocument/2006/relationships/image" Target="../media/image113.png"/><Relationship Id="rId12" Type="http://schemas.openxmlformats.org/officeDocument/2006/relationships/image" Target="../media/image118.png"/><Relationship Id="rId17" Type="http://schemas.openxmlformats.org/officeDocument/2006/relationships/image" Target="../media/image103.png"/><Relationship Id="rId2" Type="http://schemas.openxmlformats.org/officeDocument/2006/relationships/notesSlide" Target="../notesSlides/notesSlide25.xml"/><Relationship Id="rId16" Type="http://schemas.openxmlformats.org/officeDocument/2006/relationships/image" Target="../media/image122.png"/><Relationship Id="rId1" Type="http://schemas.openxmlformats.org/officeDocument/2006/relationships/slideLayout" Target="../slideLayouts/slideLayout2.xml"/><Relationship Id="rId6" Type="http://schemas.openxmlformats.org/officeDocument/2006/relationships/image" Target="../media/image101.png"/><Relationship Id="rId11" Type="http://schemas.openxmlformats.org/officeDocument/2006/relationships/image" Target="../media/image117.png"/><Relationship Id="rId5" Type="http://schemas.openxmlformats.org/officeDocument/2006/relationships/image" Target="../media/image112.png"/><Relationship Id="rId15" Type="http://schemas.openxmlformats.org/officeDocument/2006/relationships/image" Target="../media/image121.png"/><Relationship Id="rId10" Type="http://schemas.openxmlformats.org/officeDocument/2006/relationships/image" Target="../media/image116.png"/><Relationship Id="rId4" Type="http://schemas.openxmlformats.org/officeDocument/2006/relationships/image" Target="../media/image111.png"/><Relationship Id="rId9" Type="http://schemas.openxmlformats.org/officeDocument/2006/relationships/image" Target="../media/image115.png"/><Relationship Id="rId14" Type="http://schemas.openxmlformats.org/officeDocument/2006/relationships/image" Target="../media/image120.png"/></Relationships>
</file>

<file path=ppt/slides/_rels/slide26.xml.rels><?xml version="1.0" encoding="UTF-8" standalone="yes"?>
<Relationships xmlns="http://schemas.openxmlformats.org/package/2006/relationships"><Relationship Id="rId8" Type="http://schemas.openxmlformats.org/officeDocument/2006/relationships/image" Target="../media/image128.png"/><Relationship Id="rId3" Type="http://schemas.openxmlformats.org/officeDocument/2006/relationships/image" Target="../media/image123.png"/><Relationship Id="rId7" Type="http://schemas.openxmlformats.org/officeDocument/2006/relationships/image" Target="../media/image127.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126.png"/><Relationship Id="rId5" Type="http://schemas.openxmlformats.org/officeDocument/2006/relationships/image" Target="../media/image125.png"/><Relationship Id="rId4" Type="http://schemas.openxmlformats.org/officeDocument/2006/relationships/image" Target="../media/image124.png"/><Relationship Id="rId9" Type="http://schemas.openxmlformats.org/officeDocument/2006/relationships/image" Target="../media/image129.png"/></Relationships>
</file>

<file path=ppt/slides/_rels/slide27.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31.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32.png"/><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135.png"/><Relationship Id="rId5" Type="http://schemas.openxmlformats.org/officeDocument/2006/relationships/image" Target="../media/image134.png"/><Relationship Id="rId4" Type="http://schemas.openxmlformats.org/officeDocument/2006/relationships/image" Target="../media/image13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image" Target="../media/image141.png"/><Relationship Id="rId3" Type="http://schemas.openxmlformats.org/officeDocument/2006/relationships/image" Target="../media/image136.png"/><Relationship Id="rId7" Type="http://schemas.openxmlformats.org/officeDocument/2006/relationships/image" Target="../media/image140.png"/><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139.png"/><Relationship Id="rId5" Type="http://schemas.openxmlformats.org/officeDocument/2006/relationships/image" Target="../media/image138.png"/><Relationship Id="rId10" Type="http://schemas.openxmlformats.org/officeDocument/2006/relationships/image" Target="../media/image143.png"/><Relationship Id="rId4" Type="http://schemas.openxmlformats.org/officeDocument/2006/relationships/image" Target="../media/image137.png"/><Relationship Id="rId9" Type="http://schemas.openxmlformats.org/officeDocument/2006/relationships/image" Target="../media/image142.png"/></Relationships>
</file>

<file path=ppt/slides/_rels/slide31.xml.rels><?xml version="1.0" encoding="UTF-8" standalone="yes"?>
<Relationships xmlns="http://schemas.openxmlformats.org/package/2006/relationships"><Relationship Id="rId8" Type="http://schemas.openxmlformats.org/officeDocument/2006/relationships/image" Target="../media/image149.png"/><Relationship Id="rId13" Type="http://schemas.openxmlformats.org/officeDocument/2006/relationships/image" Target="../media/image154.png"/><Relationship Id="rId18" Type="http://schemas.openxmlformats.org/officeDocument/2006/relationships/image" Target="../media/image159.png"/><Relationship Id="rId3" Type="http://schemas.openxmlformats.org/officeDocument/2006/relationships/image" Target="../media/image144.png"/><Relationship Id="rId7" Type="http://schemas.openxmlformats.org/officeDocument/2006/relationships/image" Target="../media/image148.png"/><Relationship Id="rId12" Type="http://schemas.openxmlformats.org/officeDocument/2006/relationships/image" Target="../media/image153.png"/><Relationship Id="rId17" Type="http://schemas.openxmlformats.org/officeDocument/2006/relationships/image" Target="../media/image158.png"/><Relationship Id="rId2" Type="http://schemas.openxmlformats.org/officeDocument/2006/relationships/notesSlide" Target="../notesSlides/notesSlide31.xml"/><Relationship Id="rId16" Type="http://schemas.openxmlformats.org/officeDocument/2006/relationships/image" Target="../media/image157.png"/><Relationship Id="rId1" Type="http://schemas.openxmlformats.org/officeDocument/2006/relationships/slideLayout" Target="../slideLayouts/slideLayout2.xml"/><Relationship Id="rId6" Type="http://schemas.openxmlformats.org/officeDocument/2006/relationships/image" Target="../media/image147.png"/><Relationship Id="rId11" Type="http://schemas.openxmlformats.org/officeDocument/2006/relationships/image" Target="../media/image152.png"/><Relationship Id="rId5" Type="http://schemas.openxmlformats.org/officeDocument/2006/relationships/image" Target="../media/image146.png"/><Relationship Id="rId15" Type="http://schemas.openxmlformats.org/officeDocument/2006/relationships/image" Target="../media/image156.png"/><Relationship Id="rId10" Type="http://schemas.openxmlformats.org/officeDocument/2006/relationships/image" Target="../media/image151.png"/><Relationship Id="rId4" Type="http://schemas.openxmlformats.org/officeDocument/2006/relationships/image" Target="../media/image145.png"/><Relationship Id="rId9" Type="http://schemas.openxmlformats.org/officeDocument/2006/relationships/image" Target="../media/image150.png"/><Relationship Id="rId14" Type="http://schemas.openxmlformats.org/officeDocument/2006/relationships/image" Target="../media/image155.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itle 1"/>
          <p:cNvSpPr txBox="1">
            <a:spLocks noGrp="1"/>
          </p:cNvSpPr>
          <p:nvPr>
            <p:ph type="ctrTitle"/>
          </p:nvPr>
        </p:nvSpPr>
        <p:spPr>
          <a:xfrm>
            <a:off x="2647982" y="2277572"/>
            <a:ext cx="27216036" cy="6366937"/>
          </a:xfrm>
          <a:prstGeom prst="rect">
            <a:avLst/>
          </a:prstGeom>
        </p:spPr>
        <p:txBody>
          <a:bodyPr/>
          <a:lstStyle>
            <a:lvl1pPr defTabSz="2302933">
              <a:defRPr sz="14960"/>
            </a:lvl1pPr>
          </a:lstStyle>
          <a:p>
            <a:r>
              <a:rPr dirty="0"/>
              <a:t>Short Pairing-Free Blind Signatures with Exponential Security</a:t>
            </a:r>
          </a:p>
        </p:txBody>
      </p:sp>
      <p:sp>
        <p:nvSpPr>
          <p:cNvPr id="95" name="Subtitle 2"/>
          <p:cNvSpPr txBox="1">
            <a:spLocks noGrp="1"/>
          </p:cNvSpPr>
          <p:nvPr>
            <p:ph type="subTitle" sz="quarter" idx="1"/>
          </p:nvPr>
        </p:nvSpPr>
        <p:spPr>
          <a:xfrm>
            <a:off x="4063999" y="10931069"/>
            <a:ext cx="24384001" cy="3192394"/>
          </a:xfrm>
          <a:prstGeom prst="rect">
            <a:avLst/>
          </a:prstGeom>
        </p:spPr>
        <p:txBody>
          <a:bodyPr/>
          <a:lstStyle/>
          <a:p>
            <a:pPr defTabSz="2682237">
              <a:spcBef>
                <a:spcPts val="2600"/>
              </a:spcBef>
              <a:defRPr sz="8000"/>
            </a:pPr>
            <a:r>
              <a:t>Stefano Tessaro, </a:t>
            </a:r>
            <a:r>
              <a:rPr b="1"/>
              <a:t>Chenzhi Zhu</a:t>
            </a:r>
          </a:p>
          <a:p>
            <a:pPr defTabSz="2682237">
              <a:spcBef>
                <a:spcPts val="2600"/>
              </a:spcBef>
              <a:defRPr sz="8000"/>
            </a:pPr>
            <a:r>
              <a:t>University of Washington</a:t>
            </a:r>
          </a:p>
        </p:txBody>
      </p:sp>
      <p:sp>
        <p:nvSpPr>
          <p:cNvPr id="96" name="Slide Number"/>
          <p:cNvSpPr txBox="1">
            <a:spLocks noGrp="1"/>
          </p:cNvSpPr>
          <p:nvPr>
            <p:ph type="sldNum" sz="quarter" idx="4294967295"/>
          </p:nvPr>
        </p:nvSpPr>
        <p:spPr>
          <a:xfrm>
            <a:off x="29801413" y="18105782"/>
            <a:ext cx="475388" cy="69463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Overview"/>
          <p:cNvSpPr txBox="1">
            <a:spLocks noGrp="1"/>
          </p:cNvSpPr>
          <p:nvPr>
            <p:ph type="title"/>
          </p:nvPr>
        </p:nvSpPr>
        <p:spPr>
          <a:prstGeom prst="rect">
            <a:avLst/>
          </a:prstGeom>
        </p:spPr>
        <p:txBody>
          <a:bodyPr/>
          <a:lstStyle/>
          <a:p>
            <a:r>
              <a:t>Overview</a:t>
            </a:r>
          </a:p>
        </p:txBody>
      </p:sp>
      <p:sp>
        <p:nvSpPr>
          <p:cNvPr id="235" name="Blind Schnorr"/>
          <p:cNvSpPr txBox="1"/>
          <p:nvPr/>
        </p:nvSpPr>
        <p:spPr>
          <a:xfrm>
            <a:off x="5196512" y="7106152"/>
            <a:ext cx="7162160" cy="151294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0000"/>
            </a:lvl1pPr>
          </a:lstStyle>
          <a:p>
            <a:r>
              <a:t>Blind Schnorr</a:t>
            </a:r>
          </a:p>
        </p:txBody>
      </p:sp>
      <p:sp>
        <p:nvSpPr>
          <p:cNvPr id="236" name="ROS problem"/>
          <p:cNvSpPr txBox="1"/>
          <p:nvPr/>
        </p:nvSpPr>
        <p:spPr>
          <a:xfrm>
            <a:off x="19646290" y="7106152"/>
            <a:ext cx="7009612" cy="151294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0000"/>
            </a:lvl1pPr>
          </a:lstStyle>
          <a:p>
            <a:r>
              <a:t>ROS problem</a:t>
            </a:r>
          </a:p>
        </p:txBody>
      </p:sp>
      <p:sp>
        <p:nvSpPr>
          <p:cNvPr id="250" name="Connection Line"/>
          <p:cNvSpPr/>
          <p:nvPr/>
        </p:nvSpPr>
        <p:spPr>
          <a:xfrm>
            <a:off x="13559263" y="7857233"/>
            <a:ext cx="5439541" cy="6012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headEnd type="triangle"/>
          </a:ln>
        </p:spPr>
        <p:txBody>
          <a:bodyPr/>
          <a:lstStyle/>
          <a:p>
            <a:endParaRPr/>
          </a:p>
        </p:txBody>
      </p:sp>
      <p:sp>
        <p:nvSpPr>
          <p:cNvPr id="238" name="Our schemes"/>
          <p:cNvSpPr txBox="1"/>
          <p:nvPr/>
        </p:nvSpPr>
        <p:spPr>
          <a:xfrm>
            <a:off x="5292320" y="13743078"/>
            <a:ext cx="6970544" cy="151294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0000"/>
            </a:lvl1pPr>
          </a:lstStyle>
          <a:p>
            <a:r>
              <a:t>Our schemes</a:t>
            </a:r>
          </a:p>
        </p:txBody>
      </p:sp>
      <p:sp>
        <p:nvSpPr>
          <p:cNvPr id="251" name="Connection Line"/>
          <p:cNvSpPr/>
          <p:nvPr/>
        </p:nvSpPr>
        <p:spPr>
          <a:xfrm>
            <a:off x="13531491" y="15090221"/>
            <a:ext cx="5424401" cy="594390"/>
          </a:xfrm>
          <a:custGeom>
            <a:avLst/>
            <a:gdLst/>
            <a:ahLst/>
            <a:cxnLst>
              <a:cxn ang="0">
                <a:pos x="wd2" y="hd2"/>
              </a:cxn>
              <a:cxn ang="5400000">
                <a:pos x="wd2" y="hd2"/>
              </a:cxn>
              <a:cxn ang="10800000">
                <a:pos x="wd2" y="hd2"/>
              </a:cxn>
              <a:cxn ang="16200000">
                <a:pos x="wd2" y="hd2"/>
              </a:cxn>
            </a:cxnLst>
            <a:rect l="0" t="0" r="r" b="b"/>
            <a:pathLst>
              <a:path w="21600" h="16237" extrusionOk="0">
                <a:moveTo>
                  <a:pt x="21600" y="0"/>
                </a:moveTo>
                <a:cubicBezTo>
                  <a:pt x="14457" y="20611"/>
                  <a:pt x="7257" y="21600"/>
                  <a:pt x="0" y="2967"/>
                </a:cubicBezTo>
              </a:path>
            </a:pathLst>
          </a:custGeom>
          <a:ln w="127000">
            <a:solidFill>
              <a:schemeClr val="accent1"/>
            </a:solidFill>
            <a:headEnd type="triangle"/>
          </a:ln>
        </p:spPr>
        <p:txBody>
          <a:bodyPr/>
          <a:lstStyle/>
          <a:p>
            <a:endParaRPr/>
          </a:p>
        </p:txBody>
      </p:sp>
      <p:sp>
        <p:nvSpPr>
          <p:cNvPr id="252" name="Connection Line"/>
          <p:cNvSpPr/>
          <p:nvPr/>
        </p:nvSpPr>
        <p:spPr>
          <a:xfrm>
            <a:off x="13547596" y="13526876"/>
            <a:ext cx="5439540" cy="569262"/>
          </a:xfrm>
          <a:custGeom>
            <a:avLst/>
            <a:gdLst/>
            <a:ahLst/>
            <a:cxnLst>
              <a:cxn ang="0">
                <a:pos x="wd2" y="hd2"/>
              </a:cxn>
              <a:cxn ang="5400000">
                <a:pos x="wd2" y="hd2"/>
              </a:cxn>
              <a:cxn ang="10800000">
                <a:pos x="wd2" y="hd2"/>
              </a:cxn>
              <a:cxn ang="16200000">
                <a:pos x="wd2" y="hd2"/>
              </a:cxn>
            </a:cxnLst>
            <a:rect l="0" t="0" r="r" b="b"/>
            <a:pathLst>
              <a:path w="21600" h="16212" extrusionOk="0">
                <a:moveTo>
                  <a:pt x="0" y="14500"/>
                </a:moveTo>
                <a:cubicBezTo>
                  <a:pt x="7232" y="-5388"/>
                  <a:pt x="14432" y="-4817"/>
                  <a:pt x="21600" y="16212"/>
                </a:cubicBezTo>
              </a:path>
            </a:pathLst>
          </a:custGeom>
          <a:ln w="127000">
            <a:solidFill>
              <a:schemeClr val="accent1"/>
            </a:solidFill>
            <a:headEnd type="triangle"/>
          </a:ln>
        </p:spPr>
        <p:txBody>
          <a:bodyPr/>
          <a:lstStyle/>
          <a:p>
            <a:endParaRPr/>
          </a:p>
        </p:txBody>
      </p:sp>
      <p:sp>
        <p:nvSpPr>
          <p:cNvPr id="241" name="WFROS problem"/>
          <p:cNvSpPr txBox="1"/>
          <p:nvPr/>
        </p:nvSpPr>
        <p:spPr>
          <a:xfrm>
            <a:off x="19757172" y="13824540"/>
            <a:ext cx="8722995" cy="151294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0000"/>
            </a:lvl1pPr>
          </a:lstStyle>
          <a:p>
            <a:r>
              <a:t>WFROS problem</a:t>
            </a:r>
          </a:p>
        </p:txBody>
      </p:sp>
      <p:sp>
        <p:nvSpPr>
          <p:cNvPr id="242" name="*Exponential hardness"/>
          <p:cNvSpPr txBox="1"/>
          <p:nvPr/>
        </p:nvSpPr>
        <p:spPr>
          <a:xfrm>
            <a:off x="19373434" y="16518952"/>
            <a:ext cx="8417712" cy="113983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7000">
                <a:solidFill>
                  <a:schemeClr val="accent6">
                    <a:lumOff val="-9568"/>
                  </a:schemeClr>
                </a:solidFill>
              </a:defRPr>
            </a:lvl1pPr>
          </a:lstStyle>
          <a:p>
            <a:r>
              <a:t>*Exponential hardness</a:t>
            </a:r>
          </a:p>
        </p:txBody>
      </p:sp>
      <p:sp>
        <p:nvSpPr>
          <p:cNvPr id="243" name="*Solvable in polynomial time [BLL+21]"/>
          <p:cNvSpPr txBox="1"/>
          <p:nvPr/>
        </p:nvSpPr>
        <p:spPr>
          <a:xfrm>
            <a:off x="19297276" y="9225429"/>
            <a:ext cx="9261970" cy="223203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spAutoFit/>
          </a:bodyPr>
          <a:lstStyle>
            <a:lvl1pPr>
              <a:defRPr sz="7000">
                <a:solidFill>
                  <a:srgbClr val="DE2240"/>
                </a:solidFill>
              </a:defRPr>
            </a:lvl1pPr>
          </a:lstStyle>
          <a:p>
            <a:r>
              <a:t>*Solvable in polynomial time [BLL+21]</a:t>
            </a:r>
          </a:p>
        </p:txBody>
      </p:sp>
      <p:sp>
        <p:nvSpPr>
          <p:cNvPr id="244" name="Arrow"/>
          <p:cNvSpPr/>
          <p:nvPr/>
        </p:nvSpPr>
        <p:spPr>
          <a:xfrm rot="16156135">
            <a:off x="6472139" y="9507279"/>
            <a:ext cx="4577194" cy="3355407"/>
          </a:xfrm>
          <a:custGeom>
            <a:avLst/>
            <a:gdLst/>
            <a:ahLst/>
            <a:cxnLst>
              <a:cxn ang="0">
                <a:pos x="wd2" y="hd2"/>
              </a:cxn>
              <a:cxn ang="5400000">
                <a:pos x="wd2" y="hd2"/>
              </a:cxn>
              <a:cxn ang="10800000">
                <a:pos x="wd2" y="hd2"/>
              </a:cxn>
              <a:cxn ang="16200000">
                <a:pos x="wd2" y="hd2"/>
              </a:cxn>
            </a:cxnLst>
            <a:rect l="0" t="0" r="r" b="b"/>
            <a:pathLst>
              <a:path w="21600" h="21600" extrusionOk="0">
                <a:moveTo>
                  <a:pt x="4566" y="14732"/>
                </a:moveTo>
                <a:lnTo>
                  <a:pt x="4566" y="21600"/>
                </a:lnTo>
                <a:lnTo>
                  <a:pt x="0" y="10800"/>
                </a:lnTo>
                <a:lnTo>
                  <a:pt x="4566" y="0"/>
                </a:lnTo>
                <a:lnTo>
                  <a:pt x="4566" y="6868"/>
                </a:lnTo>
                <a:lnTo>
                  <a:pt x="21600" y="6868"/>
                </a:lnTo>
                <a:lnTo>
                  <a:pt x="21600" y="14732"/>
                </a:lnTo>
                <a:close/>
              </a:path>
            </a:pathLst>
          </a:custGeom>
          <a:solidFill>
            <a:schemeClr val="accent6">
              <a:satOff val="-3457"/>
              <a:lumOff val="26078"/>
            </a:schemeClr>
          </a:solidFill>
          <a:ln w="12700">
            <a:miter lim="400000"/>
          </a:ln>
        </p:spPr>
        <p:txBody>
          <a:bodyPr lIns="121917" tIns="121917" rIns="121917" bIns="121917" anchor="ctr"/>
          <a:lstStyle/>
          <a:p>
            <a:endParaRPr/>
          </a:p>
        </p:txBody>
      </p:sp>
      <p:sp>
        <p:nvSpPr>
          <p:cNvPr id="245" name="1."/>
          <p:cNvSpPr txBox="1"/>
          <p:nvPr/>
        </p:nvSpPr>
        <p:spPr>
          <a:xfrm>
            <a:off x="15481059" y="6128731"/>
            <a:ext cx="1042844" cy="126420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8000" b="1"/>
            </a:lvl1pPr>
          </a:lstStyle>
          <a:p>
            <a:r>
              <a:t>1.</a:t>
            </a:r>
          </a:p>
        </p:txBody>
      </p:sp>
      <p:sp>
        <p:nvSpPr>
          <p:cNvPr id="246" name="2."/>
          <p:cNvSpPr txBox="1"/>
          <p:nvPr/>
        </p:nvSpPr>
        <p:spPr>
          <a:xfrm>
            <a:off x="8256170" y="10200744"/>
            <a:ext cx="1042844" cy="126420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8000" b="1"/>
            </a:lvl1pPr>
          </a:lstStyle>
          <a:p>
            <a:r>
              <a:t>2.</a:t>
            </a:r>
          </a:p>
        </p:txBody>
      </p:sp>
      <p:sp>
        <p:nvSpPr>
          <p:cNvPr id="247" name="3."/>
          <p:cNvSpPr txBox="1"/>
          <p:nvPr/>
        </p:nvSpPr>
        <p:spPr>
          <a:xfrm>
            <a:off x="20271868" y="12601705"/>
            <a:ext cx="1058090" cy="126420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spAutoFit/>
          </a:bodyPr>
          <a:lstStyle>
            <a:lvl1pPr>
              <a:defRPr sz="8000" b="1"/>
            </a:lvl1pPr>
          </a:lstStyle>
          <a:p>
            <a:r>
              <a:rPr dirty="0"/>
              <a:t>3.</a:t>
            </a:r>
          </a:p>
        </p:txBody>
      </p:sp>
      <p:sp>
        <p:nvSpPr>
          <p:cNvPr id="248" name="GGM or AGM + DL"/>
          <p:cNvSpPr txBox="1"/>
          <p:nvPr/>
        </p:nvSpPr>
        <p:spPr>
          <a:xfrm>
            <a:off x="13274884" y="14054028"/>
            <a:ext cx="5962234" cy="100276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6000">
                <a:solidFill>
                  <a:schemeClr val="accent1">
                    <a:satOff val="-3547"/>
                    <a:lumOff val="-10352"/>
                  </a:schemeClr>
                </a:solidFill>
              </a:defRPr>
            </a:lvl1pPr>
          </a:lstStyle>
          <a:p>
            <a:r>
              <a:rPr dirty="0"/>
              <a:t>GGM or AGM + DL</a:t>
            </a:r>
          </a:p>
        </p:txBody>
      </p:sp>
      <p:sp>
        <p:nvSpPr>
          <p:cNvPr id="249" name="Slide Number"/>
          <p:cNvSpPr txBox="1">
            <a:spLocks noGrp="1"/>
          </p:cNvSpPr>
          <p:nvPr>
            <p:ph type="sldNum" sz="quarter" idx="4294967295"/>
          </p:nvPr>
        </p:nvSpPr>
        <p:spPr>
          <a:xfrm>
            <a:off x="29801413" y="18105782"/>
            <a:ext cx="475388" cy="69463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10</a:t>
            </a:fld>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235"/>
                                        </p:tgtEl>
                                        <p:attrNameLst>
                                          <p:attrName>style.visibility</p:attrName>
                                        </p:attrNameLst>
                                      </p:cBhvr>
                                      <p:to>
                                        <p:strVal val="visible"/>
                                      </p:to>
                                    </p:set>
                                    <p:animEffect transition="in" filter="fade">
                                      <p:cBhvr>
                                        <p:cTn id="7" dur="300"/>
                                        <p:tgtEl>
                                          <p:spTgt spid="23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fill="hold" grpId="2" nodeType="clickEffect">
                                  <p:stCondLst>
                                    <p:cond delay="0"/>
                                  </p:stCondLst>
                                  <p:iterate>
                                    <p:tmAbs val="0"/>
                                  </p:iterate>
                                  <p:childTnLst>
                                    <p:set>
                                      <p:cBhvr>
                                        <p:cTn id="11" fill="hold"/>
                                        <p:tgtEl>
                                          <p:spTgt spid="250"/>
                                        </p:tgtEl>
                                        <p:attrNameLst>
                                          <p:attrName>style.visibility</p:attrName>
                                        </p:attrNameLst>
                                      </p:cBhvr>
                                      <p:to>
                                        <p:strVal val="visible"/>
                                      </p:to>
                                    </p:set>
                                    <p:animEffect transition="in" filter="fade">
                                      <p:cBhvr>
                                        <p:cTn id="12" dur="300"/>
                                        <p:tgtEl>
                                          <p:spTgt spid="250"/>
                                        </p:tgtEl>
                                      </p:cBhvr>
                                    </p:animEffect>
                                  </p:childTnLst>
                                </p:cTn>
                              </p:par>
                              <p:par>
                                <p:cTn id="13" presetID="10" presetClass="entr" fill="hold" grpId="3" nodeType="withEffect">
                                  <p:stCondLst>
                                    <p:cond delay="0"/>
                                  </p:stCondLst>
                                  <p:iterate>
                                    <p:tmAbs val="0"/>
                                  </p:iterate>
                                  <p:childTnLst>
                                    <p:set>
                                      <p:cBhvr>
                                        <p:cTn id="14" fill="hold"/>
                                        <p:tgtEl>
                                          <p:spTgt spid="245"/>
                                        </p:tgtEl>
                                        <p:attrNameLst>
                                          <p:attrName>style.visibility</p:attrName>
                                        </p:attrNameLst>
                                      </p:cBhvr>
                                      <p:to>
                                        <p:strVal val="visible"/>
                                      </p:to>
                                    </p:set>
                                    <p:animEffect transition="in" filter="fade">
                                      <p:cBhvr>
                                        <p:cTn id="15" dur="300"/>
                                        <p:tgtEl>
                                          <p:spTgt spid="245"/>
                                        </p:tgtEl>
                                      </p:cBhvr>
                                    </p:animEffect>
                                  </p:childTnLst>
                                </p:cTn>
                              </p:par>
                              <p:par>
                                <p:cTn id="16" presetID="10" presetClass="entr" fill="hold" grpId="4" nodeType="withEffect">
                                  <p:stCondLst>
                                    <p:cond delay="0"/>
                                  </p:stCondLst>
                                  <p:iterate>
                                    <p:tmAbs val="0"/>
                                  </p:iterate>
                                  <p:childTnLst>
                                    <p:set>
                                      <p:cBhvr>
                                        <p:cTn id="17" fill="hold"/>
                                        <p:tgtEl>
                                          <p:spTgt spid="236"/>
                                        </p:tgtEl>
                                        <p:attrNameLst>
                                          <p:attrName>style.visibility</p:attrName>
                                        </p:attrNameLst>
                                      </p:cBhvr>
                                      <p:to>
                                        <p:strVal val="visible"/>
                                      </p:to>
                                    </p:set>
                                    <p:animEffect transition="in" filter="fade">
                                      <p:cBhvr>
                                        <p:cTn id="18" dur="300"/>
                                        <p:tgtEl>
                                          <p:spTgt spid="23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fill="hold" grpId="5" nodeType="clickEffect">
                                  <p:stCondLst>
                                    <p:cond delay="0"/>
                                  </p:stCondLst>
                                  <p:iterate>
                                    <p:tmAbs val="0"/>
                                  </p:iterate>
                                  <p:childTnLst>
                                    <p:set>
                                      <p:cBhvr>
                                        <p:cTn id="22" fill="hold"/>
                                        <p:tgtEl>
                                          <p:spTgt spid="243"/>
                                        </p:tgtEl>
                                        <p:attrNameLst>
                                          <p:attrName>style.visibility</p:attrName>
                                        </p:attrNameLst>
                                      </p:cBhvr>
                                      <p:to>
                                        <p:strVal val="visible"/>
                                      </p:to>
                                    </p:set>
                                    <p:animEffect transition="in" filter="fade">
                                      <p:cBhvr>
                                        <p:cTn id="23" dur="300"/>
                                        <p:tgtEl>
                                          <p:spTgt spid="243"/>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fill="hold" grpId="6" nodeType="clickEffect">
                                  <p:stCondLst>
                                    <p:cond delay="0"/>
                                  </p:stCondLst>
                                  <p:iterate>
                                    <p:tmAbs val="0"/>
                                  </p:iterate>
                                  <p:childTnLst>
                                    <p:set>
                                      <p:cBhvr>
                                        <p:cTn id="27" fill="hold"/>
                                        <p:tgtEl>
                                          <p:spTgt spid="244"/>
                                        </p:tgtEl>
                                        <p:attrNameLst>
                                          <p:attrName>style.visibility</p:attrName>
                                        </p:attrNameLst>
                                      </p:cBhvr>
                                      <p:to>
                                        <p:strVal val="visible"/>
                                      </p:to>
                                    </p:set>
                                    <p:animEffect transition="in" filter="fade">
                                      <p:cBhvr>
                                        <p:cTn id="28" dur="300"/>
                                        <p:tgtEl>
                                          <p:spTgt spid="244"/>
                                        </p:tgtEl>
                                      </p:cBhvr>
                                    </p:animEffect>
                                  </p:childTnLst>
                                </p:cTn>
                              </p:par>
                              <p:par>
                                <p:cTn id="29" presetID="10" presetClass="entr" fill="hold" grpId="7" nodeType="withEffect">
                                  <p:stCondLst>
                                    <p:cond delay="0"/>
                                  </p:stCondLst>
                                  <p:iterate>
                                    <p:tmAbs val="0"/>
                                  </p:iterate>
                                  <p:childTnLst>
                                    <p:set>
                                      <p:cBhvr>
                                        <p:cTn id="30" fill="hold"/>
                                        <p:tgtEl>
                                          <p:spTgt spid="246"/>
                                        </p:tgtEl>
                                        <p:attrNameLst>
                                          <p:attrName>style.visibility</p:attrName>
                                        </p:attrNameLst>
                                      </p:cBhvr>
                                      <p:to>
                                        <p:strVal val="visible"/>
                                      </p:to>
                                    </p:set>
                                    <p:animEffect transition="in" filter="fade">
                                      <p:cBhvr>
                                        <p:cTn id="31" dur="300"/>
                                        <p:tgtEl>
                                          <p:spTgt spid="246"/>
                                        </p:tgtEl>
                                      </p:cBhvr>
                                    </p:animEffect>
                                  </p:childTnLst>
                                </p:cTn>
                              </p:par>
                              <p:par>
                                <p:cTn id="32" presetID="10" presetClass="entr" fill="hold" grpId="8" nodeType="withEffect">
                                  <p:stCondLst>
                                    <p:cond delay="0"/>
                                  </p:stCondLst>
                                  <p:iterate>
                                    <p:tmAbs val="0"/>
                                  </p:iterate>
                                  <p:childTnLst>
                                    <p:set>
                                      <p:cBhvr>
                                        <p:cTn id="33" fill="hold"/>
                                        <p:tgtEl>
                                          <p:spTgt spid="238"/>
                                        </p:tgtEl>
                                        <p:attrNameLst>
                                          <p:attrName>style.visibility</p:attrName>
                                        </p:attrNameLst>
                                      </p:cBhvr>
                                      <p:to>
                                        <p:strVal val="visible"/>
                                      </p:to>
                                    </p:set>
                                    <p:animEffect transition="in" filter="fade">
                                      <p:cBhvr>
                                        <p:cTn id="34" dur="300"/>
                                        <p:tgtEl>
                                          <p:spTgt spid="238"/>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fill="hold" grpId="9" nodeType="clickEffect">
                                  <p:stCondLst>
                                    <p:cond delay="0"/>
                                  </p:stCondLst>
                                  <p:iterate>
                                    <p:tmAbs val="0"/>
                                  </p:iterate>
                                  <p:childTnLst>
                                    <p:set>
                                      <p:cBhvr>
                                        <p:cTn id="38" fill="hold"/>
                                        <p:tgtEl>
                                          <p:spTgt spid="252"/>
                                        </p:tgtEl>
                                        <p:attrNameLst>
                                          <p:attrName>style.visibility</p:attrName>
                                        </p:attrNameLst>
                                      </p:cBhvr>
                                      <p:to>
                                        <p:strVal val="visible"/>
                                      </p:to>
                                    </p:set>
                                    <p:animEffect transition="in" filter="fade">
                                      <p:cBhvr>
                                        <p:cTn id="39" dur="300"/>
                                        <p:tgtEl>
                                          <p:spTgt spid="252"/>
                                        </p:tgtEl>
                                      </p:cBhvr>
                                    </p:animEffect>
                                  </p:childTnLst>
                                </p:cTn>
                              </p:par>
                              <p:par>
                                <p:cTn id="40" presetID="10" presetClass="entr" fill="hold" grpId="10" nodeType="withEffect">
                                  <p:stCondLst>
                                    <p:cond delay="0"/>
                                  </p:stCondLst>
                                  <p:iterate>
                                    <p:tmAbs val="0"/>
                                  </p:iterate>
                                  <p:childTnLst>
                                    <p:set>
                                      <p:cBhvr>
                                        <p:cTn id="41" fill="hold"/>
                                        <p:tgtEl>
                                          <p:spTgt spid="241"/>
                                        </p:tgtEl>
                                        <p:attrNameLst>
                                          <p:attrName>style.visibility</p:attrName>
                                        </p:attrNameLst>
                                      </p:cBhvr>
                                      <p:to>
                                        <p:strVal val="visible"/>
                                      </p:to>
                                    </p:set>
                                    <p:animEffect transition="in" filter="fade">
                                      <p:cBhvr>
                                        <p:cTn id="42" dur="300"/>
                                        <p:tgtEl>
                                          <p:spTgt spid="241"/>
                                        </p:tgtEl>
                                      </p:cBhvr>
                                    </p:animEffect>
                                  </p:childTnLst>
                                </p:cTn>
                              </p:par>
                              <p:par>
                                <p:cTn id="43" presetID="10" presetClass="entr" fill="hold" grpId="11" nodeType="withEffect">
                                  <p:stCondLst>
                                    <p:cond delay="0"/>
                                  </p:stCondLst>
                                  <p:iterate>
                                    <p:tmAbs val="0"/>
                                  </p:iterate>
                                  <p:childTnLst>
                                    <p:set>
                                      <p:cBhvr>
                                        <p:cTn id="44" fill="hold"/>
                                        <p:tgtEl>
                                          <p:spTgt spid="251"/>
                                        </p:tgtEl>
                                        <p:attrNameLst>
                                          <p:attrName>style.visibility</p:attrName>
                                        </p:attrNameLst>
                                      </p:cBhvr>
                                      <p:to>
                                        <p:strVal val="visible"/>
                                      </p:to>
                                    </p:set>
                                    <p:animEffect transition="in" filter="fade">
                                      <p:cBhvr>
                                        <p:cTn id="45" dur="300"/>
                                        <p:tgtEl>
                                          <p:spTgt spid="251"/>
                                        </p:tgtEl>
                                      </p:cBhvr>
                                    </p:animEffect>
                                  </p:childTnLst>
                                </p:cTn>
                              </p:par>
                              <p:par>
                                <p:cTn id="46" presetID="10" presetClass="entr" fill="hold" grpId="12" nodeType="withEffect">
                                  <p:stCondLst>
                                    <p:cond delay="0"/>
                                  </p:stCondLst>
                                  <p:iterate>
                                    <p:tmAbs val="0"/>
                                  </p:iterate>
                                  <p:childTnLst>
                                    <p:set>
                                      <p:cBhvr>
                                        <p:cTn id="47" fill="hold"/>
                                        <p:tgtEl>
                                          <p:spTgt spid="248"/>
                                        </p:tgtEl>
                                        <p:attrNameLst>
                                          <p:attrName>style.visibility</p:attrName>
                                        </p:attrNameLst>
                                      </p:cBhvr>
                                      <p:to>
                                        <p:strVal val="visible"/>
                                      </p:to>
                                    </p:set>
                                    <p:animEffect transition="in" filter="fade">
                                      <p:cBhvr>
                                        <p:cTn id="48" dur="300"/>
                                        <p:tgtEl>
                                          <p:spTgt spid="248"/>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fill="hold" grpId="13" nodeType="clickEffect">
                                  <p:stCondLst>
                                    <p:cond delay="0"/>
                                  </p:stCondLst>
                                  <p:iterate>
                                    <p:tmAbs val="0"/>
                                  </p:iterate>
                                  <p:childTnLst>
                                    <p:set>
                                      <p:cBhvr>
                                        <p:cTn id="52" fill="hold"/>
                                        <p:tgtEl>
                                          <p:spTgt spid="242"/>
                                        </p:tgtEl>
                                        <p:attrNameLst>
                                          <p:attrName>style.visibility</p:attrName>
                                        </p:attrNameLst>
                                      </p:cBhvr>
                                      <p:to>
                                        <p:strVal val="visible"/>
                                      </p:to>
                                    </p:set>
                                    <p:animEffect transition="in" filter="fade">
                                      <p:cBhvr>
                                        <p:cTn id="53" dur="300"/>
                                        <p:tgtEl>
                                          <p:spTgt spid="242"/>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fill="hold" grpId="14" nodeType="clickEffect">
                                  <p:stCondLst>
                                    <p:cond delay="0"/>
                                  </p:stCondLst>
                                  <p:iterate>
                                    <p:tmAbs val="0"/>
                                  </p:iterate>
                                  <p:childTnLst>
                                    <p:set>
                                      <p:cBhvr>
                                        <p:cTn id="57" fill="hold"/>
                                        <p:tgtEl>
                                          <p:spTgt spid="247"/>
                                        </p:tgtEl>
                                        <p:attrNameLst>
                                          <p:attrName>style.visibility</p:attrName>
                                        </p:attrNameLst>
                                      </p:cBhvr>
                                      <p:to>
                                        <p:strVal val="visible"/>
                                      </p:to>
                                    </p:set>
                                    <p:animEffect transition="in" filter="fade">
                                      <p:cBhvr>
                                        <p:cTn id="58" dur="300"/>
                                        <p:tgtEl>
                                          <p:spTgt spid="2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 grpId="1" animBg="1" advAuto="0"/>
      <p:bldP spid="236" grpId="4" animBg="1" advAuto="0"/>
      <p:bldP spid="250" grpId="2" animBg="1" advAuto="0"/>
      <p:bldP spid="238" grpId="8" animBg="1" advAuto="0"/>
      <p:bldP spid="251" grpId="11" animBg="1" advAuto="0"/>
      <p:bldP spid="252" grpId="9" animBg="1" advAuto="0"/>
      <p:bldP spid="241" grpId="10" animBg="1" advAuto="0"/>
      <p:bldP spid="242" grpId="13" animBg="1" advAuto="0"/>
      <p:bldP spid="243" grpId="5" animBg="1" advAuto="0"/>
      <p:bldP spid="244" grpId="6" animBg="1" advAuto="0"/>
      <p:bldP spid="245" grpId="3" animBg="1" advAuto="0"/>
      <p:bldP spid="246" grpId="7" animBg="1" advAuto="0"/>
      <p:bldP spid="247" grpId="14" animBg="1" advAuto="0"/>
      <p:bldP spid="248" grpId="12"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Rectangle"/>
          <p:cNvSpPr/>
          <p:nvPr/>
        </p:nvSpPr>
        <p:spPr>
          <a:xfrm>
            <a:off x="1769181" y="9495660"/>
            <a:ext cx="28041601" cy="9468928"/>
          </a:xfrm>
          <a:prstGeom prst="rect">
            <a:avLst/>
          </a:prstGeom>
          <a:solidFill>
            <a:schemeClr val="accent6">
              <a:satOff val="-3457"/>
              <a:lumOff val="26078"/>
            </a:schemeClr>
          </a:solidFill>
          <a:ln w="12700">
            <a:miter lim="400000"/>
          </a:ln>
        </p:spPr>
        <p:txBody>
          <a:bodyPr lIns="121917" tIns="121917" rIns="121917" bIns="121917" anchor="ctr"/>
          <a:lstStyle/>
          <a:p>
            <a:endParaRPr/>
          </a:p>
        </p:txBody>
      </p:sp>
      <p:sp>
        <p:nvSpPr>
          <p:cNvPr id="257" name="Blind Schnorr (non-blind)"/>
          <p:cNvSpPr txBox="1">
            <a:spLocks noGrp="1"/>
          </p:cNvSpPr>
          <p:nvPr>
            <p:ph type="title"/>
          </p:nvPr>
        </p:nvSpPr>
        <p:spPr>
          <a:prstGeom prst="rect">
            <a:avLst/>
          </a:prstGeom>
        </p:spPr>
        <p:txBody>
          <a:bodyPr/>
          <a:lstStyle/>
          <a:p>
            <a:r>
              <a:t>Blind Schnorr (non-blind)</a:t>
            </a:r>
          </a:p>
        </p:txBody>
      </p:sp>
      <mc:AlternateContent xmlns:mc="http://schemas.openxmlformats.org/markup-compatibility/2006" xmlns:a14="http://schemas.microsoft.com/office/drawing/2010/main">
        <mc:Choice Requires="a14">
          <p:sp>
            <p:nvSpPr>
              <p:cNvPr id="258" name=":  ,…"/>
              <p:cNvSpPr txBox="1">
                <a:spLocks noGrp="1"/>
              </p:cNvSpPr>
              <p:nvPr>
                <p:ph type="body" sz="quarter" idx="1"/>
              </p:nvPr>
            </p:nvSpPr>
            <p:spPr>
              <a:xfrm>
                <a:off x="2235200" y="4969933"/>
                <a:ext cx="28041601" cy="4633562"/>
              </a:xfrm>
              <a:prstGeom prst="rect">
                <a:avLst/>
              </a:prstGeom>
            </p:spPr>
            <p:txBody>
              <a:bodyPr/>
              <a:lstStyle/>
              <a:p>
                <a:pPr marL="515493" indent="-515493" defTabSz="2086186">
                  <a:spcBef>
                    <a:spcPts val="2200"/>
                  </a:spcBef>
                  <a:defRPr sz="6314"/>
                </a:pPr>
                <a14:m>
                  <m:oMath xmlns:m="http://schemas.openxmlformats.org/officeDocument/2006/math">
                    <m:r>
                      <a:rPr sz="7050" i="1">
                        <a:solidFill>
                          <a:srgbClr val="000000"/>
                        </a:solidFill>
                        <a:latin typeface="Cambria Math" panose="02040503050406030204" pitchFamily="18" charset="0"/>
                      </a:rPr>
                      <m:t>(</m:t>
                    </m:r>
                    <m:r>
                      <a:rPr sz="7050" i="1">
                        <a:solidFill>
                          <a:srgbClr val="000000"/>
                        </a:solidFill>
                        <a:latin typeface="Cambria Math" panose="02040503050406030204" pitchFamily="18" charset="0"/>
                      </a:rPr>
                      <m:t>𝔾</m:t>
                    </m:r>
                    <m:r>
                      <a:rPr sz="7050" i="1">
                        <a:solidFill>
                          <a:srgbClr val="000000"/>
                        </a:solidFill>
                        <a:latin typeface="Cambria Math" panose="02040503050406030204" pitchFamily="18" charset="0"/>
                      </a:rPr>
                      <m:t>,</m:t>
                    </m:r>
                    <m:r>
                      <a:rPr sz="7050" i="1">
                        <a:solidFill>
                          <a:srgbClr val="000000"/>
                        </a:solidFill>
                        <a:latin typeface="Cambria Math" panose="02040503050406030204" pitchFamily="18" charset="0"/>
                      </a:rPr>
                      <m:t>𝑝</m:t>
                    </m:r>
                    <m:r>
                      <a:rPr sz="7050" i="1">
                        <a:solidFill>
                          <a:srgbClr val="000000"/>
                        </a:solidFill>
                        <a:latin typeface="Cambria Math" panose="02040503050406030204" pitchFamily="18" charset="0"/>
                      </a:rPr>
                      <m:t>,</m:t>
                    </m:r>
                    <m:r>
                      <a:rPr sz="7050" i="1">
                        <a:solidFill>
                          <a:srgbClr val="000000"/>
                        </a:solidFill>
                        <a:latin typeface="Cambria Math" panose="02040503050406030204" pitchFamily="18" charset="0"/>
                      </a:rPr>
                      <m:t>𝑔</m:t>
                    </m:r>
                    <m:r>
                      <a:rPr sz="7050" i="1">
                        <a:solidFill>
                          <a:srgbClr val="000000"/>
                        </a:solidFill>
                        <a:latin typeface="Cambria Math" panose="02040503050406030204" pitchFamily="18" charset="0"/>
                      </a:rPr>
                      <m:t>)</m:t>
                    </m:r>
                  </m:oMath>
                </a14:m>
                <a:r>
                  <a:t> : </a:t>
                </a:r>
                <a14:m>
                  <m:oMath xmlns:m="http://schemas.openxmlformats.org/officeDocument/2006/math">
                    <m:r>
                      <a:rPr sz="7100" i="1">
                        <a:solidFill>
                          <a:srgbClr val="000000"/>
                        </a:solidFill>
                        <a:latin typeface="Cambria Math" panose="02040503050406030204" pitchFamily="18" charset="0"/>
                      </a:rPr>
                      <m:t>𝔾</m:t>
                    </m:r>
                    <m:r>
                      <a:rPr sz="7100" i="1">
                        <a:solidFill>
                          <a:srgbClr val="000000"/>
                        </a:solidFill>
                        <a:latin typeface="Cambria Math" panose="02040503050406030204" pitchFamily="18" charset="0"/>
                      </a:rPr>
                      <m:t>=⟨</m:t>
                    </m:r>
                    <m:r>
                      <a:rPr sz="7100" i="1">
                        <a:solidFill>
                          <a:srgbClr val="000000"/>
                        </a:solidFill>
                        <a:latin typeface="Cambria Math" panose="02040503050406030204" pitchFamily="18" charset="0"/>
                      </a:rPr>
                      <m:t>𝑔</m:t>
                    </m:r>
                    <m:r>
                      <a:rPr sz="7100" i="1">
                        <a:solidFill>
                          <a:srgbClr val="000000"/>
                        </a:solidFill>
                        <a:latin typeface="Cambria Math" panose="02040503050406030204" pitchFamily="18" charset="0"/>
                      </a:rPr>
                      <m:t>⟩</m:t>
                    </m:r>
                  </m:oMath>
                </a14:m>
                <a:r>
                  <a:t>, </a:t>
                </a:r>
                <a14:m>
                  <m:oMath xmlns:m="http://schemas.openxmlformats.org/officeDocument/2006/math">
                    <m:r>
                      <a:rPr sz="7400" i="1">
                        <a:solidFill>
                          <a:srgbClr val="000000"/>
                        </a:solidFill>
                        <a:latin typeface="Cambria Math" panose="02040503050406030204" pitchFamily="18" charset="0"/>
                      </a:rPr>
                      <m:t>|</m:t>
                    </m:r>
                    <m:r>
                      <a:rPr sz="7400" i="1">
                        <a:solidFill>
                          <a:srgbClr val="000000"/>
                        </a:solidFill>
                        <a:latin typeface="Cambria Math" panose="02040503050406030204" pitchFamily="18" charset="0"/>
                      </a:rPr>
                      <m:t>𝔾</m:t>
                    </m:r>
                    <m:r>
                      <a:rPr sz="7400" i="1">
                        <a:solidFill>
                          <a:srgbClr val="000000"/>
                        </a:solidFill>
                        <a:latin typeface="Cambria Math" panose="02040503050406030204" pitchFamily="18" charset="0"/>
                      </a:rPr>
                      <m:t>|=</m:t>
                    </m:r>
                    <m:r>
                      <a:rPr sz="7400" i="1">
                        <a:solidFill>
                          <a:srgbClr val="000000"/>
                        </a:solidFill>
                        <a:latin typeface="Cambria Math" panose="02040503050406030204" pitchFamily="18" charset="0"/>
                      </a:rPr>
                      <m:t>𝑝</m:t>
                    </m:r>
                  </m:oMath>
                </a14:m>
                <a:endParaRPr/>
              </a:p>
              <a:p>
                <a:pPr marL="515493" indent="-515493" defTabSz="2086186">
                  <a:spcBef>
                    <a:spcPts val="2200"/>
                  </a:spcBef>
                  <a:defRPr sz="6314"/>
                </a:pPr>
                <a14:m>
                  <m:oMath xmlns:m="http://schemas.openxmlformats.org/officeDocument/2006/math">
                    <m:r>
                      <a:rPr sz="6350" i="1">
                        <a:solidFill>
                          <a:srgbClr val="000000"/>
                        </a:solidFill>
                        <a:latin typeface="Cambria Math" panose="02040503050406030204" pitchFamily="18" charset="0"/>
                      </a:rPr>
                      <m:t>𝐻</m:t>
                    </m:r>
                  </m:oMath>
                </a14:m>
                <a:r>
                  <a:t> : </a:t>
                </a:r>
                <a14:m>
                  <m:oMath xmlns:m="http://schemas.openxmlformats.org/officeDocument/2006/math">
                    <m:r>
                      <a:rPr sz="7250" i="1">
                        <a:solidFill>
                          <a:srgbClr val="000000"/>
                        </a:solidFill>
                        <a:latin typeface="Cambria Math" panose="02040503050406030204" pitchFamily="18" charset="0"/>
                      </a:rPr>
                      <m:t>{0,1</m:t>
                    </m:r>
                    <m:sSup>
                      <m:sSupPr>
                        <m:ctrlPr>
                          <a:rPr sz="7250" i="1">
                            <a:solidFill>
                              <a:srgbClr val="000000"/>
                            </a:solidFill>
                            <a:latin typeface="Cambria Math" panose="02040503050406030204" pitchFamily="18" charset="0"/>
                          </a:rPr>
                        </m:ctrlPr>
                      </m:sSupPr>
                      <m:e>
                        <m:r>
                          <a:rPr sz="7250" i="1">
                            <a:solidFill>
                              <a:srgbClr val="000000"/>
                            </a:solidFill>
                            <a:latin typeface="Cambria Math" panose="02040503050406030204" pitchFamily="18" charset="0"/>
                          </a:rPr>
                          <m:t>}</m:t>
                        </m:r>
                      </m:e>
                      <m:sup>
                        <m:r>
                          <a:rPr sz="7250" i="1">
                            <a:solidFill>
                              <a:srgbClr val="000000"/>
                            </a:solidFill>
                            <a:latin typeface="Cambria Math" panose="02040503050406030204" pitchFamily="18" charset="0"/>
                          </a:rPr>
                          <m:t>∗</m:t>
                        </m:r>
                      </m:sup>
                    </m:sSup>
                  </m:oMath>
                </a14:m>
                <a:r>
                  <a:t> </a:t>
                </a:r>
                <a14:m>
                  <m:oMath xmlns:m="http://schemas.openxmlformats.org/officeDocument/2006/math">
                    <m:r>
                      <a:rPr sz="7350" i="1">
                        <a:solidFill>
                          <a:srgbClr val="000000"/>
                        </a:solidFill>
                        <a:latin typeface="Cambria Math" panose="02040503050406030204" pitchFamily="18" charset="0"/>
                      </a:rPr>
                      <m:t>⟶</m:t>
                    </m:r>
                  </m:oMath>
                </a14:m>
                <a:r>
                  <a:t> </a:t>
                </a:r>
                <a14:m>
                  <m:oMath xmlns:m="http://schemas.openxmlformats.org/officeDocument/2006/math">
                    <m:sSub>
                      <m:sSubPr>
                        <m:ctrlPr>
                          <a:rPr sz="7300" i="1">
                            <a:solidFill>
                              <a:srgbClr val="000000"/>
                            </a:solidFill>
                            <a:latin typeface="Cambria Math" panose="02040503050406030204" pitchFamily="18" charset="0"/>
                          </a:rPr>
                        </m:ctrlPr>
                      </m:sSubPr>
                      <m:e>
                        <m:r>
                          <a:rPr sz="7300" i="1">
                            <a:solidFill>
                              <a:srgbClr val="000000"/>
                            </a:solidFill>
                            <a:latin typeface="Cambria Math" panose="02040503050406030204" pitchFamily="18" charset="0"/>
                          </a:rPr>
                          <m:t>ℤ</m:t>
                        </m:r>
                      </m:e>
                      <m:sub>
                        <m:r>
                          <a:rPr sz="7300" i="1">
                            <a:solidFill>
                              <a:srgbClr val="000000"/>
                            </a:solidFill>
                            <a:latin typeface="Cambria Math" panose="02040503050406030204" pitchFamily="18" charset="0"/>
                          </a:rPr>
                          <m:t>𝑝</m:t>
                        </m:r>
                      </m:sub>
                    </m:sSub>
                  </m:oMath>
                </a14:m>
                <a:endParaRPr/>
              </a:p>
              <a:p>
                <a:pPr marL="515493" indent="-515493" defTabSz="2086186">
                  <a:spcBef>
                    <a:spcPts val="2200"/>
                  </a:spcBef>
                  <a:defRPr sz="6314"/>
                </a:pPr>
                <a14:m>
                  <m:oMath xmlns:m="http://schemas.openxmlformats.org/officeDocument/2006/math">
                    <m:r>
                      <a:rPr sz="6800" i="1">
                        <a:solidFill>
                          <a:srgbClr val="000000"/>
                        </a:solidFill>
                        <a:latin typeface="Cambria Math" panose="02040503050406030204" pitchFamily="18" charset="0"/>
                      </a:rPr>
                      <m:t>𝑠𝑘</m:t>
                    </m:r>
                  </m:oMath>
                </a14:m>
                <a:r>
                  <a:t> : </a:t>
                </a:r>
                <a14:m>
                  <m:oMath xmlns:m="http://schemas.openxmlformats.org/officeDocument/2006/math">
                    <m:r>
                      <a:rPr sz="6800" i="1">
                        <a:solidFill>
                          <a:srgbClr val="000000"/>
                        </a:solidFill>
                        <a:latin typeface="Cambria Math" panose="02040503050406030204" pitchFamily="18" charset="0"/>
                      </a:rPr>
                      <m:t>𝑥</m:t>
                    </m:r>
                    <m:limUpp>
                      <m:limUppPr>
                        <m:ctrlPr>
                          <a:rPr sz="6800" i="1">
                            <a:solidFill>
                              <a:srgbClr val="000000"/>
                            </a:solidFill>
                            <a:latin typeface="Cambria Math" panose="02040503050406030204" pitchFamily="18" charset="0"/>
                          </a:rPr>
                        </m:ctrlPr>
                      </m:limUppPr>
                      <m:e>
                        <m:r>
                          <a:rPr sz="6800" i="1">
                            <a:solidFill>
                              <a:srgbClr val="000000"/>
                            </a:solidFill>
                            <a:latin typeface="Cambria Math" panose="02040503050406030204" pitchFamily="18" charset="0"/>
                          </a:rPr>
                          <m:t>⟵</m:t>
                        </m:r>
                      </m:e>
                      <m:lim>
                        <m:r>
                          <a:rPr sz="6800" i="1">
                            <a:solidFill>
                              <a:srgbClr val="000000"/>
                            </a:solidFill>
                            <a:latin typeface="Cambria Math" panose="02040503050406030204" pitchFamily="18" charset="0"/>
                          </a:rPr>
                          <m:t>$</m:t>
                        </m:r>
                      </m:lim>
                    </m:limUpp>
                    <m:sSub>
                      <m:sSubPr>
                        <m:ctrlPr>
                          <a:rPr sz="6800" i="1">
                            <a:solidFill>
                              <a:srgbClr val="000000"/>
                            </a:solidFill>
                            <a:latin typeface="Cambria Math" panose="02040503050406030204" pitchFamily="18" charset="0"/>
                          </a:rPr>
                        </m:ctrlPr>
                      </m:sSubPr>
                      <m:e>
                        <m:r>
                          <a:rPr sz="6800" i="1">
                            <a:solidFill>
                              <a:srgbClr val="000000"/>
                            </a:solidFill>
                            <a:latin typeface="Cambria Math" panose="02040503050406030204" pitchFamily="18" charset="0"/>
                          </a:rPr>
                          <m:t>ℤ</m:t>
                        </m:r>
                      </m:e>
                      <m:sub>
                        <m:r>
                          <a:rPr sz="6800" i="1">
                            <a:solidFill>
                              <a:srgbClr val="000000"/>
                            </a:solidFill>
                            <a:latin typeface="Cambria Math" panose="02040503050406030204" pitchFamily="18" charset="0"/>
                          </a:rPr>
                          <m:t>𝑝</m:t>
                        </m:r>
                      </m:sub>
                    </m:sSub>
                  </m:oMath>
                </a14:m>
                <a:r>
                  <a:t> , </a:t>
                </a:r>
                <a14:m>
                  <m:oMath xmlns:m="http://schemas.openxmlformats.org/officeDocument/2006/math">
                    <m:r>
                      <a:rPr sz="6200" i="1">
                        <a:solidFill>
                          <a:srgbClr val="000000"/>
                        </a:solidFill>
                        <a:latin typeface="Cambria Math" panose="02040503050406030204" pitchFamily="18" charset="0"/>
                      </a:rPr>
                      <m:t>𝑝𝑘</m:t>
                    </m:r>
                  </m:oMath>
                </a14:m>
                <a:r>
                  <a:t> : </a:t>
                </a:r>
                <a14:m>
                  <m:oMath xmlns:m="http://schemas.openxmlformats.org/officeDocument/2006/math">
                    <m:r>
                      <a:rPr sz="6750" i="1">
                        <a:solidFill>
                          <a:srgbClr val="000000"/>
                        </a:solidFill>
                        <a:latin typeface="Cambria Math" panose="02040503050406030204" pitchFamily="18" charset="0"/>
                      </a:rPr>
                      <m:t>𝑋</m:t>
                    </m:r>
                    <m:r>
                      <a:rPr sz="6750" i="1">
                        <a:solidFill>
                          <a:srgbClr val="000000"/>
                        </a:solidFill>
                        <a:latin typeface="Cambria Math" panose="02040503050406030204" pitchFamily="18" charset="0"/>
                      </a:rPr>
                      <m:t>←</m:t>
                    </m:r>
                    <m:sSup>
                      <m:sSupPr>
                        <m:ctrlPr>
                          <a:rPr sz="6750" i="1">
                            <a:solidFill>
                              <a:srgbClr val="000000"/>
                            </a:solidFill>
                            <a:latin typeface="Cambria Math" panose="02040503050406030204" pitchFamily="18" charset="0"/>
                          </a:rPr>
                        </m:ctrlPr>
                      </m:sSupPr>
                      <m:e>
                        <m:r>
                          <a:rPr sz="6750" i="1">
                            <a:solidFill>
                              <a:srgbClr val="000000"/>
                            </a:solidFill>
                            <a:latin typeface="Cambria Math" panose="02040503050406030204" pitchFamily="18" charset="0"/>
                          </a:rPr>
                          <m:t>𝑔</m:t>
                        </m:r>
                      </m:e>
                      <m:sup>
                        <m:r>
                          <a:rPr sz="6750" i="1">
                            <a:solidFill>
                              <a:srgbClr val="000000"/>
                            </a:solidFill>
                            <a:latin typeface="Cambria Math" panose="02040503050406030204" pitchFamily="18" charset="0"/>
                          </a:rPr>
                          <m:t>𝑥</m:t>
                        </m:r>
                      </m:sup>
                    </m:sSup>
                  </m:oMath>
                </a14:m>
                <a:endParaRPr sz="8200"/>
              </a:p>
            </p:txBody>
          </p:sp>
        </mc:Choice>
        <mc:Fallback xmlns="">
          <p:sp>
            <p:nvSpPr>
              <p:cNvPr id="258" name=":  ,…"/>
              <p:cNvSpPr txBox="1">
                <a:spLocks noGrp="1" noRot="1" noChangeAspect="1" noMove="1" noResize="1" noEditPoints="1" noAdjustHandles="1" noChangeArrowheads="1" noChangeShapeType="1" noTextEdit="1"/>
              </p:cNvSpPr>
              <p:nvPr>
                <p:ph type="body" sz="quarter" idx="1"/>
              </p:nvPr>
            </p:nvSpPr>
            <p:spPr>
              <a:xfrm>
                <a:off x="2235200" y="4969933"/>
                <a:ext cx="28041601" cy="4633562"/>
              </a:xfrm>
              <a:prstGeom prst="rect">
                <a:avLst/>
              </a:prstGeom>
              <a:blipFill>
                <a:blip r:embed="rId3"/>
                <a:stretch>
                  <a:fillRect l="-1403" t="-383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59" name="Signer:"/>
              <p:cNvSpPr txBox="1"/>
              <p:nvPr/>
            </p:nvSpPr>
            <p:spPr>
              <a:xfrm>
                <a:off x="2867519" y="9491675"/>
                <a:ext cx="3819258" cy="1346138"/>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lvl="1">
                  <a:defRPr sz="8000"/>
                </a:pPr>
                <a:r>
                  <a:rPr>
                    <a:solidFill>
                      <a:schemeClr val="accent5">
                        <a:satOff val="-19091"/>
                        <a:lumOff val="-11921"/>
                      </a:schemeClr>
                    </a:solidFill>
                  </a:rPr>
                  <a:t>Signer</a:t>
                </a:r>
                <a:r>
                  <a:t>: </a:t>
                </a:r>
                <a14:m>
                  <m:oMath xmlns:m="http://schemas.openxmlformats.org/officeDocument/2006/math">
                    <m:r>
                      <a:rPr sz="8100" i="1">
                        <a:solidFill>
                          <a:srgbClr val="000000"/>
                        </a:solidFill>
                        <a:latin typeface="Cambria Math" panose="02040503050406030204" pitchFamily="18" charset="0"/>
                      </a:rPr>
                      <m:t>𝑥</m:t>
                    </m:r>
                  </m:oMath>
                </a14:m>
                <a:endParaRPr/>
              </a:p>
            </p:txBody>
          </p:sp>
        </mc:Choice>
        <mc:Fallback xmlns="">
          <p:sp>
            <p:nvSpPr>
              <p:cNvPr id="259" name="Signer:"/>
              <p:cNvSpPr txBox="1">
                <a:spLocks noRot="1" noChangeAspect="1" noMove="1" noResize="1" noEditPoints="1" noAdjustHandles="1" noChangeArrowheads="1" noChangeShapeType="1" noTextEdit="1"/>
              </p:cNvSpPr>
              <p:nvPr/>
            </p:nvSpPr>
            <p:spPr>
              <a:xfrm>
                <a:off x="2867519" y="9491675"/>
                <a:ext cx="3819258" cy="1346138"/>
              </a:xfrm>
              <a:prstGeom prst="rect">
                <a:avLst/>
              </a:prstGeom>
              <a:blipFill>
                <a:blip r:embed="rId4"/>
                <a:stretch>
                  <a:fillRect l="-12583" t="-13084" r="-4305" b="-4579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260" name="Line"/>
          <p:cNvSpPr/>
          <p:nvPr/>
        </p:nvSpPr>
        <p:spPr>
          <a:xfrm>
            <a:off x="13018392" y="12093116"/>
            <a:ext cx="5911486" cy="1"/>
          </a:xfrm>
          <a:prstGeom prst="line">
            <a:avLst/>
          </a:prstGeom>
          <a:ln w="76200">
            <a:solidFill>
              <a:srgbClr val="000000"/>
            </a:solidFill>
            <a:tailEnd type="triangle"/>
          </a:ln>
        </p:spPr>
        <p:txBody>
          <a:bodyPr lIns="121917" tIns="121917" rIns="121917" bIns="121917"/>
          <a:lstStyle/>
          <a:p>
            <a:endParaRPr/>
          </a:p>
        </p:txBody>
      </p:sp>
      <p:sp>
        <p:nvSpPr>
          <p:cNvPr id="261" name="Line"/>
          <p:cNvSpPr/>
          <p:nvPr/>
        </p:nvSpPr>
        <p:spPr>
          <a:xfrm>
            <a:off x="13018392" y="13387506"/>
            <a:ext cx="5911486" cy="1"/>
          </a:xfrm>
          <a:prstGeom prst="line">
            <a:avLst/>
          </a:prstGeom>
          <a:ln w="76200">
            <a:solidFill>
              <a:srgbClr val="000000"/>
            </a:solidFill>
            <a:headEnd type="triangle"/>
          </a:ln>
        </p:spPr>
        <p:txBody>
          <a:bodyPr lIns="121917" tIns="121917" rIns="121917" bIns="121917"/>
          <a:lstStyle/>
          <a:p>
            <a:endParaRPr/>
          </a:p>
        </p:txBody>
      </p:sp>
      <p:sp>
        <p:nvSpPr>
          <p:cNvPr id="262" name="Line"/>
          <p:cNvSpPr/>
          <p:nvPr/>
        </p:nvSpPr>
        <p:spPr>
          <a:xfrm>
            <a:off x="13018392" y="14681897"/>
            <a:ext cx="5911486" cy="1"/>
          </a:xfrm>
          <a:prstGeom prst="line">
            <a:avLst/>
          </a:prstGeom>
          <a:ln w="76200">
            <a:solidFill>
              <a:srgbClr val="000000"/>
            </a:solidFill>
            <a:tailEnd type="triangle"/>
          </a:ln>
        </p:spPr>
        <p:txBody>
          <a:bodyPr lIns="121917" tIns="121917" rIns="121917" bIns="121917"/>
          <a:lstStyle/>
          <a:p>
            <a:endParaRPr/>
          </a:p>
        </p:txBody>
      </p:sp>
      <mc:AlternateContent xmlns:mc="http://schemas.openxmlformats.org/markup-compatibility/2006" xmlns:a14="http://schemas.microsoft.com/office/drawing/2010/main">
        <mc:Choice Requires="a14">
          <p:sp>
            <p:nvSpPr>
              <p:cNvPr id="263" name=","/>
              <p:cNvSpPr txBox="1"/>
              <p:nvPr/>
            </p:nvSpPr>
            <p:spPr>
              <a:xfrm>
                <a:off x="4657467" y="11130320"/>
                <a:ext cx="7357661" cy="1925594"/>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r>
                      <a:rPr sz="7650" i="1">
                        <a:solidFill>
                          <a:srgbClr val="000000"/>
                        </a:solidFill>
                        <a:latin typeface="Cambria Math" panose="02040503050406030204" pitchFamily="18" charset="0"/>
                      </a:rPr>
                      <m:t>𝑎</m:t>
                    </m:r>
                    <m:limUpp>
                      <m:limUppPr>
                        <m:ctrlPr>
                          <a:rPr sz="7650" i="1">
                            <a:solidFill>
                              <a:srgbClr val="000000"/>
                            </a:solidFill>
                            <a:latin typeface="Cambria Math" panose="02040503050406030204" pitchFamily="18" charset="0"/>
                          </a:rPr>
                        </m:ctrlPr>
                      </m:limUppPr>
                      <m:e>
                        <m:r>
                          <a:rPr sz="7650" i="1">
                            <a:solidFill>
                              <a:srgbClr val="000000"/>
                            </a:solidFill>
                            <a:latin typeface="Cambria Math" panose="02040503050406030204" pitchFamily="18" charset="0"/>
                          </a:rPr>
                          <m:t>⟵</m:t>
                        </m:r>
                      </m:e>
                      <m:lim>
                        <m:r>
                          <a:rPr sz="7650" i="1">
                            <a:solidFill>
                              <a:srgbClr val="000000"/>
                            </a:solidFill>
                            <a:latin typeface="Cambria Math" panose="02040503050406030204" pitchFamily="18" charset="0"/>
                          </a:rPr>
                          <m:t>$</m:t>
                        </m:r>
                      </m:lim>
                    </m:limUpp>
                    <m:sSub>
                      <m:sSubPr>
                        <m:ctrlPr>
                          <a:rPr sz="7650" i="1">
                            <a:solidFill>
                              <a:srgbClr val="000000"/>
                            </a:solidFill>
                            <a:latin typeface="Cambria Math" panose="02040503050406030204" pitchFamily="18" charset="0"/>
                          </a:rPr>
                        </m:ctrlPr>
                      </m:sSubPr>
                      <m:e>
                        <m:r>
                          <a:rPr sz="7650" i="1">
                            <a:solidFill>
                              <a:srgbClr val="000000"/>
                            </a:solidFill>
                            <a:latin typeface="Cambria Math" panose="02040503050406030204" pitchFamily="18" charset="0"/>
                          </a:rPr>
                          <m:t>ℤ</m:t>
                        </m:r>
                      </m:e>
                      <m:sub>
                        <m:r>
                          <a:rPr sz="7650" i="1">
                            <a:solidFill>
                              <a:srgbClr val="000000"/>
                            </a:solidFill>
                            <a:latin typeface="Cambria Math" panose="02040503050406030204" pitchFamily="18" charset="0"/>
                          </a:rPr>
                          <m:t>𝑝</m:t>
                        </m:r>
                      </m:sub>
                    </m:sSub>
                  </m:oMath>
                </a14:m>
                <a:r>
                  <a:t> , </a:t>
                </a:r>
                <a14:m>
                  <m:oMath xmlns:m="http://schemas.openxmlformats.org/officeDocument/2006/math">
                    <m:r>
                      <a:rPr sz="7500" i="1">
                        <a:solidFill>
                          <a:srgbClr val="000000"/>
                        </a:solidFill>
                        <a:latin typeface="Cambria Math" panose="02040503050406030204" pitchFamily="18" charset="0"/>
                      </a:rPr>
                      <m:t>𝐴</m:t>
                    </m:r>
                    <m:r>
                      <a:rPr sz="7500" i="1">
                        <a:solidFill>
                          <a:srgbClr val="000000"/>
                        </a:solidFill>
                        <a:latin typeface="Cambria Math" panose="02040503050406030204" pitchFamily="18" charset="0"/>
                      </a:rPr>
                      <m:t>←</m:t>
                    </m:r>
                    <m:sSup>
                      <m:sSupPr>
                        <m:ctrlPr>
                          <a:rPr sz="7500" i="1">
                            <a:solidFill>
                              <a:srgbClr val="000000"/>
                            </a:solidFill>
                            <a:latin typeface="Cambria Math" panose="02040503050406030204" pitchFamily="18" charset="0"/>
                          </a:rPr>
                        </m:ctrlPr>
                      </m:sSupPr>
                      <m:e>
                        <m:r>
                          <a:rPr sz="7500" i="1">
                            <a:solidFill>
                              <a:srgbClr val="000000"/>
                            </a:solidFill>
                            <a:latin typeface="Cambria Math" panose="02040503050406030204" pitchFamily="18" charset="0"/>
                          </a:rPr>
                          <m:t>𝑔</m:t>
                        </m:r>
                      </m:e>
                      <m:sup>
                        <m:r>
                          <a:rPr sz="7500" i="1">
                            <a:solidFill>
                              <a:srgbClr val="000000"/>
                            </a:solidFill>
                            <a:latin typeface="Cambria Math" panose="02040503050406030204" pitchFamily="18" charset="0"/>
                          </a:rPr>
                          <m:t>𝑎</m:t>
                        </m:r>
                      </m:sup>
                    </m:sSup>
                  </m:oMath>
                </a14:m>
                <a:endParaRPr/>
              </a:p>
            </p:txBody>
          </p:sp>
        </mc:Choice>
        <mc:Fallback xmlns="">
          <p:sp>
            <p:nvSpPr>
              <p:cNvPr id="263" name=","/>
              <p:cNvSpPr txBox="1">
                <a:spLocks noRot="1" noChangeAspect="1" noMove="1" noResize="1" noEditPoints="1" noAdjustHandles="1" noChangeArrowheads="1" noChangeShapeType="1" noTextEdit="1"/>
              </p:cNvSpPr>
              <p:nvPr/>
            </p:nvSpPr>
            <p:spPr>
              <a:xfrm>
                <a:off x="4657467" y="11130320"/>
                <a:ext cx="7357661" cy="1925594"/>
              </a:xfrm>
              <a:prstGeom prst="rect">
                <a:avLst/>
              </a:prstGeom>
              <a:blipFill>
                <a:blip r:embed="rId5"/>
                <a:stretch>
                  <a:fillRect l="-1549" b="-17647"/>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64" name="Text"/>
              <p:cNvSpPr txBox="1"/>
              <p:nvPr/>
            </p:nvSpPr>
            <p:spPr>
              <a:xfrm>
                <a:off x="6159740" y="13625949"/>
                <a:ext cx="5194312" cy="120835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r>
                        <a:rPr sz="7600" i="1">
                          <a:solidFill>
                            <a:srgbClr val="000000"/>
                          </a:solidFill>
                          <a:latin typeface="Cambria Math" panose="02040503050406030204" pitchFamily="18" charset="0"/>
                        </a:rPr>
                        <m:t>𝑠</m:t>
                      </m:r>
                      <m:r>
                        <a:rPr sz="7600" i="1">
                          <a:solidFill>
                            <a:srgbClr val="000000"/>
                          </a:solidFill>
                          <a:latin typeface="Cambria Math" panose="02040503050406030204" pitchFamily="18" charset="0"/>
                        </a:rPr>
                        <m:t>←</m:t>
                      </m:r>
                      <m:r>
                        <a:rPr sz="7600" i="1">
                          <a:solidFill>
                            <a:srgbClr val="000000"/>
                          </a:solidFill>
                          <a:latin typeface="Cambria Math" panose="02040503050406030204" pitchFamily="18" charset="0"/>
                        </a:rPr>
                        <m:t>𝑎</m:t>
                      </m:r>
                      <m:r>
                        <a:rPr sz="7600" i="1">
                          <a:solidFill>
                            <a:srgbClr val="000000"/>
                          </a:solidFill>
                          <a:latin typeface="Cambria Math" panose="02040503050406030204" pitchFamily="18" charset="0"/>
                        </a:rPr>
                        <m:t>+</m:t>
                      </m:r>
                      <m:r>
                        <a:rPr sz="7600" i="1">
                          <a:solidFill>
                            <a:srgbClr val="000000"/>
                          </a:solidFill>
                          <a:latin typeface="Cambria Math" panose="02040503050406030204" pitchFamily="18" charset="0"/>
                        </a:rPr>
                        <m:t>𝑐</m:t>
                      </m:r>
                      <m:r>
                        <a:rPr sz="7600" i="1">
                          <a:solidFill>
                            <a:srgbClr val="000000"/>
                          </a:solidFill>
                          <a:latin typeface="Cambria Math" panose="02040503050406030204" pitchFamily="18" charset="0"/>
                        </a:rPr>
                        <m:t>⋅</m:t>
                      </m:r>
                      <m:r>
                        <a:rPr sz="7600" i="1">
                          <a:solidFill>
                            <a:srgbClr val="000000"/>
                          </a:solidFill>
                          <a:latin typeface="Cambria Math" panose="02040503050406030204" pitchFamily="18" charset="0"/>
                        </a:rPr>
                        <m:t>𝑥</m:t>
                      </m:r>
                    </m:oMath>
                  </m:oMathPara>
                </a14:m>
                <a:endParaRPr/>
              </a:p>
            </p:txBody>
          </p:sp>
        </mc:Choice>
        <mc:Fallback xmlns="">
          <p:sp>
            <p:nvSpPr>
              <p:cNvPr id="264" name="Text"/>
              <p:cNvSpPr txBox="1">
                <a:spLocks noRot="1" noChangeAspect="1" noMove="1" noResize="1" noEditPoints="1" noAdjustHandles="1" noChangeArrowheads="1" noChangeShapeType="1" noTextEdit="1"/>
              </p:cNvSpPr>
              <p:nvPr/>
            </p:nvSpPr>
            <p:spPr>
              <a:xfrm>
                <a:off x="6159740" y="13625949"/>
                <a:ext cx="5194312" cy="1208350"/>
              </a:xfrm>
              <a:prstGeom prst="rect">
                <a:avLst/>
              </a:prstGeom>
              <a:blipFill>
                <a:blip r:embed="rId6"/>
                <a:stretch>
                  <a:fillRect l="-2190" r="-7299" b="-1250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65" name="Text"/>
              <p:cNvSpPr txBox="1"/>
              <p:nvPr/>
            </p:nvSpPr>
            <p:spPr>
              <a:xfrm>
                <a:off x="20095399" y="12104216"/>
                <a:ext cx="5140085" cy="128040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r>
                        <a:rPr sz="7700" i="1">
                          <a:solidFill>
                            <a:srgbClr val="000000"/>
                          </a:solidFill>
                          <a:latin typeface="Cambria Math" panose="02040503050406030204" pitchFamily="18" charset="0"/>
                        </a:rPr>
                        <m:t>𝑐</m:t>
                      </m:r>
                      <m:r>
                        <a:rPr sz="7700" i="1">
                          <a:solidFill>
                            <a:srgbClr val="000000"/>
                          </a:solidFill>
                          <a:latin typeface="Cambria Math" panose="02040503050406030204" pitchFamily="18" charset="0"/>
                        </a:rPr>
                        <m:t>←</m:t>
                      </m:r>
                      <m:r>
                        <a:rPr sz="7700" i="1">
                          <a:solidFill>
                            <a:srgbClr val="000000"/>
                          </a:solidFill>
                          <a:latin typeface="Cambria Math" panose="02040503050406030204" pitchFamily="18" charset="0"/>
                        </a:rPr>
                        <m:t>𝐻</m:t>
                      </m:r>
                      <m:r>
                        <a:rPr sz="7700" i="1">
                          <a:solidFill>
                            <a:srgbClr val="000000"/>
                          </a:solidFill>
                          <a:latin typeface="Cambria Math" panose="02040503050406030204" pitchFamily="18" charset="0"/>
                        </a:rPr>
                        <m:t>(</m:t>
                      </m:r>
                      <m:r>
                        <a:rPr sz="7700" i="1">
                          <a:solidFill>
                            <a:srgbClr val="000000"/>
                          </a:solidFill>
                          <a:latin typeface="Cambria Math" panose="02040503050406030204" pitchFamily="18" charset="0"/>
                        </a:rPr>
                        <m:t>𝐴</m:t>
                      </m:r>
                      <m:r>
                        <a:rPr sz="7700" i="1">
                          <a:solidFill>
                            <a:srgbClr val="000000"/>
                          </a:solidFill>
                          <a:latin typeface="Cambria Math" panose="02040503050406030204" pitchFamily="18" charset="0"/>
                        </a:rPr>
                        <m:t>,</m:t>
                      </m:r>
                      <m:r>
                        <a:rPr sz="7700" i="1">
                          <a:solidFill>
                            <a:srgbClr val="000000"/>
                          </a:solidFill>
                          <a:latin typeface="Cambria Math" panose="02040503050406030204" pitchFamily="18" charset="0"/>
                        </a:rPr>
                        <m:t>𝑚</m:t>
                      </m:r>
                      <m:r>
                        <a:rPr sz="7700" i="1">
                          <a:solidFill>
                            <a:srgbClr val="000000"/>
                          </a:solidFill>
                          <a:latin typeface="Cambria Math" panose="02040503050406030204" pitchFamily="18" charset="0"/>
                        </a:rPr>
                        <m:t>)</m:t>
                      </m:r>
                    </m:oMath>
                  </m:oMathPara>
                </a14:m>
                <a:endParaRPr/>
              </a:p>
            </p:txBody>
          </p:sp>
        </mc:Choice>
        <mc:Fallback xmlns="">
          <p:sp>
            <p:nvSpPr>
              <p:cNvPr id="265" name="Text"/>
              <p:cNvSpPr txBox="1">
                <a:spLocks noRot="1" noChangeAspect="1" noMove="1" noResize="1" noEditPoints="1" noAdjustHandles="1" noChangeArrowheads="1" noChangeShapeType="1" noTextEdit="1"/>
              </p:cNvSpPr>
              <p:nvPr/>
            </p:nvSpPr>
            <p:spPr>
              <a:xfrm>
                <a:off x="20095399" y="12104216"/>
                <a:ext cx="5140085" cy="1280402"/>
              </a:xfrm>
              <a:prstGeom prst="rect">
                <a:avLst/>
              </a:prstGeom>
              <a:blipFill>
                <a:blip r:embed="rId7"/>
                <a:stretch>
                  <a:fillRect l="-2463" r="-12808" b="-32353"/>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66" name="User:   ,"/>
              <p:cNvSpPr txBox="1"/>
              <p:nvPr/>
            </p:nvSpPr>
            <p:spPr>
              <a:xfrm>
                <a:off x="19933142" y="9484317"/>
                <a:ext cx="4849311" cy="1360855"/>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lvl="1">
                  <a:defRPr sz="8000"/>
                </a:pPr>
                <a:r>
                  <a:rPr>
                    <a:solidFill>
                      <a:schemeClr val="accent5">
                        <a:satOff val="-19091"/>
                        <a:lumOff val="-11921"/>
                      </a:schemeClr>
                    </a:solidFill>
                  </a:rPr>
                  <a:t>User</a:t>
                </a:r>
                <a:r>
                  <a:t>: </a:t>
                </a:r>
                <a14:m>
                  <m:oMath xmlns:m="http://schemas.openxmlformats.org/officeDocument/2006/math">
                    <m:r>
                      <a:rPr sz="7700" i="1">
                        <a:solidFill>
                          <a:srgbClr val="000000"/>
                        </a:solidFill>
                        <a:latin typeface="Cambria Math" panose="02040503050406030204" pitchFamily="18" charset="0"/>
                      </a:rPr>
                      <m:t>𝑋</m:t>
                    </m:r>
                  </m:oMath>
                </a14:m>
                <a:r>
                  <a:t> , </a:t>
                </a:r>
                <a14:m>
                  <m:oMath xmlns:m="http://schemas.openxmlformats.org/officeDocument/2006/math">
                    <m:r>
                      <a:rPr sz="9000" i="1">
                        <a:solidFill>
                          <a:srgbClr val="000000"/>
                        </a:solidFill>
                        <a:latin typeface="Cambria Math" panose="02040503050406030204" pitchFamily="18" charset="0"/>
                      </a:rPr>
                      <m:t>𝑚</m:t>
                    </m:r>
                  </m:oMath>
                </a14:m>
                <a:endParaRPr/>
              </a:p>
            </p:txBody>
          </p:sp>
        </mc:Choice>
        <mc:Fallback xmlns="">
          <p:sp>
            <p:nvSpPr>
              <p:cNvPr id="266" name="User:   ,"/>
              <p:cNvSpPr txBox="1">
                <a:spLocks noRot="1" noChangeAspect="1" noMove="1" noResize="1" noEditPoints="1" noAdjustHandles="1" noChangeArrowheads="1" noChangeShapeType="1" noTextEdit="1"/>
              </p:cNvSpPr>
              <p:nvPr/>
            </p:nvSpPr>
            <p:spPr>
              <a:xfrm>
                <a:off x="19933142" y="9484317"/>
                <a:ext cx="4849311" cy="1360855"/>
              </a:xfrm>
              <a:prstGeom prst="rect">
                <a:avLst/>
              </a:prstGeom>
              <a:blipFill>
                <a:blip r:embed="rId8"/>
                <a:stretch>
                  <a:fillRect l="-10183" t="-3704" r="-6005" b="-52778"/>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67" name="Text"/>
              <p:cNvSpPr txBox="1"/>
              <p:nvPr/>
            </p:nvSpPr>
            <p:spPr>
              <a:xfrm>
                <a:off x="15551208" y="10673806"/>
                <a:ext cx="845854" cy="1235695"/>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r>
                        <a:rPr sz="7500" i="1">
                          <a:solidFill>
                            <a:srgbClr val="000000"/>
                          </a:solidFill>
                          <a:latin typeface="Cambria Math" panose="02040503050406030204" pitchFamily="18" charset="0"/>
                        </a:rPr>
                        <m:t>𝐴</m:t>
                      </m:r>
                    </m:oMath>
                  </m:oMathPara>
                </a14:m>
                <a:endParaRPr/>
              </a:p>
            </p:txBody>
          </p:sp>
        </mc:Choice>
        <mc:Fallback xmlns="">
          <p:sp>
            <p:nvSpPr>
              <p:cNvPr id="267" name="Text"/>
              <p:cNvSpPr txBox="1">
                <a:spLocks noRot="1" noChangeAspect="1" noMove="1" noResize="1" noEditPoints="1" noAdjustHandles="1" noChangeArrowheads="1" noChangeShapeType="1" noTextEdit="1"/>
              </p:cNvSpPr>
              <p:nvPr/>
            </p:nvSpPr>
            <p:spPr>
              <a:xfrm>
                <a:off x="15551208" y="10673806"/>
                <a:ext cx="845854" cy="1235695"/>
              </a:xfrm>
              <a:prstGeom prst="rect">
                <a:avLst/>
              </a:prstGeom>
              <a:blipFill>
                <a:blip r:embed="rId9"/>
                <a:stretch>
                  <a:fillRect l="-23529" r="-23529" b="-8163"/>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68" name="Text"/>
              <p:cNvSpPr txBox="1"/>
              <p:nvPr/>
            </p:nvSpPr>
            <p:spPr>
              <a:xfrm>
                <a:off x="15551208" y="12157657"/>
                <a:ext cx="684780" cy="1208349"/>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r>
                        <a:rPr sz="8500" i="1">
                          <a:solidFill>
                            <a:srgbClr val="000000"/>
                          </a:solidFill>
                          <a:latin typeface="Cambria Math" panose="02040503050406030204" pitchFamily="18" charset="0"/>
                        </a:rPr>
                        <m:t>𝑐</m:t>
                      </m:r>
                    </m:oMath>
                  </m:oMathPara>
                </a14:m>
                <a:endParaRPr/>
              </a:p>
            </p:txBody>
          </p:sp>
        </mc:Choice>
        <mc:Fallback xmlns="">
          <p:sp>
            <p:nvSpPr>
              <p:cNvPr id="268" name="Text"/>
              <p:cNvSpPr txBox="1">
                <a:spLocks noRot="1" noChangeAspect="1" noMove="1" noResize="1" noEditPoints="1" noAdjustHandles="1" noChangeArrowheads="1" noChangeShapeType="1" noTextEdit="1"/>
              </p:cNvSpPr>
              <p:nvPr/>
            </p:nvSpPr>
            <p:spPr>
              <a:xfrm>
                <a:off x="15551208" y="12157657"/>
                <a:ext cx="684780" cy="1208349"/>
              </a:xfrm>
              <a:prstGeom prst="rect">
                <a:avLst/>
              </a:prstGeom>
              <a:blipFill>
                <a:blip r:embed="rId10"/>
                <a:stretch>
                  <a:fillRect l="-20000" r="-29091" b="-16667"/>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69" name="Text"/>
              <p:cNvSpPr txBox="1"/>
              <p:nvPr/>
            </p:nvSpPr>
            <p:spPr>
              <a:xfrm>
                <a:off x="15551208" y="13489106"/>
                <a:ext cx="631732" cy="120835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r>
                        <a:rPr sz="8400" i="1">
                          <a:solidFill>
                            <a:srgbClr val="000000"/>
                          </a:solidFill>
                          <a:latin typeface="Cambria Math" panose="02040503050406030204" pitchFamily="18" charset="0"/>
                        </a:rPr>
                        <m:t>𝑠</m:t>
                      </m:r>
                    </m:oMath>
                  </m:oMathPara>
                </a14:m>
                <a:endParaRPr/>
              </a:p>
            </p:txBody>
          </p:sp>
        </mc:Choice>
        <mc:Fallback xmlns="">
          <p:sp>
            <p:nvSpPr>
              <p:cNvPr id="269" name="Text"/>
              <p:cNvSpPr txBox="1">
                <a:spLocks noRot="1" noChangeAspect="1" noMove="1" noResize="1" noEditPoints="1" noAdjustHandles="1" noChangeArrowheads="1" noChangeShapeType="1" noTextEdit="1"/>
              </p:cNvSpPr>
              <p:nvPr/>
            </p:nvSpPr>
            <p:spPr>
              <a:xfrm>
                <a:off x="15551208" y="13489106"/>
                <a:ext cx="631732" cy="1208350"/>
              </a:xfrm>
              <a:prstGeom prst="rect">
                <a:avLst/>
              </a:prstGeom>
              <a:blipFill>
                <a:blip r:embed="rId11"/>
                <a:stretch>
                  <a:fillRect l="-21569" r="-37255" b="-15625"/>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70" name="Text"/>
              <p:cNvSpPr txBox="1"/>
              <p:nvPr/>
            </p:nvSpPr>
            <p:spPr>
              <a:xfrm>
                <a:off x="20351032" y="14041697"/>
                <a:ext cx="4013532" cy="128040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r>
                        <a:rPr sz="7700" i="1">
                          <a:solidFill>
                            <a:srgbClr val="000000"/>
                          </a:solidFill>
                          <a:latin typeface="Cambria Math" panose="02040503050406030204" pitchFamily="18" charset="0"/>
                        </a:rPr>
                        <m:t>𝜎</m:t>
                      </m:r>
                      <m:r>
                        <a:rPr sz="7700" i="1">
                          <a:solidFill>
                            <a:srgbClr val="000000"/>
                          </a:solidFill>
                          <a:latin typeface="Cambria Math" panose="02040503050406030204" pitchFamily="18" charset="0"/>
                        </a:rPr>
                        <m:t>←(</m:t>
                      </m:r>
                      <m:r>
                        <a:rPr sz="7700" i="1">
                          <a:solidFill>
                            <a:srgbClr val="000000"/>
                          </a:solidFill>
                          <a:latin typeface="Cambria Math" panose="02040503050406030204" pitchFamily="18" charset="0"/>
                        </a:rPr>
                        <m:t>𝑐</m:t>
                      </m:r>
                      <m:r>
                        <a:rPr sz="7700" i="1">
                          <a:solidFill>
                            <a:srgbClr val="000000"/>
                          </a:solidFill>
                          <a:latin typeface="Cambria Math" panose="02040503050406030204" pitchFamily="18" charset="0"/>
                        </a:rPr>
                        <m:t>,</m:t>
                      </m:r>
                      <m:r>
                        <a:rPr sz="7700" i="1">
                          <a:solidFill>
                            <a:srgbClr val="000000"/>
                          </a:solidFill>
                          <a:latin typeface="Cambria Math" panose="02040503050406030204" pitchFamily="18" charset="0"/>
                        </a:rPr>
                        <m:t>𝑠</m:t>
                      </m:r>
                      <m:r>
                        <a:rPr sz="7700" i="1">
                          <a:solidFill>
                            <a:srgbClr val="000000"/>
                          </a:solidFill>
                          <a:latin typeface="Cambria Math" panose="02040503050406030204" pitchFamily="18" charset="0"/>
                        </a:rPr>
                        <m:t>)</m:t>
                      </m:r>
                    </m:oMath>
                  </m:oMathPara>
                </a14:m>
                <a:endParaRPr/>
              </a:p>
            </p:txBody>
          </p:sp>
        </mc:Choice>
        <mc:Fallback xmlns="">
          <p:sp>
            <p:nvSpPr>
              <p:cNvPr id="270" name="Text"/>
              <p:cNvSpPr txBox="1">
                <a:spLocks noRot="1" noChangeAspect="1" noMove="1" noResize="1" noEditPoints="1" noAdjustHandles="1" noChangeArrowheads="1" noChangeShapeType="1" noTextEdit="1"/>
              </p:cNvSpPr>
              <p:nvPr/>
            </p:nvSpPr>
            <p:spPr>
              <a:xfrm>
                <a:off x="20351032" y="14041697"/>
                <a:ext cx="4013532" cy="1280402"/>
              </a:xfrm>
              <a:prstGeom prst="rect">
                <a:avLst/>
              </a:prstGeom>
              <a:blipFill>
                <a:blip r:embed="rId12"/>
                <a:stretch>
                  <a:fillRect l="-2839" r="-16088" b="-32353"/>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71" name=":"/>
              <p:cNvSpPr txBox="1"/>
              <p:nvPr/>
            </p:nvSpPr>
            <p:spPr>
              <a:xfrm>
                <a:off x="2802327" y="15777956"/>
                <a:ext cx="9643916" cy="1392683"/>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r>
                  <a:rPr lang="en-US" sz="7450" dirty="0">
                    <a:solidFill>
                      <a:srgbClr val="487CAA"/>
                    </a:solidFill>
                  </a:rPr>
                  <a:t>Verify</a:t>
                </a:r>
                <a14:m>
                  <m:oMath xmlns:m="http://schemas.openxmlformats.org/officeDocument/2006/math">
                    <m:r>
                      <a:rPr sz="7450" i="1">
                        <a:solidFill>
                          <a:srgbClr val="487CAA"/>
                        </a:solidFill>
                        <a:latin typeface="Cambria Math" panose="02040503050406030204" pitchFamily="18" charset="0"/>
                      </a:rPr>
                      <m:t>(</m:t>
                    </m:r>
                    <m:r>
                      <a:rPr sz="7450" i="1">
                        <a:solidFill>
                          <a:srgbClr val="487CAA"/>
                        </a:solidFill>
                        <a:latin typeface="Cambria Math" panose="02040503050406030204" pitchFamily="18" charset="0"/>
                      </a:rPr>
                      <m:t>𝑋</m:t>
                    </m:r>
                    <m:r>
                      <a:rPr sz="7450" i="1">
                        <a:solidFill>
                          <a:srgbClr val="487CAA"/>
                        </a:solidFill>
                        <a:latin typeface="Cambria Math" panose="02040503050406030204" pitchFamily="18" charset="0"/>
                      </a:rPr>
                      <m:t>,</m:t>
                    </m:r>
                    <m:r>
                      <a:rPr sz="7450" i="1">
                        <a:solidFill>
                          <a:srgbClr val="487CAA"/>
                        </a:solidFill>
                        <a:latin typeface="Cambria Math" panose="02040503050406030204" pitchFamily="18" charset="0"/>
                      </a:rPr>
                      <m:t>𝑚</m:t>
                    </m:r>
                    <m:r>
                      <a:rPr sz="7450" i="1">
                        <a:solidFill>
                          <a:srgbClr val="487CAA"/>
                        </a:solidFill>
                        <a:latin typeface="Cambria Math" panose="02040503050406030204" pitchFamily="18" charset="0"/>
                      </a:rPr>
                      <m:t>,</m:t>
                    </m:r>
                    <m:r>
                      <a:rPr sz="7450" i="1">
                        <a:solidFill>
                          <a:srgbClr val="487CAA"/>
                        </a:solidFill>
                        <a:latin typeface="Cambria Math" panose="02040503050406030204" pitchFamily="18" charset="0"/>
                      </a:rPr>
                      <m:t>𝜎</m:t>
                    </m:r>
                    <m:r>
                      <a:rPr sz="7450" i="1">
                        <a:solidFill>
                          <a:srgbClr val="487CAA"/>
                        </a:solidFill>
                        <a:latin typeface="Cambria Math" panose="02040503050406030204" pitchFamily="18" charset="0"/>
                      </a:rPr>
                      <m:t>=(</m:t>
                    </m:r>
                    <m:r>
                      <a:rPr sz="7450" i="1">
                        <a:solidFill>
                          <a:srgbClr val="487CAA"/>
                        </a:solidFill>
                        <a:latin typeface="Cambria Math" panose="02040503050406030204" pitchFamily="18" charset="0"/>
                      </a:rPr>
                      <m:t>𝑐</m:t>
                    </m:r>
                    <m:r>
                      <a:rPr sz="7450" i="1">
                        <a:solidFill>
                          <a:srgbClr val="487CAA"/>
                        </a:solidFill>
                        <a:latin typeface="Cambria Math" panose="02040503050406030204" pitchFamily="18" charset="0"/>
                      </a:rPr>
                      <m:t>,</m:t>
                    </m:r>
                    <m:r>
                      <a:rPr sz="7450" i="1">
                        <a:solidFill>
                          <a:srgbClr val="487CAA"/>
                        </a:solidFill>
                        <a:latin typeface="Cambria Math" panose="02040503050406030204" pitchFamily="18" charset="0"/>
                      </a:rPr>
                      <m:t>𝑠</m:t>
                    </m:r>
                    <m:r>
                      <a:rPr sz="7450" i="1">
                        <a:solidFill>
                          <a:srgbClr val="487CAA"/>
                        </a:solidFill>
                        <a:latin typeface="Cambria Math" panose="02040503050406030204" pitchFamily="18" charset="0"/>
                      </a:rPr>
                      <m:t>))</m:t>
                    </m:r>
                  </m:oMath>
                </a14:m>
                <a:r>
                  <a:rPr dirty="0"/>
                  <a:t>:</a:t>
                </a:r>
                <a:endParaRPr dirty="0">
                  <a:solidFill>
                    <a:srgbClr val="497CAA"/>
                  </a:solidFill>
                </a:endParaRPr>
              </a:p>
            </p:txBody>
          </p:sp>
        </mc:Choice>
        <mc:Fallback xmlns="">
          <p:sp>
            <p:nvSpPr>
              <p:cNvPr id="271" name=":"/>
              <p:cNvSpPr txBox="1">
                <a:spLocks noRot="1" noChangeAspect="1" noMove="1" noResize="1" noEditPoints="1" noAdjustHandles="1" noChangeArrowheads="1" noChangeShapeType="1" noTextEdit="1"/>
              </p:cNvSpPr>
              <p:nvPr/>
            </p:nvSpPr>
            <p:spPr>
              <a:xfrm>
                <a:off x="2802327" y="15777956"/>
                <a:ext cx="9643916" cy="1392683"/>
              </a:xfrm>
              <a:prstGeom prst="rect">
                <a:avLst/>
              </a:prstGeom>
              <a:blipFill>
                <a:blip r:embed="rId13"/>
                <a:stretch>
                  <a:fillRect l="-4599" t="-11712" r="-3285" b="-30631"/>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72" name="Return"/>
              <p:cNvSpPr txBox="1"/>
              <p:nvPr/>
            </p:nvSpPr>
            <p:spPr>
              <a:xfrm>
                <a:off x="9261139" y="17058806"/>
                <a:ext cx="7859156" cy="1448189"/>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r>
                  <a:t>Return </a:t>
                </a:r>
                <a14:m>
                  <m:oMath xmlns:m="http://schemas.openxmlformats.org/officeDocument/2006/math">
                    <m:r>
                      <a:rPr sz="7700" i="1">
                        <a:solidFill>
                          <a:srgbClr val="000000"/>
                        </a:solidFill>
                        <a:latin typeface="Cambria Math" panose="02040503050406030204" pitchFamily="18" charset="0"/>
                      </a:rPr>
                      <m:t>𝑐</m:t>
                    </m:r>
                    <m:sSup>
                      <m:sSupPr>
                        <m:ctrlPr>
                          <a:rPr sz="7700" i="1">
                            <a:solidFill>
                              <a:srgbClr val="000000"/>
                            </a:solidFill>
                            <a:latin typeface="Cambria Math" panose="02040503050406030204" pitchFamily="18" charset="0"/>
                          </a:rPr>
                        </m:ctrlPr>
                      </m:sSupPr>
                      <m:e>
                        <m:r>
                          <a:rPr sz="7700" i="1">
                            <a:solidFill>
                              <a:srgbClr val="000000"/>
                            </a:solidFill>
                            <a:latin typeface="Cambria Math" panose="02040503050406030204" pitchFamily="18" charset="0"/>
                          </a:rPr>
                          <m:t>=</m:t>
                        </m:r>
                      </m:e>
                      <m:sup>
                        <m:r>
                          <a:rPr sz="7700" i="1">
                            <a:solidFill>
                              <a:srgbClr val="000000"/>
                            </a:solidFill>
                            <a:latin typeface="Cambria Math" panose="02040503050406030204" pitchFamily="18" charset="0"/>
                          </a:rPr>
                          <m:t>?</m:t>
                        </m:r>
                      </m:sup>
                    </m:sSup>
                    <m:r>
                      <a:rPr sz="7700" i="1">
                        <a:solidFill>
                          <a:srgbClr val="000000"/>
                        </a:solidFill>
                        <a:latin typeface="Cambria Math" panose="02040503050406030204" pitchFamily="18" charset="0"/>
                      </a:rPr>
                      <m:t>𝐻</m:t>
                    </m:r>
                    <m:r>
                      <a:rPr sz="7700" i="1">
                        <a:solidFill>
                          <a:srgbClr val="000000"/>
                        </a:solidFill>
                        <a:latin typeface="Cambria Math" panose="02040503050406030204" pitchFamily="18" charset="0"/>
                      </a:rPr>
                      <m:t>(</m:t>
                    </m:r>
                    <m:r>
                      <a:rPr sz="7700" i="1">
                        <a:solidFill>
                          <a:srgbClr val="000000"/>
                        </a:solidFill>
                        <a:latin typeface="Cambria Math" panose="02040503050406030204" pitchFamily="18" charset="0"/>
                      </a:rPr>
                      <m:t>𝐴</m:t>
                    </m:r>
                    <m:r>
                      <a:rPr sz="7700" i="1">
                        <a:solidFill>
                          <a:srgbClr val="000000"/>
                        </a:solidFill>
                        <a:latin typeface="Cambria Math" panose="02040503050406030204" pitchFamily="18" charset="0"/>
                      </a:rPr>
                      <m:t>,</m:t>
                    </m:r>
                    <m:r>
                      <a:rPr sz="7700" i="1">
                        <a:solidFill>
                          <a:srgbClr val="000000"/>
                        </a:solidFill>
                        <a:latin typeface="Cambria Math" panose="02040503050406030204" pitchFamily="18" charset="0"/>
                      </a:rPr>
                      <m:t>𝑚</m:t>
                    </m:r>
                    <m:r>
                      <a:rPr sz="7700" i="1">
                        <a:solidFill>
                          <a:srgbClr val="000000"/>
                        </a:solidFill>
                        <a:latin typeface="Cambria Math" panose="02040503050406030204" pitchFamily="18" charset="0"/>
                      </a:rPr>
                      <m:t>)</m:t>
                    </m:r>
                  </m:oMath>
                </a14:m>
                <a:endParaRPr/>
              </a:p>
            </p:txBody>
          </p:sp>
        </mc:Choice>
        <mc:Fallback xmlns="">
          <p:sp>
            <p:nvSpPr>
              <p:cNvPr id="272" name="Return"/>
              <p:cNvSpPr txBox="1">
                <a:spLocks noRot="1" noChangeAspect="1" noMove="1" noResize="1" noEditPoints="1" noAdjustHandles="1" noChangeArrowheads="1" noChangeShapeType="1" noTextEdit="1"/>
              </p:cNvSpPr>
              <p:nvPr/>
            </p:nvSpPr>
            <p:spPr>
              <a:xfrm>
                <a:off x="9261139" y="17058806"/>
                <a:ext cx="7859156" cy="1448189"/>
              </a:xfrm>
              <a:prstGeom prst="rect">
                <a:avLst/>
              </a:prstGeom>
              <a:blipFill>
                <a:blip r:embed="rId14"/>
                <a:stretch>
                  <a:fillRect l="-5331" t="-2609" r="-10985" b="-26087"/>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273" name="Slide Number"/>
          <p:cNvSpPr txBox="1">
            <a:spLocks noGrp="1"/>
          </p:cNvSpPr>
          <p:nvPr>
            <p:ph type="sldNum" sz="quarter" idx="4294967295"/>
          </p:nvPr>
        </p:nvSpPr>
        <p:spPr>
          <a:xfrm>
            <a:off x="29801413" y="18105782"/>
            <a:ext cx="475388" cy="69463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11</a:t>
            </a:fld>
            <a:endParaRPr/>
          </a:p>
        </p:txBody>
      </p:sp>
      <mc:AlternateContent xmlns:mc="http://schemas.openxmlformats.org/markup-compatibility/2006" xmlns:a14="http://schemas.microsoft.com/office/drawing/2010/main">
        <mc:Choice Requires="a14">
          <p:sp>
            <p:nvSpPr>
              <p:cNvPr id="274" name=";"/>
              <p:cNvSpPr txBox="1"/>
              <p:nvPr/>
            </p:nvSpPr>
            <p:spPr>
              <a:xfrm>
                <a:off x="3986167" y="17184414"/>
                <a:ext cx="5151696" cy="1315915"/>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r>
                      <a:rPr sz="7500" i="1">
                        <a:solidFill>
                          <a:srgbClr val="000000"/>
                        </a:solidFill>
                        <a:latin typeface="Cambria Math" panose="02040503050406030204" pitchFamily="18" charset="0"/>
                      </a:rPr>
                      <m:t>𝐴</m:t>
                    </m:r>
                    <m:r>
                      <a:rPr sz="7500" i="1">
                        <a:solidFill>
                          <a:srgbClr val="000000"/>
                        </a:solidFill>
                        <a:latin typeface="Cambria Math" panose="02040503050406030204" pitchFamily="18" charset="0"/>
                      </a:rPr>
                      <m:t>←</m:t>
                    </m:r>
                    <m:sSup>
                      <m:sSupPr>
                        <m:ctrlPr>
                          <a:rPr sz="7500" i="1">
                            <a:solidFill>
                              <a:srgbClr val="000000"/>
                            </a:solidFill>
                            <a:latin typeface="Cambria Math" panose="02040503050406030204" pitchFamily="18" charset="0"/>
                          </a:rPr>
                        </m:ctrlPr>
                      </m:sSupPr>
                      <m:e>
                        <m:r>
                          <a:rPr sz="7500" i="1">
                            <a:solidFill>
                              <a:srgbClr val="000000"/>
                            </a:solidFill>
                            <a:latin typeface="Cambria Math" panose="02040503050406030204" pitchFamily="18" charset="0"/>
                          </a:rPr>
                          <m:t>𝑔</m:t>
                        </m:r>
                      </m:e>
                      <m:sup>
                        <m:r>
                          <a:rPr sz="7500" i="1">
                            <a:solidFill>
                              <a:srgbClr val="000000"/>
                            </a:solidFill>
                            <a:latin typeface="Cambria Math" panose="02040503050406030204" pitchFamily="18" charset="0"/>
                          </a:rPr>
                          <m:t>𝑠</m:t>
                        </m:r>
                      </m:sup>
                    </m:sSup>
                    <m:sSup>
                      <m:sSupPr>
                        <m:ctrlPr>
                          <a:rPr sz="7500" i="1">
                            <a:solidFill>
                              <a:srgbClr val="000000"/>
                            </a:solidFill>
                            <a:latin typeface="Cambria Math" panose="02040503050406030204" pitchFamily="18" charset="0"/>
                          </a:rPr>
                        </m:ctrlPr>
                      </m:sSupPr>
                      <m:e>
                        <m:r>
                          <a:rPr sz="7500" i="1">
                            <a:solidFill>
                              <a:srgbClr val="000000"/>
                            </a:solidFill>
                            <a:latin typeface="Cambria Math" panose="02040503050406030204" pitchFamily="18" charset="0"/>
                          </a:rPr>
                          <m:t>𝑋</m:t>
                        </m:r>
                      </m:e>
                      <m:sup>
                        <m:r>
                          <a:rPr sz="7500" i="1">
                            <a:solidFill>
                              <a:srgbClr val="000000"/>
                            </a:solidFill>
                            <a:latin typeface="Cambria Math" panose="02040503050406030204" pitchFamily="18" charset="0"/>
                          </a:rPr>
                          <m:t>−</m:t>
                        </m:r>
                        <m:r>
                          <a:rPr sz="7500" i="1">
                            <a:solidFill>
                              <a:srgbClr val="000000"/>
                            </a:solidFill>
                            <a:latin typeface="Cambria Math" panose="02040503050406030204" pitchFamily="18" charset="0"/>
                          </a:rPr>
                          <m:t>𝑐</m:t>
                        </m:r>
                      </m:sup>
                    </m:sSup>
                  </m:oMath>
                </a14:m>
                <a:r>
                  <a:t> ; </a:t>
                </a:r>
              </a:p>
            </p:txBody>
          </p:sp>
        </mc:Choice>
        <mc:Fallback xmlns="">
          <p:sp>
            <p:nvSpPr>
              <p:cNvPr id="274" name=";"/>
              <p:cNvSpPr txBox="1">
                <a:spLocks noRot="1" noChangeAspect="1" noMove="1" noResize="1" noEditPoints="1" noAdjustHandles="1" noChangeArrowheads="1" noChangeShapeType="1" noTextEdit="1"/>
              </p:cNvSpPr>
              <p:nvPr/>
            </p:nvSpPr>
            <p:spPr>
              <a:xfrm>
                <a:off x="3986167" y="17184414"/>
                <a:ext cx="5151696" cy="1315915"/>
              </a:xfrm>
              <a:prstGeom prst="rect">
                <a:avLst/>
              </a:prstGeom>
              <a:blipFill>
                <a:blip r:embed="rId15"/>
                <a:stretch>
                  <a:fillRect l="-3931" t="-7692" r="-13022" b="-34615"/>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258">
                                            <p:bg/>
                                          </p:spTgt>
                                        </p:tgtEl>
                                        <p:attrNameLst>
                                          <p:attrName>style.visibility</p:attrName>
                                        </p:attrNameLst>
                                      </p:cBhvr>
                                      <p:to>
                                        <p:strVal val="visible"/>
                                      </p:to>
                                    </p:set>
                                    <p:animEffect transition="in" filter="fade">
                                      <p:cBhvr>
                                        <p:cTn id="7" dur="300"/>
                                        <p:tgtEl>
                                          <p:spTgt spid="258">
                                            <p:bg/>
                                          </p:spTgt>
                                        </p:tgtEl>
                                      </p:cBhvr>
                                    </p:animEffect>
                                  </p:childTnLst>
                                </p:cTn>
                              </p:par>
                              <p:par>
                                <p:cTn id="8" presetID="10" presetClass="entr" presetSubtype="0" fill="hold" grpId="1" nodeType="withEffect">
                                  <p:stCondLst>
                                    <p:cond delay="0"/>
                                  </p:stCondLst>
                                  <p:iterate>
                                    <p:tmAbs val="0"/>
                                  </p:iterate>
                                  <p:childTnLst>
                                    <p:set>
                                      <p:cBhvr>
                                        <p:cTn id="9" fill="hold"/>
                                        <p:tgtEl>
                                          <p:spTgt spid="258">
                                            <p:txEl>
                                              <p:pRg st="0" end="0"/>
                                            </p:txEl>
                                          </p:spTgt>
                                        </p:tgtEl>
                                        <p:attrNameLst>
                                          <p:attrName>style.visibility</p:attrName>
                                        </p:attrNameLst>
                                      </p:cBhvr>
                                      <p:to>
                                        <p:strVal val="visible"/>
                                      </p:to>
                                    </p:set>
                                    <p:animEffect transition="in" filter="fade">
                                      <p:cBhvr>
                                        <p:cTn id="10" dur="300"/>
                                        <p:tgtEl>
                                          <p:spTgt spid="258">
                                            <p:txEl>
                                              <p:pRg st="0" end="0"/>
                                            </p:txEl>
                                          </p:spTgt>
                                        </p:tgtEl>
                                      </p:cBhvr>
                                    </p:animEffect>
                                  </p:childTnLst>
                                </p:cTn>
                              </p:par>
                              <p:par>
                                <p:cTn id="11" presetID="10" presetClass="entr" fill="hold" grpId="1" nodeType="withEffect">
                                  <p:stCondLst>
                                    <p:cond delay="0"/>
                                  </p:stCondLst>
                                  <p:iterate>
                                    <p:tmAbs val="0"/>
                                  </p:iterate>
                                  <p:childTnLst>
                                    <p:set>
                                      <p:cBhvr>
                                        <p:cTn id="12" fill="hold"/>
                                        <p:tgtEl>
                                          <p:spTgt spid="258">
                                            <p:txEl>
                                              <p:pRg st="1" end="1"/>
                                            </p:txEl>
                                          </p:spTgt>
                                        </p:tgtEl>
                                        <p:attrNameLst>
                                          <p:attrName>style.visibility</p:attrName>
                                        </p:attrNameLst>
                                      </p:cBhvr>
                                      <p:to>
                                        <p:strVal val="visible"/>
                                      </p:to>
                                    </p:set>
                                    <p:animEffect transition="in" filter="fade">
                                      <p:cBhvr>
                                        <p:cTn id="13" dur="300"/>
                                        <p:tgtEl>
                                          <p:spTgt spid="258">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fill="hold" grpId="1" nodeType="clickEffect">
                                  <p:stCondLst>
                                    <p:cond delay="0"/>
                                  </p:stCondLst>
                                  <p:iterate>
                                    <p:tmAbs val="0"/>
                                  </p:iterate>
                                  <p:childTnLst>
                                    <p:set>
                                      <p:cBhvr>
                                        <p:cTn id="17" fill="hold"/>
                                        <p:tgtEl>
                                          <p:spTgt spid="258">
                                            <p:txEl>
                                              <p:pRg st="2" end="2"/>
                                            </p:txEl>
                                          </p:spTgt>
                                        </p:tgtEl>
                                        <p:attrNameLst>
                                          <p:attrName>style.visibility</p:attrName>
                                        </p:attrNameLst>
                                      </p:cBhvr>
                                      <p:to>
                                        <p:strVal val="visible"/>
                                      </p:to>
                                    </p:set>
                                    <p:animEffect transition="in" filter="fade">
                                      <p:cBhvr>
                                        <p:cTn id="18" dur="300"/>
                                        <p:tgtEl>
                                          <p:spTgt spid="258">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fill="hold" grpId="2" nodeType="clickEffect">
                                  <p:stCondLst>
                                    <p:cond delay="0"/>
                                  </p:stCondLst>
                                  <p:iterate>
                                    <p:tmAbs val="0"/>
                                  </p:iterate>
                                  <p:childTnLst>
                                    <p:set>
                                      <p:cBhvr>
                                        <p:cTn id="22" fill="hold"/>
                                        <p:tgtEl>
                                          <p:spTgt spid="256"/>
                                        </p:tgtEl>
                                        <p:attrNameLst>
                                          <p:attrName>style.visibility</p:attrName>
                                        </p:attrNameLst>
                                      </p:cBhvr>
                                      <p:to>
                                        <p:strVal val="visible"/>
                                      </p:to>
                                    </p:set>
                                    <p:animEffect transition="in" filter="fade">
                                      <p:cBhvr>
                                        <p:cTn id="23" dur="300"/>
                                        <p:tgtEl>
                                          <p:spTgt spid="256"/>
                                        </p:tgtEl>
                                      </p:cBhvr>
                                    </p:animEffect>
                                  </p:childTnLst>
                                </p:cTn>
                              </p:par>
                              <p:par>
                                <p:cTn id="24" presetID="10" presetClass="entr" fill="hold" grpId="3" nodeType="withEffect">
                                  <p:stCondLst>
                                    <p:cond delay="0"/>
                                  </p:stCondLst>
                                  <p:iterate>
                                    <p:tmAbs val="0"/>
                                  </p:iterate>
                                  <p:childTnLst>
                                    <p:set>
                                      <p:cBhvr>
                                        <p:cTn id="25" fill="hold"/>
                                        <p:tgtEl>
                                          <p:spTgt spid="266"/>
                                        </p:tgtEl>
                                        <p:attrNameLst>
                                          <p:attrName>style.visibility</p:attrName>
                                        </p:attrNameLst>
                                      </p:cBhvr>
                                      <p:to>
                                        <p:strVal val="visible"/>
                                      </p:to>
                                    </p:set>
                                    <p:animEffect transition="in" filter="fade">
                                      <p:cBhvr>
                                        <p:cTn id="26" dur="300"/>
                                        <p:tgtEl>
                                          <p:spTgt spid="266"/>
                                        </p:tgtEl>
                                      </p:cBhvr>
                                    </p:animEffect>
                                  </p:childTnLst>
                                </p:cTn>
                              </p:par>
                              <p:par>
                                <p:cTn id="27" presetID="10" presetClass="entr" fill="hold" grpId="4" nodeType="withEffect">
                                  <p:stCondLst>
                                    <p:cond delay="0"/>
                                  </p:stCondLst>
                                  <p:iterate>
                                    <p:tmAbs val="0"/>
                                  </p:iterate>
                                  <p:childTnLst>
                                    <p:set>
                                      <p:cBhvr>
                                        <p:cTn id="28" fill="hold"/>
                                        <p:tgtEl>
                                          <p:spTgt spid="259"/>
                                        </p:tgtEl>
                                        <p:attrNameLst>
                                          <p:attrName>style.visibility</p:attrName>
                                        </p:attrNameLst>
                                      </p:cBhvr>
                                      <p:to>
                                        <p:strVal val="visible"/>
                                      </p:to>
                                    </p:set>
                                    <p:animEffect transition="in" filter="fade">
                                      <p:cBhvr>
                                        <p:cTn id="29" dur="300"/>
                                        <p:tgtEl>
                                          <p:spTgt spid="25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fill="hold" grpId="5" nodeType="clickEffect">
                                  <p:stCondLst>
                                    <p:cond delay="0"/>
                                  </p:stCondLst>
                                  <p:iterate>
                                    <p:tmAbs val="0"/>
                                  </p:iterate>
                                  <p:childTnLst>
                                    <p:set>
                                      <p:cBhvr>
                                        <p:cTn id="33" fill="hold"/>
                                        <p:tgtEl>
                                          <p:spTgt spid="263"/>
                                        </p:tgtEl>
                                        <p:attrNameLst>
                                          <p:attrName>style.visibility</p:attrName>
                                        </p:attrNameLst>
                                      </p:cBhvr>
                                      <p:to>
                                        <p:strVal val="visible"/>
                                      </p:to>
                                    </p:set>
                                    <p:animEffect transition="in" filter="fade">
                                      <p:cBhvr>
                                        <p:cTn id="34" dur="300"/>
                                        <p:tgtEl>
                                          <p:spTgt spid="26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fill="hold" grpId="6" nodeType="clickEffect">
                                  <p:stCondLst>
                                    <p:cond delay="0"/>
                                  </p:stCondLst>
                                  <p:iterate>
                                    <p:tmAbs val="0"/>
                                  </p:iterate>
                                  <p:childTnLst>
                                    <p:set>
                                      <p:cBhvr>
                                        <p:cTn id="38" fill="hold"/>
                                        <p:tgtEl>
                                          <p:spTgt spid="267"/>
                                        </p:tgtEl>
                                        <p:attrNameLst>
                                          <p:attrName>style.visibility</p:attrName>
                                        </p:attrNameLst>
                                      </p:cBhvr>
                                      <p:to>
                                        <p:strVal val="visible"/>
                                      </p:to>
                                    </p:set>
                                    <p:animEffect transition="in" filter="fade">
                                      <p:cBhvr>
                                        <p:cTn id="39" dur="300"/>
                                        <p:tgtEl>
                                          <p:spTgt spid="267"/>
                                        </p:tgtEl>
                                      </p:cBhvr>
                                    </p:animEffect>
                                  </p:childTnLst>
                                </p:cTn>
                              </p:par>
                              <p:par>
                                <p:cTn id="40" presetID="10" presetClass="entr" fill="hold" grpId="7" nodeType="withEffect">
                                  <p:stCondLst>
                                    <p:cond delay="0"/>
                                  </p:stCondLst>
                                  <p:iterate>
                                    <p:tmAbs val="0"/>
                                  </p:iterate>
                                  <p:childTnLst>
                                    <p:set>
                                      <p:cBhvr>
                                        <p:cTn id="41" fill="hold"/>
                                        <p:tgtEl>
                                          <p:spTgt spid="260"/>
                                        </p:tgtEl>
                                        <p:attrNameLst>
                                          <p:attrName>style.visibility</p:attrName>
                                        </p:attrNameLst>
                                      </p:cBhvr>
                                      <p:to>
                                        <p:strVal val="visible"/>
                                      </p:to>
                                    </p:set>
                                    <p:animEffect transition="in" filter="fade">
                                      <p:cBhvr>
                                        <p:cTn id="42" dur="300"/>
                                        <p:tgtEl>
                                          <p:spTgt spid="260"/>
                                        </p:tgtEl>
                                      </p:cBhvr>
                                    </p:animEffect>
                                  </p:childTnLst>
                                </p:cTn>
                              </p:par>
                              <p:par>
                                <p:cTn id="43" presetID="10" presetClass="entr" fill="hold" grpId="8" nodeType="withEffect">
                                  <p:stCondLst>
                                    <p:cond delay="0"/>
                                  </p:stCondLst>
                                  <p:iterate>
                                    <p:tmAbs val="0"/>
                                  </p:iterate>
                                  <p:childTnLst>
                                    <p:set>
                                      <p:cBhvr>
                                        <p:cTn id="44" fill="hold"/>
                                        <p:tgtEl>
                                          <p:spTgt spid="265"/>
                                        </p:tgtEl>
                                        <p:attrNameLst>
                                          <p:attrName>style.visibility</p:attrName>
                                        </p:attrNameLst>
                                      </p:cBhvr>
                                      <p:to>
                                        <p:strVal val="visible"/>
                                      </p:to>
                                    </p:set>
                                    <p:animEffect transition="in" filter="fade">
                                      <p:cBhvr>
                                        <p:cTn id="45" dur="300"/>
                                        <p:tgtEl>
                                          <p:spTgt spid="265"/>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fill="hold" grpId="9" nodeType="clickEffect">
                                  <p:stCondLst>
                                    <p:cond delay="0"/>
                                  </p:stCondLst>
                                  <p:iterate>
                                    <p:tmAbs val="0"/>
                                  </p:iterate>
                                  <p:childTnLst>
                                    <p:set>
                                      <p:cBhvr>
                                        <p:cTn id="49" fill="hold"/>
                                        <p:tgtEl>
                                          <p:spTgt spid="264"/>
                                        </p:tgtEl>
                                        <p:attrNameLst>
                                          <p:attrName>style.visibility</p:attrName>
                                        </p:attrNameLst>
                                      </p:cBhvr>
                                      <p:to>
                                        <p:strVal val="visible"/>
                                      </p:to>
                                    </p:set>
                                    <p:animEffect transition="in" filter="fade">
                                      <p:cBhvr>
                                        <p:cTn id="50" dur="300"/>
                                        <p:tgtEl>
                                          <p:spTgt spid="264"/>
                                        </p:tgtEl>
                                      </p:cBhvr>
                                    </p:animEffect>
                                  </p:childTnLst>
                                </p:cTn>
                              </p:par>
                              <p:par>
                                <p:cTn id="51" presetID="10" presetClass="entr" fill="hold" grpId="10" nodeType="withEffect">
                                  <p:stCondLst>
                                    <p:cond delay="0"/>
                                  </p:stCondLst>
                                  <p:iterate>
                                    <p:tmAbs val="0"/>
                                  </p:iterate>
                                  <p:childTnLst>
                                    <p:set>
                                      <p:cBhvr>
                                        <p:cTn id="52" fill="hold"/>
                                        <p:tgtEl>
                                          <p:spTgt spid="268"/>
                                        </p:tgtEl>
                                        <p:attrNameLst>
                                          <p:attrName>style.visibility</p:attrName>
                                        </p:attrNameLst>
                                      </p:cBhvr>
                                      <p:to>
                                        <p:strVal val="visible"/>
                                      </p:to>
                                    </p:set>
                                    <p:animEffect transition="in" filter="fade">
                                      <p:cBhvr>
                                        <p:cTn id="53" dur="300"/>
                                        <p:tgtEl>
                                          <p:spTgt spid="268"/>
                                        </p:tgtEl>
                                      </p:cBhvr>
                                    </p:animEffect>
                                  </p:childTnLst>
                                </p:cTn>
                              </p:par>
                              <p:par>
                                <p:cTn id="54" presetID="10" presetClass="entr" fill="hold" grpId="11" nodeType="withEffect">
                                  <p:stCondLst>
                                    <p:cond delay="0"/>
                                  </p:stCondLst>
                                  <p:iterate>
                                    <p:tmAbs val="0"/>
                                  </p:iterate>
                                  <p:childTnLst>
                                    <p:set>
                                      <p:cBhvr>
                                        <p:cTn id="55" fill="hold"/>
                                        <p:tgtEl>
                                          <p:spTgt spid="261"/>
                                        </p:tgtEl>
                                        <p:attrNameLst>
                                          <p:attrName>style.visibility</p:attrName>
                                        </p:attrNameLst>
                                      </p:cBhvr>
                                      <p:to>
                                        <p:strVal val="visible"/>
                                      </p:to>
                                    </p:set>
                                    <p:animEffect transition="in" filter="fade">
                                      <p:cBhvr>
                                        <p:cTn id="56" dur="300"/>
                                        <p:tgtEl>
                                          <p:spTgt spid="261"/>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fill="hold" grpId="12" nodeType="clickEffect">
                                  <p:stCondLst>
                                    <p:cond delay="0"/>
                                  </p:stCondLst>
                                  <p:iterate>
                                    <p:tmAbs val="0"/>
                                  </p:iterate>
                                  <p:childTnLst>
                                    <p:set>
                                      <p:cBhvr>
                                        <p:cTn id="60" fill="hold"/>
                                        <p:tgtEl>
                                          <p:spTgt spid="269"/>
                                        </p:tgtEl>
                                        <p:attrNameLst>
                                          <p:attrName>style.visibility</p:attrName>
                                        </p:attrNameLst>
                                      </p:cBhvr>
                                      <p:to>
                                        <p:strVal val="visible"/>
                                      </p:to>
                                    </p:set>
                                    <p:animEffect transition="in" filter="fade">
                                      <p:cBhvr>
                                        <p:cTn id="61" dur="300"/>
                                        <p:tgtEl>
                                          <p:spTgt spid="269"/>
                                        </p:tgtEl>
                                      </p:cBhvr>
                                    </p:animEffect>
                                  </p:childTnLst>
                                </p:cTn>
                              </p:par>
                              <p:par>
                                <p:cTn id="62" presetID="10" presetClass="entr" fill="hold" grpId="13" nodeType="withEffect">
                                  <p:stCondLst>
                                    <p:cond delay="0"/>
                                  </p:stCondLst>
                                  <p:iterate>
                                    <p:tmAbs val="0"/>
                                  </p:iterate>
                                  <p:childTnLst>
                                    <p:set>
                                      <p:cBhvr>
                                        <p:cTn id="63" fill="hold"/>
                                        <p:tgtEl>
                                          <p:spTgt spid="262"/>
                                        </p:tgtEl>
                                        <p:attrNameLst>
                                          <p:attrName>style.visibility</p:attrName>
                                        </p:attrNameLst>
                                      </p:cBhvr>
                                      <p:to>
                                        <p:strVal val="visible"/>
                                      </p:to>
                                    </p:set>
                                    <p:animEffect transition="in" filter="fade">
                                      <p:cBhvr>
                                        <p:cTn id="64" dur="300"/>
                                        <p:tgtEl>
                                          <p:spTgt spid="262"/>
                                        </p:tgtEl>
                                      </p:cBhvr>
                                    </p:animEffect>
                                  </p:childTnLst>
                                </p:cTn>
                              </p:par>
                              <p:par>
                                <p:cTn id="65" presetID="10" presetClass="entr" fill="hold" grpId="14" nodeType="withEffect">
                                  <p:stCondLst>
                                    <p:cond delay="0"/>
                                  </p:stCondLst>
                                  <p:iterate>
                                    <p:tmAbs val="0"/>
                                  </p:iterate>
                                  <p:childTnLst>
                                    <p:set>
                                      <p:cBhvr>
                                        <p:cTn id="66" fill="hold"/>
                                        <p:tgtEl>
                                          <p:spTgt spid="270"/>
                                        </p:tgtEl>
                                        <p:attrNameLst>
                                          <p:attrName>style.visibility</p:attrName>
                                        </p:attrNameLst>
                                      </p:cBhvr>
                                      <p:to>
                                        <p:strVal val="visible"/>
                                      </p:to>
                                    </p:set>
                                    <p:animEffect transition="in" filter="fade">
                                      <p:cBhvr>
                                        <p:cTn id="67" dur="300"/>
                                        <p:tgtEl>
                                          <p:spTgt spid="270"/>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fill="hold" grpId="15" nodeType="clickEffect">
                                  <p:stCondLst>
                                    <p:cond delay="0"/>
                                  </p:stCondLst>
                                  <p:iterate>
                                    <p:tmAbs val="0"/>
                                  </p:iterate>
                                  <p:childTnLst>
                                    <p:set>
                                      <p:cBhvr>
                                        <p:cTn id="71" fill="hold"/>
                                        <p:tgtEl>
                                          <p:spTgt spid="271"/>
                                        </p:tgtEl>
                                        <p:attrNameLst>
                                          <p:attrName>style.visibility</p:attrName>
                                        </p:attrNameLst>
                                      </p:cBhvr>
                                      <p:to>
                                        <p:strVal val="visible"/>
                                      </p:to>
                                    </p:set>
                                    <p:animEffect transition="in" filter="fade">
                                      <p:cBhvr>
                                        <p:cTn id="72" dur="300"/>
                                        <p:tgtEl>
                                          <p:spTgt spid="271"/>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fill="hold" grpId="16" nodeType="clickEffect">
                                  <p:stCondLst>
                                    <p:cond delay="0"/>
                                  </p:stCondLst>
                                  <p:iterate>
                                    <p:tmAbs val="0"/>
                                  </p:iterate>
                                  <p:childTnLst>
                                    <p:set>
                                      <p:cBhvr>
                                        <p:cTn id="76" fill="hold"/>
                                        <p:tgtEl>
                                          <p:spTgt spid="272"/>
                                        </p:tgtEl>
                                        <p:attrNameLst>
                                          <p:attrName>style.visibility</p:attrName>
                                        </p:attrNameLst>
                                      </p:cBhvr>
                                      <p:to>
                                        <p:strVal val="visible"/>
                                      </p:to>
                                    </p:set>
                                    <p:animEffect transition="in" filter="fade">
                                      <p:cBhvr>
                                        <p:cTn id="77" dur="300"/>
                                        <p:tgtEl>
                                          <p:spTgt spid="272"/>
                                        </p:tgtEl>
                                      </p:cBhvr>
                                    </p:animEffect>
                                  </p:childTnLst>
                                </p:cTn>
                              </p:par>
                              <p:par>
                                <p:cTn id="78" presetID="10" presetClass="entr" fill="hold" grpId="17" nodeType="withEffect">
                                  <p:stCondLst>
                                    <p:cond delay="0"/>
                                  </p:stCondLst>
                                  <p:iterate>
                                    <p:tmAbs val="0"/>
                                  </p:iterate>
                                  <p:childTnLst>
                                    <p:set>
                                      <p:cBhvr>
                                        <p:cTn id="79" fill="hold"/>
                                        <p:tgtEl>
                                          <p:spTgt spid="274"/>
                                        </p:tgtEl>
                                        <p:attrNameLst>
                                          <p:attrName>style.visibility</p:attrName>
                                        </p:attrNameLst>
                                      </p:cBhvr>
                                      <p:to>
                                        <p:strVal val="visible"/>
                                      </p:to>
                                    </p:set>
                                    <p:animEffect transition="in" filter="fade">
                                      <p:cBhvr>
                                        <p:cTn id="80" dur="300"/>
                                        <p:tgtEl>
                                          <p:spTgt spid="2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 grpId="2" animBg="1" advAuto="0"/>
      <p:bldP spid="258" grpId="1" uiExpand="1" build="p" bldLvl="5" animBg="1" advAuto="0"/>
      <p:bldP spid="259" grpId="4" animBg="1" advAuto="0"/>
      <p:bldP spid="260" grpId="7" animBg="1" advAuto="0"/>
      <p:bldP spid="261" grpId="11" animBg="1" advAuto="0"/>
      <p:bldP spid="262" grpId="13" animBg="1" advAuto="0"/>
      <p:bldP spid="263" grpId="5" animBg="1" advAuto="0"/>
      <p:bldP spid="264" grpId="9" animBg="1" advAuto="0"/>
      <p:bldP spid="265" grpId="8" animBg="1" advAuto="0"/>
      <p:bldP spid="266" grpId="3" animBg="1" advAuto="0"/>
      <p:bldP spid="267" grpId="6" animBg="1" advAuto="0"/>
      <p:bldP spid="268" grpId="10" animBg="1" advAuto="0"/>
      <p:bldP spid="269" grpId="12" animBg="1" advAuto="0"/>
      <p:bldP spid="270" grpId="14" animBg="1" advAuto="0"/>
      <p:bldP spid="271" grpId="15" animBg="1" advAuto="0"/>
      <p:bldP spid="272" grpId="16" animBg="1" advAuto="0"/>
      <p:bldP spid="274" grpId="17"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 name="Rectangle"/>
          <p:cNvSpPr/>
          <p:nvPr/>
        </p:nvSpPr>
        <p:spPr>
          <a:xfrm>
            <a:off x="1769181" y="9495660"/>
            <a:ext cx="28041601" cy="9468928"/>
          </a:xfrm>
          <a:prstGeom prst="rect">
            <a:avLst/>
          </a:prstGeom>
          <a:solidFill>
            <a:schemeClr val="accent6">
              <a:satOff val="-3457"/>
              <a:lumOff val="26078"/>
            </a:schemeClr>
          </a:solidFill>
          <a:ln w="12700">
            <a:miter lim="400000"/>
          </a:ln>
        </p:spPr>
        <p:txBody>
          <a:bodyPr lIns="121917" tIns="121917" rIns="121917" bIns="121917" anchor="ctr"/>
          <a:lstStyle/>
          <a:p>
            <a:endParaRPr/>
          </a:p>
        </p:txBody>
      </p:sp>
      <p:sp>
        <p:nvSpPr>
          <p:cNvPr id="279" name="Blind Schnorr"/>
          <p:cNvSpPr txBox="1">
            <a:spLocks noGrp="1"/>
          </p:cNvSpPr>
          <p:nvPr>
            <p:ph type="title"/>
          </p:nvPr>
        </p:nvSpPr>
        <p:spPr>
          <a:prstGeom prst="rect">
            <a:avLst/>
          </a:prstGeom>
        </p:spPr>
        <p:txBody>
          <a:bodyPr/>
          <a:lstStyle/>
          <a:p>
            <a:r>
              <a:t>Blind Schnorr</a:t>
            </a:r>
          </a:p>
        </p:txBody>
      </p:sp>
      <mc:AlternateContent xmlns:mc="http://schemas.openxmlformats.org/markup-compatibility/2006" xmlns:a14="http://schemas.microsoft.com/office/drawing/2010/main">
        <mc:Choice Requires="a14">
          <p:sp>
            <p:nvSpPr>
              <p:cNvPr id="280" name=":  ,…"/>
              <p:cNvSpPr txBox="1">
                <a:spLocks noGrp="1"/>
              </p:cNvSpPr>
              <p:nvPr>
                <p:ph type="body" sz="quarter" idx="1"/>
              </p:nvPr>
            </p:nvSpPr>
            <p:spPr>
              <a:xfrm>
                <a:off x="2235200" y="4969933"/>
                <a:ext cx="28041601" cy="4633562"/>
              </a:xfrm>
              <a:prstGeom prst="rect">
                <a:avLst/>
              </a:prstGeom>
            </p:spPr>
            <p:txBody>
              <a:bodyPr/>
              <a:lstStyle/>
              <a:p>
                <a:pPr marL="515493" indent="-515493" defTabSz="2086186">
                  <a:spcBef>
                    <a:spcPts val="2200"/>
                  </a:spcBef>
                  <a:defRPr sz="6314"/>
                </a:pPr>
                <a14:m>
                  <m:oMath xmlns:m="http://schemas.openxmlformats.org/officeDocument/2006/math">
                    <m:r>
                      <a:rPr sz="7050" i="1">
                        <a:solidFill>
                          <a:srgbClr val="000000"/>
                        </a:solidFill>
                        <a:latin typeface="Cambria Math" panose="02040503050406030204" pitchFamily="18" charset="0"/>
                      </a:rPr>
                      <m:t>(</m:t>
                    </m:r>
                    <m:r>
                      <a:rPr sz="7050" i="1">
                        <a:solidFill>
                          <a:srgbClr val="000000"/>
                        </a:solidFill>
                        <a:latin typeface="Cambria Math" panose="02040503050406030204" pitchFamily="18" charset="0"/>
                      </a:rPr>
                      <m:t>𝔾</m:t>
                    </m:r>
                    <m:r>
                      <a:rPr sz="7050" i="1">
                        <a:solidFill>
                          <a:srgbClr val="000000"/>
                        </a:solidFill>
                        <a:latin typeface="Cambria Math" panose="02040503050406030204" pitchFamily="18" charset="0"/>
                      </a:rPr>
                      <m:t>,</m:t>
                    </m:r>
                    <m:r>
                      <a:rPr sz="7050" i="1">
                        <a:solidFill>
                          <a:srgbClr val="000000"/>
                        </a:solidFill>
                        <a:latin typeface="Cambria Math" panose="02040503050406030204" pitchFamily="18" charset="0"/>
                      </a:rPr>
                      <m:t>𝑝</m:t>
                    </m:r>
                    <m:r>
                      <a:rPr sz="7050" i="1">
                        <a:solidFill>
                          <a:srgbClr val="000000"/>
                        </a:solidFill>
                        <a:latin typeface="Cambria Math" panose="02040503050406030204" pitchFamily="18" charset="0"/>
                      </a:rPr>
                      <m:t>,</m:t>
                    </m:r>
                    <m:r>
                      <a:rPr sz="7050" i="1">
                        <a:solidFill>
                          <a:srgbClr val="000000"/>
                        </a:solidFill>
                        <a:latin typeface="Cambria Math" panose="02040503050406030204" pitchFamily="18" charset="0"/>
                      </a:rPr>
                      <m:t>𝑔</m:t>
                    </m:r>
                    <m:r>
                      <a:rPr sz="7050" i="1">
                        <a:solidFill>
                          <a:srgbClr val="000000"/>
                        </a:solidFill>
                        <a:latin typeface="Cambria Math" panose="02040503050406030204" pitchFamily="18" charset="0"/>
                      </a:rPr>
                      <m:t>)</m:t>
                    </m:r>
                  </m:oMath>
                </a14:m>
                <a:r>
                  <a:t> : </a:t>
                </a:r>
                <a14:m>
                  <m:oMath xmlns:m="http://schemas.openxmlformats.org/officeDocument/2006/math">
                    <m:r>
                      <a:rPr sz="7100" i="1">
                        <a:solidFill>
                          <a:srgbClr val="000000"/>
                        </a:solidFill>
                        <a:latin typeface="Cambria Math" panose="02040503050406030204" pitchFamily="18" charset="0"/>
                      </a:rPr>
                      <m:t>𝔾</m:t>
                    </m:r>
                    <m:r>
                      <a:rPr sz="7100" i="1">
                        <a:solidFill>
                          <a:srgbClr val="000000"/>
                        </a:solidFill>
                        <a:latin typeface="Cambria Math" panose="02040503050406030204" pitchFamily="18" charset="0"/>
                      </a:rPr>
                      <m:t>=⟨</m:t>
                    </m:r>
                    <m:r>
                      <a:rPr sz="7100" i="1">
                        <a:solidFill>
                          <a:srgbClr val="000000"/>
                        </a:solidFill>
                        <a:latin typeface="Cambria Math" panose="02040503050406030204" pitchFamily="18" charset="0"/>
                      </a:rPr>
                      <m:t>𝑔</m:t>
                    </m:r>
                    <m:r>
                      <a:rPr sz="7100" i="1">
                        <a:solidFill>
                          <a:srgbClr val="000000"/>
                        </a:solidFill>
                        <a:latin typeface="Cambria Math" panose="02040503050406030204" pitchFamily="18" charset="0"/>
                      </a:rPr>
                      <m:t>⟩</m:t>
                    </m:r>
                  </m:oMath>
                </a14:m>
                <a:r>
                  <a:t>, </a:t>
                </a:r>
                <a14:m>
                  <m:oMath xmlns:m="http://schemas.openxmlformats.org/officeDocument/2006/math">
                    <m:r>
                      <a:rPr sz="7400" i="1">
                        <a:solidFill>
                          <a:srgbClr val="000000"/>
                        </a:solidFill>
                        <a:latin typeface="Cambria Math" panose="02040503050406030204" pitchFamily="18" charset="0"/>
                      </a:rPr>
                      <m:t>|</m:t>
                    </m:r>
                    <m:r>
                      <a:rPr sz="7400" i="1">
                        <a:solidFill>
                          <a:srgbClr val="000000"/>
                        </a:solidFill>
                        <a:latin typeface="Cambria Math" panose="02040503050406030204" pitchFamily="18" charset="0"/>
                      </a:rPr>
                      <m:t>𝔾</m:t>
                    </m:r>
                    <m:r>
                      <a:rPr sz="7400" i="1">
                        <a:solidFill>
                          <a:srgbClr val="000000"/>
                        </a:solidFill>
                        <a:latin typeface="Cambria Math" panose="02040503050406030204" pitchFamily="18" charset="0"/>
                      </a:rPr>
                      <m:t>|=</m:t>
                    </m:r>
                    <m:r>
                      <a:rPr sz="7400" i="1">
                        <a:solidFill>
                          <a:srgbClr val="000000"/>
                        </a:solidFill>
                        <a:latin typeface="Cambria Math" panose="02040503050406030204" pitchFamily="18" charset="0"/>
                      </a:rPr>
                      <m:t>𝑝</m:t>
                    </m:r>
                  </m:oMath>
                </a14:m>
                <a:endParaRPr/>
              </a:p>
              <a:p>
                <a:pPr marL="515493" indent="-515493" defTabSz="2086186">
                  <a:spcBef>
                    <a:spcPts val="2200"/>
                  </a:spcBef>
                  <a:defRPr sz="6314"/>
                </a:pPr>
                <a14:m>
                  <m:oMath xmlns:m="http://schemas.openxmlformats.org/officeDocument/2006/math">
                    <m:r>
                      <a:rPr sz="6350" i="1">
                        <a:solidFill>
                          <a:srgbClr val="000000"/>
                        </a:solidFill>
                        <a:latin typeface="Cambria Math" panose="02040503050406030204" pitchFamily="18" charset="0"/>
                      </a:rPr>
                      <m:t>𝐻</m:t>
                    </m:r>
                  </m:oMath>
                </a14:m>
                <a:r>
                  <a:t> : </a:t>
                </a:r>
                <a14:m>
                  <m:oMath xmlns:m="http://schemas.openxmlformats.org/officeDocument/2006/math">
                    <m:r>
                      <a:rPr sz="7250" i="1">
                        <a:solidFill>
                          <a:srgbClr val="000000"/>
                        </a:solidFill>
                        <a:latin typeface="Cambria Math" panose="02040503050406030204" pitchFamily="18" charset="0"/>
                      </a:rPr>
                      <m:t>{0,1</m:t>
                    </m:r>
                    <m:sSup>
                      <m:sSupPr>
                        <m:ctrlPr>
                          <a:rPr sz="7250" i="1">
                            <a:solidFill>
                              <a:srgbClr val="000000"/>
                            </a:solidFill>
                            <a:latin typeface="Cambria Math" panose="02040503050406030204" pitchFamily="18" charset="0"/>
                          </a:rPr>
                        </m:ctrlPr>
                      </m:sSupPr>
                      <m:e>
                        <m:r>
                          <a:rPr sz="7250" i="1">
                            <a:solidFill>
                              <a:srgbClr val="000000"/>
                            </a:solidFill>
                            <a:latin typeface="Cambria Math" panose="02040503050406030204" pitchFamily="18" charset="0"/>
                          </a:rPr>
                          <m:t>}</m:t>
                        </m:r>
                      </m:e>
                      <m:sup>
                        <m:r>
                          <a:rPr sz="7250" i="1">
                            <a:solidFill>
                              <a:srgbClr val="000000"/>
                            </a:solidFill>
                            <a:latin typeface="Cambria Math" panose="02040503050406030204" pitchFamily="18" charset="0"/>
                          </a:rPr>
                          <m:t>∗</m:t>
                        </m:r>
                      </m:sup>
                    </m:sSup>
                  </m:oMath>
                </a14:m>
                <a:r>
                  <a:t> </a:t>
                </a:r>
                <a14:m>
                  <m:oMath xmlns:m="http://schemas.openxmlformats.org/officeDocument/2006/math">
                    <m:r>
                      <a:rPr sz="7350" i="1">
                        <a:solidFill>
                          <a:srgbClr val="000000"/>
                        </a:solidFill>
                        <a:latin typeface="Cambria Math" panose="02040503050406030204" pitchFamily="18" charset="0"/>
                      </a:rPr>
                      <m:t>⟶</m:t>
                    </m:r>
                  </m:oMath>
                </a14:m>
                <a:r>
                  <a:t> </a:t>
                </a:r>
                <a14:m>
                  <m:oMath xmlns:m="http://schemas.openxmlformats.org/officeDocument/2006/math">
                    <m:sSub>
                      <m:sSubPr>
                        <m:ctrlPr>
                          <a:rPr sz="7300" i="1">
                            <a:solidFill>
                              <a:srgbClr val="000000"/>
                            </a:solidFill>
                            <a:latin typeface="Cambria Math" panose="02040503050406030204" pitchFamily="18" charset="0"/>
                          </a:rPr>
                        </m:ctrlPr>
                      </m:sSubPr>
                      <m:e>
                        <m:r>
                          <a:rPr sz="7300" i="1">
                            <a:solidFill>
                              <a:srgbClr val="000000"/>
                            </a:solidFill>
                            <a:latin typeface="Cambria Math" panose="02040503050406030204" pitchFamily="18" charset="0"/>
                          </a:rPr>
                          <m:t>ℤ</m:t>
                        </m:r>
                      </m:e>
                      <m:sub>
                        <m:r>
                          <a:rPr sz="7300" i="1">
                            <a:solidFill>
                              <a:srgbClr val="000000"/>
                            </a:solidFill>
                            <a:latin typeface="Cambria Math" panose="02040503050406030204" pitchFamily="18" charset="0"/>
                          </a:rPr>
                          <m:t>𝑝</m:t>
                        </m:r>
                      </m:sub>
                    </m:sSub>
                  </m:oMath>
                </a14:m>
                <a:endParaRPr/>
              </a:p>
              <a:p>
                <a:pPr marL="515493" indent="-515493" defTabSz="2086186">
                  <a:spcBef>
                    <a:spcPts val="2200"/>
                  </a:spcBef>
                  <a:defRPr sz="6314"/>
                </a:pPr>
                <a14:m>
                  <m:oMath xmlns:m="http://schemas.openxmlformats.org/officeDocument/2006/math">
                    <m:r>
                      <a:rPr sz="6800" i="1">
                        <a:solidFill>
                          <a:srgbClr val="000000"/>
                        </a:solidFill>
                        <a:latin typeface="Cambria Math" panose="02040503050406030204" pitchFamily="18" charset="0"/>
                      </a:rPr>
                      <m:t>𝑠𝑘</m:t>
                    </m:r>
                  </m:oMath>
                </a14:m>
                <a:r>
                  <a:t> : </a:t>
                </a:r>
                <a14:m>
                  <m:oMath xmlns:m="http://schemas.openxmlformats.org/officeDocument/2006/math">
                    <m:r>
                      <a:rPr sz="6800" i="1">
                        <a:solidFill>
                          <a:srgbClr val="000000"/>
                        </a:solidFill>
                        <a:latin typeface="Cambria Math" panose="02040503050406030204" pitchFamily="18" charset="0"/>
                      </a:rPr>
                      <m:t>𝑥</m:t>
                    </m:r>
                    <m:limUpp>
                      <m:limUppPr>
                        <m:ctrlPr>
                          <a:rPr sz="6800" i="1">
                            <a:solidFill>
                              <a:srgbClr val="000000"/>
                            </a:solidFill>
                            <a:latin typeface="Cambria Math" panose="02040503050406030204" pitchFamily="18" charset="0"/>
                          </a:rPr>
                        </m:ctrlPr>
                      </m:limUppPr>
                      <m:e>
                        <m:r>
                          <a:rPr sz="6800" i="1">
                            <a:solidFill>
                              <a:srgbClr val="000000"/>
                            </a:solidFill>
                            <a:latin typeface="Cambria Math" panose="02040503050406030204" pitchFamily="18" charset="0"/>
                          </a:rPr>
                          <m:t>⟵</m:t>
                        </m:r>
                      </m:e>
                      <m:lim>
                        <m:r>
                          <a:rPr sz="6800" i="1">
                            <a:solidFill>
                              <a:srgbClr val="000000"/>
                            </a:solidFill>
                            <a:latin typeface="Cambria Math" panose="02040503050406030204" pitchFamily="18" charset="0"/>
                          </a:rPr>
                          <m:t>$</m:t>
                        </m:r>
                      </m:lim>
                    </m:limUpp>
                    <m:sSub>
                      <m:sSubPr>
                        <m:ctrlPr>
                          <a:rPr sz="6800" i="1">
                            <a:solidFill>
                              <a:srgbClr val="000000"/>
                            </a:solidFill>
                            <a:latin typeface="Cambria Math" panose="02040503050406030204" pitchFamily="18" charset="0"/>
                          </a:rPr>
                        </m:ctrlPr>
                      </m:sSubPr>
                      <m:e>
                        <m:r>
                          <a:rPr sz="6800" i="1">
                            <a:solidFill>
                              <a:srgbClr val="000000"/>
                            </a:solidFill>
                            <a:latin typeface="Cambria Math" panose="02040503050406030204" pitchFamily="18" charset="0"/>
                          </a:rPr>
                          <m:t>ℤ</m:t>
                        </m:r>
                      </m:e>
                      <m:sub>
                        <m:r>
                          <a:rPr sz="6800" i="1">
                            <a:solidFill>
                              <a:srgbClr val="000000"/>
                            </a:solidFill>
                            <a:latin typeface="Cambria Math" panose="02040503050406030204" pitchFamily="18" charset="0"/>
                          </a:rPr>
                          <m:t>𝑝</m:t>
                        </m:r>
                      </m:sub>
                    </m:sSub>
                  </m:oMath>
                </a14:m>
                <a:r>
                  <a:t> , </a:t>
                </a:r>
                <a14:m>
                  <m:oMath xmlns:m="http://schemas.openxmlformats.org/officeDocument/2006/math">
                    <m:r>
                      <a:rPr sz="6200" i="1">
                        <a:solidFill>
                          <a:srgbClr val="000000"/>
                        </a:solidFill>
                        <a:latin typeface="Cambria Math" panose="02040503050406030204" pitchFamily="18" charset="0"/>
                      </a:rPr>
                      <m:t>𝑝𝑘</m:t>
                    </m:r>
                  </m:oMath>
                </a14:m>
                <a:r>
                  <a:t> : </a:t>
                </a:r>
                <a14:m>
                  <m:oMath xmlns:m="http://schemas.openxmlformats.org/officeDocument/2006/math">
                    <m:r>
                      <a:rPr sz="6750" i="1">
                        <a:solidFill>
                          <a:srgbClr val="000000"/>
                        </a:solidFill>
                        <a:latin typeface="Cambria Math" panose="02040503050406030204" pitchFamily="18" charset="0"/>
                      </a:rPr>
                      <m:t>𝑋</m:t>
                    </m:r>
                    <m:r>
                      <a:rPr sz="6750" i="1">
                        <a:solidFill>
                          <a:srgbClr val="000000"/>
                        </a:solidFill>
                        <a:latin typeface="Cambria Math" panose="02040503050406030204" pitchFamily="18" charset="0"/>
                      </a:rPr>
                      <m:t>←</m:t>
                    </m:r>
                    <m:sSup>
                      <m:sSupPr>
                        <m:ctrlPr>
                          <a:rPr sz="6750" i="1">
                            <a:solidFill>
                              <a:srgbClr val="000000"/>
                            </a:solidFill>
                            <a:latin typeface="Cambria Math" panose="02040503050406030204" pitchFamily="18" charset="0"/>
                          </a:rPr>
                        </m:ctrlPr>
                      </m:sSupPr>
                      <m:e>
                        <m:r>
                          <a:rPr sz="6750" i="1">
                            <a:solidFill>
                              <a:srgbClr val="000000"/>
                            </a:solidFill>
                            <a:latin typeface="Cambria Math" panose="02040503050406030204" pitchFamily="18" charset="0"/>
                          </a:rPr>
                          <m:t>𝑔</m:t>
                        </m:r>
                      </m:e>
                      <m:sup>
                        <m:r>
                          <a:rPr sz="6750" i="1">
                            <a:solidFill>
                              <a:srgbClr val="000000"/>
                            </a:solidFill>
                            <a:latin typeface="Cambria Math" panose="02040503050406030204" pitchFamily="18" charset="0"/>
                          </a:rPr>
                          <m:t>𝑥</m:t>
                        </m:r>
                      </m:sup>
                    </m:sSup>
                  </m:oMath>
                </a14:m>
                <a:endParaRPr sz="8200"/>
              </a:p>
            </p:txBody>
          </p:sp>
        </mc:Choice>
        <mc:Fallback xmlns="">
          <p:sp>
            <p:nvSpPr>
              <p:cNvPr id="280" name=":  ,…"/>
              <p:cNvSpPr txBox="1">
                <a:spLocks noGrp="1" noRot="1" noChangeAspect="1" noMove="1" noResize="1" noEditPoints="1" noAdjustHandles="1" noChangeArrowheads="1" noChangeShapeType="1" noTextEdit="1"/>
              </p:cNvSpPr>
              <p:nvPr>
                <p:ph type="body" sz="quarter" idx="1"/>
              </p:nvPr>
            </p:nvSpPr>
            <p:spPr>
              <a:xfrm>
                <a:off x="2235200" y="4969933"/>
                <a:ext cx="28041601" cy="4633562"/>
              </a:xfrm>
              <a:prstGeom prst="rect">
                <a:avLst/>
              </a:prstGeom>
              <a:blipFill>
                <a:blip r:embed="rId3"/>
                <a:stretch>
                  <a:fillRect l="-1403" t="-383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81" name="Signer:"/>
              <p:cNvSpPr txBox="1"/>
              <p:nvPr/>
            </p:nvSpPr>
            <p:spPr>
              <a:xfrm>
                <a:off x="2867519" y="9491675"/>
                <a:ext cx="3819258" cy="1346138"/>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lvl="1">
                  <a:defRPr sz="8000"/>
                </a:pPr>
                <a:r>
                  <a:rPr>
                    <a:solidFill>
                      <a:schemeClr val="accent5">
                        <a:satOff val="-19091"/>
                        <a:lumOff val="-11921"/>
                      </a:schemeClr>
                    </a:solidFill>
                  </a:rPr>
                  <a:t>Signer</a:t>
                </a:r>
                <a:r>
                  <a:t>: </a:t>
                </a:r>
                <a14:m>
                  <m:oMath xmlns:m="http://schemas.openxmlformats.org/officeDocument/2006/math">
                    <m:r>
                      <a:rPr sz="8100" i="1">
                        <a:solidFill>
                          <a:srgbClr val="000000"/>
                        </a:solidFill>
                        <a:latin typeface="Cambria Math" panose="02040503050406030204" pitchFamily="18" charset="0"/>
                      </a:rPr>
                      <m:t>𝑥</m:t>
                    </m:r>
                  </m:oMath>
                </a14:m>
                <a:endParaRPr/>
              </a:p>
            </p:txBody>
          </p:sp>
        </mc:Choice>
        <mc:Fallback xmlns="">
          <p:sp>
            <p:nvSpPr>
              <p:cNvPr id="281" name="Signer:"/>
              <p:cNvSpPr txBox="1">
                <a:spLocks noRot="1" noChangeAspect="1" noMove="1" noResize="1" noEditPoints="1" noAdjustHandles="1" noChangeArrowheads="1" noChangeShapeType="1" noTextEdit="1"/>
              </p:cNvSpPr>
              <p:nvPr/>
            </p:nvSpPr>
            <p:spPr>
              <a:xfrm>
                <a:off x="2867519" y="9491675"/>
                <a:ext cx="3819258" cy="1346138"/>
              </a:xfrm>
              <a:prstGeom prst="rect">
                <a:avLst/>
              </a:prstGeom>
              <a:blipFill>
                <a:blip r:embed="rId4"/>
                <a:stretch>
                  <a:fillRect l="-12583" t="-13084" r="-4305" b="-4579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282" name="Line"/>
          <p:cNvSpPr/>
          <p:nvPr/>
        </p:nvSpPr>
        <p:spPr>
          <a:xfrm>
            <a:off x="13018392" y="12093116"/>
            <a:ext cx="5911486" cy="1"/>
          </a:xfrm>
          <a:prstGeom prst="line">
            <a:avLst/>
          </a:prstGeom>
          <a:ln w="76200">
            <a:solidFill>
              <a:srgbClr val="000000"/>
            </a:solidFill>
            <a:tailEnd type="triangle"/>
          </a:ln>
        </p:spPr>
        <p:txBody>
          <a:bodyPr lIns="121917" tIns="121917" rIns="121917" bIns="121917"/>
          <a:lstStyle/>
          <a:p>
            <a:endParaRPr/>
          </a:p>
        </p:txBody>
      </p:sp>
      <p:sp>
        <p:nvSpPr>
          <p:cNvPr id="283" name="Line"/>
          <p:cNvSpPr/>
          <p:nvPr/>
        </p:nvSpPr>
        <p:spPr>
          <a:xfrm>
            <a:off x="13018392" y="13387506"/>
            <a:ext cx="5911486" cy="1"/>
          </a:xfrm>
          <a:prstGeom prst="line">
            <a:avLst/>
          </a:prstGeom>
          <a:ln w="76200">
            <a:solidFill>
              <a:srgbClr val="000000"/>
            </a:solidFill>
            <a:headEnd type="triangle"/>
          </a:ln>
        </p:spPr>
        <p:txBody>
          <a:bodyPr lIns="121917" tIns="121917" rIns="121917" bIns="121917"/>
          <a:lstStyle/>
          <a:p>
            <a:endParaRPr/>
          </a:p>
        </p:txBody>
      </p:sp>
      <p:sp>
        <p:nvSpPr>
          <p:cNvPr id="284" name="Line"/>
          <p:cNvSpPr/>
          <p:nvPr/>
        </p:nvSpPr>
        <p:spPr>
          <a:xfrm>
            <a:off x="13018392" y="14681897"/>
            <a:ext cx="5911486" cy="1"/>
          </a:xfrm>
          <a:prstGeom prst="line">
            <a:avLst/>
          </a:prstGeom>
          <a:ln w="76200">
            <a:solidFill>
              <a:srgbClr val="000000"/>
            </a:solidFill>
            <a:tailEnd type="triangle"/>
          </a:ln>
        </p:spPr>
        <p:txBody>
          <a:bodyPr lIns="121917" tIns="121917" rIns="121917" bIns="121917"/>
          <a:lstStyle/>
          <a:p>
            <a:endParaRPr/>
          </a:p>
        </p:txBody>
      </p:sp>
      <mc:AlternateContent xmlns:mc="http://schemas.openxmlformats.org/markup-compatibility/2006" xmlns:a14="http://schemas.microsoft.com/office/drawing/2010/main">
        <mc:Choice Requires="a14">
          <p:sp>
            <p:nvSpPr>
              <p:cNvPr id="285" name=","/>
              <p:cNvSpPr txBox="1"/>
              <p:nvPr/>
            </p:nvSpPr>
            <p:spPr>
              <a:xfrm>
                <a:off x="4657467" y="11130320"/>
                <a:ext cx="7357661" cy="1925594"/>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r>
                      <a:rPr sz="7650" i="1">
                        <a:solidFill>
                          <a:srgbClr val="000000"/>
                        </a:solidFill>
                        <a:latin typeface="Cambria Math" panose="02040503050406030204" pitchFamily="18" charset="0"/>
                      </a:rPr>
                      <m:t>𝑎</m:t>
                    </m:r>
                    <m:limUpp>
                      <m:limUppPr>
                        <m:ctrlPr>
                          <a:rPr sz="7650" i="1">
                            <a:solidFill>
                              <a:srgbClr val="000000"/>
                            </a:solidFill>
                            <a:latin typeface="Cambria Math" panose="02040503050406030204" pitchFamily="18" charset="0"/>
                          </a:rPr>
                        </m:ctrlPr>
                      </m:limUppPr>
                      <m:e>
                        <m:r>
                          <a:rPr sz="7650" i="1">
                            <a:solidFill>
                              <a:srgbClr val="000000"/>
                            </a:solidFill>
                            <a:latin typeface="Cambria Math" panose="02040503050406030204" pitchFamily="18" charset="0"/>
                          </a:rPr>
                          <m:t>⟵</m:t>
                        </m:r>
                      </m:e>
                      <m:lim>
                        <m:r>
                          <a:rPr sz="7650" i="1">
                            <a:solidFill>
                              <a:srgbClr val="000000"/>
                            </a:solidFill>
                            <a:latin typeface="Cambria Math" panose="02040503050406030204" pitchFamily="18" charset="0"/>
                          </a:rPr>
                          <m:t>$</m:t>
                        </m:r>
                      </m:lim>
                    </m:limUpp>
                    <m:sSub>
                      <m:sSubPr>
                        <m:ctrlPr>
                          <a:rPr sz="7650" i="1">
                            <a:solidFill>
                              <a:srgbClr val="000000"/>
                            </a:solidFill>
                            <a:latin typeface="Cambria Math" panose="02040503050406030204" pitchFamily="18" charset="0"/>
                          </a:rPr>
                        </m:ctrlPr>
                      </m:sSubPr>
                      <m:e>
                        <m:r>
                          <a:rPr sz="7650" i="1">
                            <a:solidFill>
                              <a:srgbClr val="000000"/>
                            </a:solidFill>
                            <a:latin typeface="Cambria Math" panose="02040503050406030204" pitchFamily="18" charset="0"/>
                          </a:rPr>
                          <m:t>ℤ</m:t>
                        </m:r>
                      </m:e>
                      <m:sub>
                        <m:r>
                          <a:rPr sz="7650" i="1">
                            <a:solidFill>
                              <a:srgbClr val="000000"/>
                            </a:solidFill>
                            <a:latin typeface="Cambria Math" panose="02040503050406030204" pitchFamily="18" charset="0"/>
                          </a:rPr>
                          <m:t>𝑝</m:t>
                        </m:r>
                      </m:sub>
                    </m:sSub>
                  </m:oMath>
                </a14:m>
                <a:r>
                  <a:t> , </a:t>
                </a:r>
                <a14:m>
                  <m:oMath xmlns:m="http://schemas.openxmlformats.org/officeDocument/2006/math">
                    <m:r>
                      <a:rPr sz="7500" i="1">
                        <a:solidFill>
                          <a:srgbClr val="000000"/>
                        </a:solidFill>
                        <a:latin typeface="Cambria Math" panose="02040503050406030204" pitchFamily="18" charset="0"/>
                      </a:rPr>
                      <m:t>𝐴</m:t>
                    </m:r>
                    <m:r>
                      <a:rPr sz="7500" i="1">
                        <a:solidFill>
                          <a:srgbClr val="000000"/>
                        </a:solidFill>
                        <a:latin typeface="Cambria Math" panose="02040503050406030204" pitchFamily="18" charset="0"/>
                      </a:rPr>
                      <m:t>←</m:t>
                    </m:r>
                    <m:sSup>
                      <m:sSupPr>
                        <m:ctrlPr>
                          <a:rPr sz="7500" i="1">
                            <a:solidFill>
                              <a:srgbClr val="000000"/>
                            </a:solidFill>
                            <a:latin typeface="Cambria Math" panose="02040503050406030204" pitchFamily="18" charset="0"/>
                          </a:rPr>
                        </m:ctrlPr>
                      </m:sSupPr>
                      <m:e>
                        <m:r>
                          <a:rPr sz="7500" i="1">
                            <a:solidFill>
                              <a:srgbClr val="000000"/>
                            </a:solidFill>
                            <a:latin typeface="Cambria Math" panose="02040503050406030204" pitchFamily="18" charset="0"/>
                          </a:rPr>
                          <m:t>𝑔</m:t>
                        </m:r>
                      </m:e>
                      <m:sup>
                        <m:r>
                          <a:rPr sz="7500" i="1">
                            <a:solidFill>
                              <a:srgbClr val="000000"/>
                            </a:solidFill>
                            <a:latin typeface="Cambria Math" panose="02040503050406030204" pitchFamily="18" charset="0"/>
                          </a:rPr>
                          <m:t>𝑎</m:t>
                        </m:r>
                      </m:sup>
                    </m:sSup>
                  </m:oMath>
                </a14:m>
                <a:endParaRPr/>
              </a:p>
            </p:txBody>
          </p:sp>
        </mc:Choice>
        <mc:Fallback xmlns="">
          <p:sp>
            <p:nvSpPr>
              <p:cNvPr id="285" name=","/>
              <p:cNvSpPr txBox="1">
                <a:spLocks noRot="1" noChangeAspect="1" noMove="1" noResize="1" noEditPoints="1" noAdjustHandles="1" noChangeArrowheads="1" noChangeShapeType="1" noTextEdit="1"/>
              </p:cNvSpPr>
              <p:nvPr/>
            </p:nvSpPr>
            <p:spPr>
              <a:xfrm>
                <a:off x="4657467" y="11130320"/>
                <a:ext cx="7357661" cy="1925594"/>
              </a:xfrm>
              <a:prstGeom prst="rect">
                <a:avLst/>
              </a:prstGeom>
              <a:blipFill>
                <a:blip r:embed="rId5"/>
                <a:stretch>
                  <a:fillRect l="-1549" b="-17647"/>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86" name="Text"/>
              <p:cNvSpPr txBox="1"/>
              <p:nvPr/>
            </p:nvSpPr>
            <p:spPr>
              <a:xfrm>
                <a:off x="6159740" y="13625949"/>
                <a:ext cx="5194312" cy="120835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r>
                        <a:rPr sz="7600" i="1">
                          <a:solidFill>
                            <a:srgbClr val="000000"/>
                          </a:solidFill>
                          <a:latin typeface="Cambria Math" panose="02040503050406030204" pitchFamily="18" charset="0"/>
                        </a:rPr>
                        <m:t>𝑠</m:t>
                      </m:r>
                      <m:r>
                        <a:rPr sz="7600" i="1">
                          <a:solidFill>
                            <a:srgbClr val="000000"/>
                          </a:solidFill>
                          <a:latin typeface="Cambria Math" panose="02040503050406030204" pitchFamily="18" charset="0"/>
                        </a:rPr>
                        <m:t>←</m:t>
                      </m:r>
                      <m:r>
                        <a:rPr sz="7600" i="1">
                          <a:solidFill>
                            <a:srgbClr val="000000"/>
                          </a:solidFill>
                          <a:latin typeface="Cambria Math" panose="02040503050406030204" pitchFamily="18" charset="0"/>
                        </a:rPr>
                        <m:t>𝑎</m:t>
                      </m:r>
                      <m:r>
                        <a:rPr sz="7600" i="1">
                          <a:solidFill>
                            <a:srgbClr val="000000"/>
                          </a:solidFill>
                          <a:latin typeface="Cambria Math" panose="02040503050406030204" pitchFamily="18" charset="0"/>
                        </a:rPr>
                        <m:t>+</m:t>
                      </m:r>
                      <m:r>
                        <a:rPr sz="7600" i="1">
                          <a:solidFill>
                            <a:srgbClr val="000000"/>
                          </a:solidFill>
                          <a:latin typeface="Cambria Math" panose="02040503050406030204" pitchFamily="18" charset="0"/>
                        </a:rPr>
                        <m:t>𝑐</m:t>
                      </m:r>
                      <m:r>
                        <a:rPr sz="7600" i="1">
                          <a:solidFill>
                            <a:srgbClr val="000000"/>
                          </a:solidFill>
                          <a:latin typeface="Cambria Math" panose="02040503050406030204" pitchFamily="18" charset="0"/>
                        </a:rPr>
                        <m:t>⋅</m:t>
                      </m:r>
                      <m:r>
                        <a:rPr sz="7600" i="1">
                          <a:solidFill>
                            <a:srgbClr val="000000"/>
                          </a:solidFill>
                          <a:latin typeface="Cambria Math" panose="02040503050406030204" pitchFamily="18" charset="0"/>
                        </a:rPr>
                        <m:t>𝑥</m:t>
                      </m:r>
                    </m:oMath>
                  </m:oMathPara>
                </a14:m>
                <a:endParaRPr/>
              </a:p>
            </p:txBody>
          </p:sp>
        </mc:Choice>
        <mc:Fallback xmlns="">
          <p:sp>
            <p:nvSpPr>
              <p:cNvPr id="286" name="Text"/>
              <p:cNvSpPr txBox="1">
                <a:spLocks noRot="1" noChangeAspect="1" noMove="1" noResize="1" noEditPoints="1" noAdjustHandles="1" noChangeArrowheads="1" noChangeShapeType="1" noTextEdit="1"/>
              </p:cNvSpPr>
              <p:nvPr/>
            </p:nvSpPr>
            <p:spPr>
              <a:xfrm>
                <a:off x="6159740" y="13625949"/>
                <a:ext cx="5194312" cy="1208350"/>
              </a:xfrm>
              <a:prstGeom prst="rect">
                <a:avLst/>
              </a:prstGeom>
              <a:blipFill>
                <a:blip r:embed="rId6"/>
                <a:stretch>
                  <a:fillRect l="-2190" r="-7299" b="-1250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87" name="User:   ,"/>
              <p:cNvSpPr txBox="1"/>
              <p:nvPr/>
            </p:nvSpPr>
            <p:spPr>
              <a:xfrm>
                <a:off x="19933142" y="9484317"/>
                <a:ext cx="4849311" cy="1360855"/>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lvl="1">
                  <a:defRPr sz="8000"/>
                </a:pPr>
                <a:r>
                  <a:rPr>
                    <a:solidFill>
                      <a:schemeClr val="accent5">
                        <a:satOff val="-19091"/>
                        <a:lumOff val="-11921"/>
                      </a:schemeClr>
                    </a:solidFill>
                  </a:rPr>
                  <a:t>User</a:t>
                </a:r>
                <a:r>
                  <a:t>: </a:t>
                </a:r>
                <a14:m>
                  <m:oMath xmlns:m="http://schemas.openxmlformats.org/officeDocument/2006/math">
                    <m:r>
                      <a:rPr sz="7700" i="1">
                        <a:solidFill>
                          <a:srgbClr val="000000"/>
                        </a:solidFill>
                        <a:latin typeface="Cambria Math" panose="02040503050406030204" pitchFamily="18" charset="0"/>
                      </a:rPr>
                      <m:t>𝑋</m:t>
                    </m:r>
                  </m:oMath>
                </a14:m>
                <a:r>
                  <a:t> , </a:t>
                </a:r>
                <a14:m>
                  <m:oMath xmlns:m="http://schemas.openxmlformats.org/officeDocument/2006/math">
                    <m:r>
                      <a:rPr sz="9000" i="1">
                        <a:solidFill>
                          <a:srgbClr val="000000"/>
                        </a:solidFill>
                        <a:latin typeface="Cambria Math" panose="02040503050406030204" pitchFamily="18" charset="0"/>
                      </a:rPr>
                      <m:t>𝑚</m:t>
                    </m:r>
                  </m:oMath>
                </a14:m>
                <a:endParaRPr/>
              </a:p>
            </p:txBody>
          </p:sp>
        </mc:Choice>
        <mc:Fallback xmlns="">
          <p:sp>
            <p:nvSpPr>
              <p:cNvPr id="287" name="User:   ,"/>
              <p:cNvSpPr txBox="1">
                <a:spLocks noRot="1" noChangeAspect="1" noMove="1" noResize="1" noEditPoints="1" noAdjustHandles="1" noChangeArrowheads="1" noChangeShapeType="1" noTextEdit="1"/>
              </p:cNvSpPr>
              <p:nvPr/>
            </p:nvSpPr>
            <p:spPr>
              <a:xfrm>
                <a:off x="19933142" y="9484317"/>
                <a:ext cx="4849311" cy="1360855"/>
              </a:xfrm>
              <a:prstGeom prst="rect">
                <a:avLst/>
              </a:prstGeom>
              <a:blipFill>
                <a:blip r:embed="rId7"/>
                <a:stretch>
                  <a:fillRect l="-10183" t="-3704" r="-6005" b="-52778"/>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88" name="Text"/>
              <p:cNvSpPr txBox="1"/>
              <p:nvPr/>
            </p:nvSpPr>
            <p:spPr>
              <a:xfrm>
                <a:off x="15551208" y="10673806"/>
                <a:ext cx="845854" cy="1235695"/>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r>
                        <a:rPr sz="7500" i="1">
                          <a:solidFill>
                            <a:srgbClr val="000000"/>
                          </a:solidFill>
                          <a:latin typeface="Cambria Math" panose="02040503050406030204" pitchFamily="18" charset="0"/>
                        </a:rPr>
                        <m:t>𝐴</m:t>
                      </m:r>
                    </m:oMath>
                  </m:oMathPara>
                </a14:m>
                <a:endParaRPr/>
              </a:p>
            </p:txBody>
          </p:sp>
        </mc:Choice>
        <mc:Fallback xmlns="">
          <p:sp>
            <p:nvSpPr>
              <p:cNvPr id="288" name="Text"/>
              <p:cNvSpPr txBox="1">
                <a:spLocks noRot="1" noChangeAspect="1" noMove="1" noResize="1" noEditPoints="1" noAdjustHandles="1" noChangeArrowheads="1" noChangeShapeType="1" noTextEdit="1"/>
              </p:cNvSpPr>
              <p:nvPr/>
            </p:nvSpPr>
            <p:spPr>
              <a:xfrm>
                <a:off x="15551208" y="10673806"/>
                <a:ext cx="845854" cy="1235695"/>
              </a:xfrm>
              <a:prstGeom prst="rect">
                <a:avLst/>
              </a:prstGeom>
              <a:blipFill>
                <a:blip r:embed="rId8"/>
                <a:stretch>
                  <a:fillRect l="-23529" r="-23529" b="-8163"/>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89" name="Text"/>
              <p:cNvSpPr txBox="1"/>
              <p:nvPr/>
            </p:nvSpPr>
            <p:spPr>
              <a:xfrm>
                <a:off x="15551208" y="12157657"/>
                <a:ext cx="684780" cy="1208349"/>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r>
                        <a:rPr sz="8500" i="1">
                          <a:solidFill>
                            <a:srgbClr val="000000"/>
                          </a:solidFill>
                          <a:latin typeface="Cambria Math" panose="02040503050406030204" pitchFamily="18" charset="0"/>
                        </a:rPr>
                        <m:t>𝑐</m:t>
                      </m:r>
                    </m:oMath>
                  </m:oMathPara>
                </a14:m>
                <a:endParaRPr/>
              </a:p>
            </p:txBody>
          </p:sp>
        </mc:Choice>
        <mc:Fallback xmlns="">
          <p:sp>
            <p:nvSpPr>
              <p:cNvPr id="289" name="Text"/>
              <p:cNvSpPr txBox="1">
                <a:spLocks noRot="1" noChangeAspect="1" noMove="1" noResize="1" noEditPoints="1" noAdjustHandles="1" noChangeArrowheads="1" noChangeShapeType="1" noTextEdit="1"/>
              </p:cNvSpPr>
              <p:nvPr/>
            </p:nvSpPr>
            <p:spPr>
              <a:xfrm>
                <a:off x="15551208" y="12157657"/>
                <a:ext cx="684780" cy="1208349"/>
              </a:xfrm>
              <a:prstGeom prst="rect">
                <a:avLst/>
              </a:prstGeom>
              <a:blipFill>
                <a:blip r:embed="rId9"/>
                <a:stretch>
                  <a:fillRect l="-20000" r="-29091" b="-16667"/>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90" name="Text"/>
              <p:cNvSpPr txBox="1"/>
              <p:nvPr/>
            </p:nvSpPr>
            <p:spPr>
              <a:xfrm>
                <a:off x="15551208" y="13489106"/>
                <a:ext cx="631732" cy="120835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r>
                        <a:rPr sz="8400" i="1">
                          <a:solidFill>
                            <a:srgbClr val="000000"/>
                          </a:solidFill>
                          <a:latin typeface="Cambria Math" panose="02040503050406030204" pitchFamily="18" charset="0"/>
                        </a:rPr>
                        <m:t>𝑠</m:t>
                      </m:r>
                    </m:oMath>
                  </m:oMathPara>
                </a14:m>
                <a:endParaRPr/>
              </a:p>
            </p:txBody>
          </p:sp>
        </mc:Choice>
        <mc:Fallback xmlns="">
          <p:sp>
            <p:nvSpPr>
              <p:cNvPr id="290" name="Text"/>
              <p:cNvSpPr txBox="1">
                <a:spLocks noRot="1" noChangeAspect="1" noMove="1" noResize="1" noEditPoints="1" noAdjustHandles="1" noChangeArrowheads="1" noChangeShapeType="1" noTextEdit="1"/>
              </p:cNvSpPr>
              <p:nvPr/>
            </p:nvSpPr>
            <p:spPr>
              <a:xfrm>
                <a:off x="15551208" y="13489106"/>
                <a:ext cx="631732" cy="1208350"/>
              </a:xfrm>
              <a:prstGeom prst="rect">
                <a:avLst/>
              </a:prstGeom>
              <a:blipFill>
                <a:blip r:embed="rId10"/>
                <a:stretch>
                  <a:fillRect l="-21569" r="-37255" b="-15625"/>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91" name=":"/>
              <p:cNvSpPr txBox="1"/>
              <p:nvPr/>
            </p:nvSpPr>
            <p:spPr>
              <a:xfrm>
                <a:off x="2802327" y="15777956"/>
                <a:ext cx="8846301" cy="128040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r>
                      <m:rPr>
                        <m:nor/>
                      </m:rPr>
                      <a:rPr sz="7450" i="1">
                        <a:solidFill>
                          <a:srgbClr val="487CAA"/>
                        </a:solidFill>
                        <a:latin typeface="Cambria Math" panose="02040503050406030204" pitchFamily="18" charset="0"/>
                      </a:rPr>
                      <m:t>Verify</m:t>
                    </m:r>
                    <m:r>
                      <a:rPr sz="7450" i="1">
                        <a:solidFill>
                          <a:srgbClr val="487CAA"/>
                        </a:solidFill>
                        <a:latin typeface="Cambria Math" panose="02040503050406030204" pitchFamily="18" charset="0"/>
                      </a:rPr>
                      <m:t>(</m:t>
                    </m:r>
                    <m:r>
                      <a:rPr sz="7450" i="1">
                        <a:solidFill>
                          <a:srgbClr val="487CAA"/>
                        </a:solidFill>
                        <a:latin typeface="Cambria Math" panose="02040503050406030204" pitchFamily="18" charset="0"/>
                      </a:rPr>
                      <m:t>𝑋</m:t>
                    </m:r>
                    <m:r>
                      <a:rPr sz="7450" i="1">
                        <a:solidFill>
                          <a:srgbClr val="487CAA"/>
                        </a:solidFill>
                        <a:latin typeface="Cambria Math" panose="02040503050406030204" pitchFamily="18" charset="0"/>
                      </a:rPr>
                      <m:t>,</m:t>
                    </m:r>
                    <m:r>
                      <a:rPr sz="7450" i="1">
                        <a:solidFill>
                          <a:srgbClr val="487CAA"/>
                        </a:solidFill>
                        <a:latin typeface="Cambria Math" panose="02040503050406030204" pitchFamily="18" charset="0"/>
                      </a:rPr>
                      <m:t>𝑚</m:t>
                    </m:r>
                    <m:r>
                      <a:rPr sz="7450" i="1">
                        <a:solidFill>
                          <a:srgbClr val="487CAA"/>
                        </a:solidFill>
                        <a:latin typeface="Cambria Math" panose="02040503050406030204" pitchFamily="18" charset="0"/>
                      </a:rPr>
                      <m:t>,</m:t>
                    </m:r>
                    <m:r>
                      <a:rPr sz="7450" i="1">
                        <a:solidFill>
                          <a:srgbClr val="487CAA"/>
                        </a:solidFill>
                        <a:latin typeface="Cambria Math" panose="02040503050406030204" pitchFamily="18" charset="0"/>
                      </a:rPr>
                      <m:t>𝜎</m:t>
                    </m:r>
                    <m:r>
                      <a:rPr sz="7450" i="1">
                        <a:solidFill>
                          <a:srgbClr val="487CAA"/>
                        </a:solidFill>
                        <a:latin typeface="Cambria Math" panose="02040503050406030204" pitchFamily="18" charset="0"/>
                      </a:rPr>
                      <m:t>=(</m:t>
                    </m:r>
                    <m:r>
                      <a:rPr sz="7450" i="1">
                        <a:solidFill>
                          <a:srgbClr val="487CAA"/>
                        </a:solidFill>
                        <a:latin typeface="Cambria Math" panose="02040503050406030204" pitchFamily="18" charset="0"/>
                      </a:rPr>
                      <m:t>𝑐</m:t>
                    </m:r>
                    <m:r>
                      <a:rPr sz="7450" i="1">
                        <a:solidFill>
                          <a:srgbClr val="487CAA"/>
                        </a:solidFill>
                        <a:latin typeface="Cambria Math" panose="02040503050406030204" pitchFamily="18" charset="0"/>
                      </a:rPr>
                      <m:t>,</m:t>
                    </m:r>
                    <m:r>
                      <a:rPr sz="7450" i="1">
                        <a:solidFill>
                          <a:srgbClr val="487CAA"/>
                        </a:solidFill>
                        <a:latin typeface="Cambria Math" panose="02040503050406030204" pitchFamily="18" charset="0"/>
                      </a:rPr>
                      <m:t>𝑠</m:t>
                    </m:r>
                    <m:r>
                      <a:rPr sz="7450" i="1">
                        <a:solidFill>
                          <a:srgbClr val="487CAA"/>
                        </a:solidFill>
                        <a:latin typeface="Cambria Math" panose="02040503050406030204" pitchFamily="18" charset="0"/>
                      </a:rPr>
                      <m:t>))</m:t>
                    </m:r>
                  </m:oMath>
                </a14:m>
                <a:r>
                  <a:t>:</a:t>
                </a:r>
                <a:endParaRPr>
                  <a:solidFill>
                    <a:srgbClr val="497CAA"/>
                  </a:solidFill>
                </a:endParaRPr>
              </a:p>
            </p:txBody>
          </p:sp>
        </mc:Choice>
        <mc:Fallback xmlns="">
          <p:sp>
            <p:nvSpPr>
              <p:cNvPr id="291" name=":"/>
              <p:cNvSpPr txBox="1">
                <a:spLocks noRot="1" noChangeAspect="1" noMove="1" noResize="1" noEditPoints="1" noAdjustHandles="1" noChangeArrowheads="1" noChangeShapeType="1" noTextEdit="1"/>
              </p:cNvSpPr>
              <p:nvPr/>
            </p:nvSpPr>
            <p:spPr>
              <a:xfrm>
                <a:off x="2802327" y="15777956"/>
                <a:ext cx="8846301" cy="1280402"/>
              </a:xfrm>
              <a:prstGeom prst="rect">
                <a:avLst/>
              </a:prstGeom>
              <a:blipFill>
                <a:blip r:embed="rId11"/>
                <a:stretch>
                  <a:fillRect l="-3582" t="-8824" r="-13897" b="-36275"/>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292" name="Slide Number"/>
          <p:cNvSpPr txBox="1">
            <a:spLocks noGrp="1"/>
          </p:cNvSpPr>
          <p:nvPr>
            <p:ph type="sldNum" sz="quarter" idx="4294967295"/>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12</a:t>
            </a:fld>
            <a:endParaRPr/>
          </a:p>
        </p:txBody>
      </p:sp>
      <mc:AlternateContent xmlns:mc="http://schemas.openxmlformats.org/markup-compatibility/2006" xmlns:a14="http://schemas.microsoft.com/office/drawing/2010/main">
        <mc:Choice Requires="a14">
          <p:sp>
            <p:nvSpPr>
              <p:cNvPr id="293" name="Text"/>
              <p:cNvSpPr txBox="1"/>
              <p:nvPr/>
            </p:nvSpPr>
            <p:spPr>
              <a:xfrm>
                <a:off x="19947059" y="12747307"/>
                <a:ext cx="9378780" cy="1438849"/>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r>
                      <a:rPr lang="ar-AE" sz="7700" i="1" smtClean="0">
                        <a:solidFill>
                          <a:srgbClr val="000000"/>
                        </a:solidFill>
                        <a:latin typeface="Cambria Math" panose="02040503050406030204" pitchFamily="18" charset="0"/>
                      </a:rPr>
                      <m:t>𝑐</m:t>
                    </m:r>
                    <m:r>
                      <a:rPr lang="ar-AE" sz="7700" i="1" smtClean="0">
                        <a:solidFill>
                          <a:srgbClr val="000000"/>
                        </a:solidFill>
                        <a:latin typeface="Cambria Math" panose="02040503050406030204" pitchFamily="18" charset="0"/>
                      </a:rPr>
                      <m:t>←</m:t>
                    </m:r>
                    <m:r>
                      <a:rPr lang="ar-AE" sz="7700" i="1" smtClean="0">
                        <a:solidFill>
                          <a:srgbClr val="000000"/>
                        </a:solidFill>
                        <a:latin typeface="Cambria Math" panose="02040503050406030204" pitchFamily="18" charset="0"/>
                      </a:rPr>
                      <m:t>𝐻</m:t>
                    </m:r>
                    <m:r>
                      <a:rPr lang="ar-AE" sz="7700" i="1" smtClean="0">
                        <a:solidFill>
                          <a:srgbClr val="000000"/>
                        </a:solidFill>
                        <a:latin typeface="Cambria Math" panose="02040503050406030204" pitchFamily="18" charset="0"/>
                      </a:rPr>
                      <m:t>(</m:t>
                    </m:r>
                    <m:sSup>
                      <m:sSupPr>
                        <m:ctrlPr>
                          <a:rPr lang="ar-AE" sz="7500" i="1">
                            <a:solidFill>
                              <a:srgbClr val="CB00F5"/>
                            </a:solidFill>
                            <a:latin typeface="Cambria Math" panose="02040503050406030204" pitchFamily="18" charset="0"/>
                          </a:rPr>
                        </m:ctrlPr>
                      </m:sSupPr>
                      <m:e>
                        <m:r>
                          <a:rPr lang="ar-AE" sz="7500" i="1">
                            <a:solidFill>
                              <a:srgbClr val="CB00F5"/>
                            </a:solidFill>
                            <a:latin typeface="Cambria Math" panose="02040503050406030204" pitchFamily="18" charset="0"/>
                          </a:rPr>
                          <m:t>𝑔</m:t>
                        </m:r>
                      </m:e>
                      <m:sup>
                        <m:r>
                          <a:rPr lang="ar-AE" sz="7500" i="1">
                            <a:solidFill>
                              <a:srgbClr val="CB00F5"/>
                            </a:solidFill>
                            <a:latin typeface="Cambria Math" panose="02040503050406030204" pitchFamily="18" charset="0"/>
                          </a:rPr>
                          <m:t>𝑟</m:t>
                        </m:r>
                      </m:sup>
                    </m:sSup>
                    <m:sSup>
                      <m:sSupPr>
                        <m:ctrlPr>
                          <a:rPr lang="ar-AE" sz="7500" i="1">
                            <a:solidFill>
                              <a:srgbClr val="CB00F5"/>
                            </a:solidFill>
                            <a:latin typeface="Cambria Math" panose="02040503050406030204" pitchFamily="18" charset="0"/>
                          </a:rPr>
                        </m:ctrlPr>
                      </m:sSupPr>
                      <m:e>
                        <m:r>
                          <a:rPr lang="ar-AE" sz="7500" i="1">
                            <a:solidFill>
                              <a:srgbClr val="CB00F5"/>
                            </a:solidFill>
                            <a:latin typeface="Cambria Math" panose="02040503050406030204" pitchFamily="18" charset="0"/>
                          </a:rPr>
                          <m:t>𝑋</m:t>
                        </m:r>
                      </m:e>
                      <m:sup>
                        <m:r>
                          <a:rPr lang="ar-AE" sz="7500" i="1">
                            <a:solidFill>
                              <a:srgbClr val="CB00F5"/>
                            </a:solidFill>
                            <a:latin typeface="Cambria Math" panose="02040503050406030204" pitchFamily="18" charset="0"/>
                          </a:rPr>
                          <m:t>𝛾</m:t>
                        </m:r>
                      </m:sup>
                    </m:sSup>
                    <m:r>
                      <a:rPr lang="ar-AE" sz="7550" i="1">
                        <a:solidFill>
                          <a:srgbClr val="000000"/>
                        </a:solidFill>
                        <a:latin typeface="Cambria Math" panose="02040503050406030204" pitchFamily="18" charset="0"/>
                      </a:rPr>
                      <m:t>𝐴</m:t>
                    </m:r>
                    <m:r>
                      <a:rPr lang="ar-AE" sz="7550" i="1">
                        <a:solidFill>
                          <a:srgbClr val="000000"/>
                        </a:solidFill>
                        <a:latin typeface="Cambria Math" panose="02040503050406030204" pitchFamily="18" charset="0"/>
                      </a:rPr>
                      <m:t>,</m:t>
                    </m:r>
                    <m:r>
                      <a:rPr lang="ar-AE" sz="7550" i="1">
                        <a:solidFill>
                          <a:srgbClr val="000000"/>
                        </a:solidFill>
                        <a:latin typeface="Cambria Math" panose="02040503050406030204" pitchFamily="18" charset="0"/>
                      </a:rPr>
                      <m:t>𝑚</m:t>
                    </m:r>
                    <m:r>
                      <a:rPr lang="ar-AE" sz="7550" i="1">
                        <a:solidFill>
                          <a:srgbClr val="000000"/>
                        </a:solidFill>
                        <a:latin typeface="Cambria Math" panose="02040503050406030204" pitchFamily="18" charset="0"/>
                      </a:rPr>
                      <m:t>)</m:t>
                    </m:r>
                  </m:oMath>
                </a14:m>
                <a:r>
                  <a:rPr lang="ar-AE" dirty="0"/>
                  <a:t> </a:t>
                </a:r>
                <a14:m>
                  <m:oMath xmlns:m="http://schemas.openxmlformats.org/officeDocument/2006/math">
                    <m:r>
                      <a:rPr lang="ar-AE" sz="7750" i="1">
                        <a:solidFill>
                          <a:srgbClr val="CB00F5"/>
                        </a:solidFill>
                        <a:latin typeface="Cambria Math" panose="02040503050406030204" pitchFamily="18" charset="0"/>
                      </a:rPr>
                      <m:t>−</m:t>
                    </m:r>
                    <m:r>
                      <a:rPr lang="ar-AE" sz="7750" b="0" i="1" smtClean="0">
                        <a:solidFill>
                          <a:srgbClr val="CB00F5"/>
                        </a:solidFill>
                        <a:latin typeface="Cambria Math" panose="02040503050406030204" pitchFamily="18" charset="0"/>
                      </a:rPr>
                      <m:t> </m:t>
                    </m:r>
                    <m:r>
                      <a:rPr lang="ar-AE" sz="7750" i="1">
                        <a:solidFill>
                          <a:srgbClr val="CB00F5"/>
                        </a:solidFill>
                        <a:latin typeface="Cambria Math" panose="02040503050406030204" pitchFamily="18" charset="0"/>
                      </a:rPr>
                      <m:t>𝛾</m:t>
                    </m:r>
                  </m:oMath>
                </a14:m>
                <a:endParaRPr dirty="0">
                  <a:solidFill>
                    <a:srgbClr val="CC00F5"/>
                  </a:solidFill>
                </a:endParaRPr>
              </a:p>
            </p:txBody>
          </p:sp>
        </mc:Choice>
        <mc:Fallback xmlns="">
          <p:sp>
            <p:nvSpPr>
              <p:cNvPr id="293" name="Text"/>
              <p:cNvSpPr txBox="1">
                <a:spLocks noRot="1" noChangeAspect="1" noMove="1" noResize="1" noEditPoints="1" noAdjustHandles="1" noChangeArrowheads="1" noChangeShapeType="1" noTextEdit="1"/>
              </p:cNvSpPr>
              <p:nvPr/>
            </p:nvSpPr>
            <p:spPr>
              <a:xfrm>
                <a:off x="19947059" y="12747307"/>
                <a:ext cx="9378780" cy="1438849"/>
              </a:xfrm>
              <a:prstGeom prst="rect">
                <a:avLst/>
              </a:prstGeom>
              <a:blipFill>
                <a:blip r:embed="rId12"/>
                <a:stretch>
                  <a:fillRect l="-1351" t="-4386" r="-946" b="-26316"/>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94" name="Text"/>
              <p:cNvSpPr txBox="1"/>
              <p:nvPr/>
            </p:nvSpPr>
            <p:spPr>
              <a:xfrm>
                <a:off x="20009946" y="14528556"/>
                <a:ext cx="7885614" cy="1715848"/>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r>
                      <a:rPr lang="en-US" sz="7700" i="1" smtClean="0">
                        <a:solidFill>
                          <a:srgbClr val="000000"/>
                        </a:solidFill>
                        <a:latin typeface="Cambria Math" panose="02040503050406030204" pitchFamily="18" charset="0"/>
                      </a:rPr>
                      <m:t>𝜎</m:t>
                    </m:r>
                    <m:r>
                      <a:rPr lang="en-US" sz="7700" i="1" smtClean="0">
                        <a:solidFill>
                          <a:srgbClr val="000000"/>
                        </a:solidFill>
                        <a:latin typeface="Cambria Math" panose="02040503050406030204" pitchFamily="18" charset="0"/>
                      </a:rPr>
                      <m:t>←(</m:t>
                    </m:r>
                    <m:r>
                      <a:rPr lang="en-US" sz="7700" i="1" smtClean="0">
                        <a:solidFill>
                          <a:srgbClr val="000000"/>
                        </a:solidFill>
                        <a:latin typeface="Cambria Math" panose="02040503050406030204" pitchFamily="18" charset="0"/>
                      </a:rPr>
                      <m:t>𝑐</m:t>
                    </m:r>
                  </m:oMath>
                </a14:m>
                <a:r>
                  <a:rPr lang="en-US" dirty="0"/>
                  <a:t> </a:t>
                </a:r>
                <a14:m>
                  <m:oMath xmlns:m="http://schemas.openxmlformats.org/officeDocument/2006/math">
                    <m:r>
                      <a:rPr lang="en-US" sz="7650" i="1">
                        <a:solidFill>
                          <a:srgbClr val="CB00F5"/>
                        </a:solidFill>
                        <a:latin typeface="Cambria Math" panose="02040503050406030204" pitchFamily="18" charset="0"/>
                      </a:rPr>
                      <m:t>+</m:t>
                    </m:r>
                    <m:r>
                      <a:rPr lang="en-US" sz="7650" b="0" i="1" smtClean="0">
                        <a:solidFill>
                          <a:srgbClr val="CB00F5"/>
                        </a:solidFill>
                        <a:latin typeface="Cambria Math" panose="02040503050406030204" pitchFamily="18" charset="0"/>
                      </a:rPr>
                      <m:t> </m:t>
                    </m:r>
                    <m:r>
                      <a:rPr lang="en-US" sz="7650" i="1">
                        <a:solidFill>
                          <a:srgbClr val="CB00F5"/>
                        </a:solidFill>
                        <a:latin typeface="Cambria Math" panose="02040503050406030204" pitchFamily="18" charset="0"/>
                      </a:rPr>
                      <m:t>𝛾</m:t>
                    </m:r>
                    <m:r>
                      <a:rPr lang="en-US" sz="8350" i="1">
                        <a:solidFill>
                          <a:srgbClr val="000000"/>
                        </a:solidFill>
                        <a:latin typeface="Cambria Math" panose="02040503050406030204" pitchFamily="18" charset="0"/>
                      </a:rPr>
                      <m:t>,</m:t>
                    </m:r>
                    <m:r>
                      <a:rPr lang="en-US" sz="8350" i="1">
                        <a:solidFill>
                          <a:srgbClr val="000000"/>
                        </a:solidFill>
                        <a:latin typeface="Cambria Math" panose="02040503050406030204" pitchFamily="18" charset="0"/>
                      </a:rPr>
                      <m:t>𝑠</m:t>
                    </m:r>
                  </m:oMath>
                </a14:m>
                <a:r>
                  <a:rPr lang="en-US" dirty="0"/>
                  <a:t> </a:t>
                </a:r>
                <a14:m>
                  <m:oMath xmlns:m="http://schemas.openxmlformats.org/officeDocument/2006/math">
                    <m:r>
                      <a:rPr lang="en-US" sz="7700" i="1">
                        <a:solidFill>
                          <a:srgbClr val="CB00F5"/>
                        </a:solidFill>
                        <a:latin typeface="Cambria Math" panose="02040503050406030204" pitchFamily="18" charset="0"/>
                      </a:rPr>
                      <m:t>+</m:t>
                    </m:r>
                    <m:r>
                      <a:rPr lang="en-US" sz="7700" b="0" i="1" smtClean="0">
                        <a:solidFill>
                          <a:srgbClr val="CB00F5"/>
                        </a:solidFill>
                        <a:latin typeface="Cambria Math" panose="02040503050406030204" pitchFamily="18" charset="0"/>
                      </a:rPr>
                      <m:t> </m:t>
                    </m:r>
                    <m:r>
                      <a:rPr lang="en-US" sz="7700" i="1">
                        <a:solidFill>
                          <a:srgbClr val="CB00F5"/>
                        </a:solidFill>
                        <a:latin typeface="Cambria Math" panose="02040503050406030204" pitchFamily="18" charset="0"/>
                      </a:rPr>
                      <m:t>𝑟</m:t>
                    </m:r>
                    <m:r>
                      <a:rPr lang="en-US" sz="9550" i="1">
                        <a:solidFill>
                          <a:srgbClr val="000000"/>
                        </a:solidFill>
                        <a:latin typeface="Cambria Math" panose="02040503050406030204" pitchFamily="18" charset="0"/>
                      </a:rPr>
                      <m:t>)</m:t>
                    </m:r>
                  </m:oMath>
                </a14:m>
                <a:endParaRPr dirty="0"/>
              </a:p>
            </p:txBody>
          </p:sp>
        </mc:Choice>
        <mc:Fallback xmlns="">
          <p:sp>
            <p:nvSpPr>
              <p:cNvPr id="294" name="Text"/>
              <p:cNvSpPr txBox="1">
                <a:spLocks noRot="1" noChangeAspect="1" noMove="1" noResize="1" noEditPoints="1" noAdjustHandles="1" noChangeArrowheads="1" noChangeShapeType="1" noTextEdit="1"/>
              </p:cNvSpPr>
              <p:nvPr/>
            </p:nvSpPr>
            <p:spPr>
              <a:xfrm>
                <a:off x="20009946" y="14528556"/>
                <a:ext cx="7885614" cy="1715848"/>
              </a:xfrm>
              <a:prstGeom prst="rect">
                <a:avLst/>
              </a:prstGeom>
              <a:blipFill>
                <a:blip r:embed="rId13"/>
                <a:stretch>
                  <a:fillRect l="-1447" r="-4662" b="-20438"/>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95" name="Text"/>
              <p:cNvSpPr txBox="1"/>
              <p:nvPr/>
            </p:nvSpPr>
            <p:spPr>
              <a:xfrm>
                <a:off x="20093102" y="10852345"/>
                <a:ext cx="4529393" cy="1925594"/>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solidFill>
                      <a:srgbClr val="CC00F5"/>
                    </a:solidFill>
                  </a:defRPr>
                </a:lvl1pPr>
              </a:lstStyle>
              <a:p>
                <a:pPr/>
                <a14:m>
                  <m:oMathPara xmlns:m="http://schemas.openxmlformats.org/officeDocument/2006/math">
                    <m:oMathParaPr>
                      <m:jc m:val="left"/>
                    </m:oMathParaPr>
                    <m:oMath xmlns:m="http://schemas.openxmlformats.org/officeDocument/2006/math">
                      <m:r>
                        <a:rPr sz="7700" i="1">
                          <a:solidFill>
                            <a:srgbClr val="CB00F5"/>
                          </a:solidFill>
                          <a:latin typeface="Cambria Math" panose="02040503050406030204" pitchFamily="18" charset="0"/>
                        </a:rPr>
                        <m:t>𝑟</m:t>
                      </m:r>
                      <m:r>
                        <a:rPr sz="7700" i="1">
                          <a:solidFill>
                            <a:srgbClr val="CB00F5"/>
                          </a:solidFill>
                          <a:latin typeface="Cambria Math" panose="02040503050406030204" pitchFamily="18" charset="0"/>
                        </a:rPr>
                        <m:t>,</m:t>
                      </m:r>
                      <m:r>
                        <a:rPr sz="7700" i="1">
                          <a:solidFill>
                            <a:srgbClr val="CB00F5"/>
                          </a:solidFill>
                          <a:latin typeface="Cambria Math" panose="02040503050406030204" pitchFamily="18" charset="0"/>
                        </a:rPr>
                        <m:t>𝛾</m:t>
                      </m:r>
                      <m:limUpp>
                        <m:limUppPr>
                          <m:ctrlPr>
                            <a:rPr sz="7700" i="1">
                              <a:solidFill>
                                <a:srgbClr val="CB00F5"/>
                              </a:solidFill>
                              <a:latin typeface="Cambria Math" panose="02040503050406030204" pitchFamily="18" charset="0"/>
                            </a:rPr>
                          </m:ctrlPr>
                        </m:limUppPr>
                        <m:e>
                          <m:r>
                            <a:rPr sz="7700" i="1">
                              <a:solidFill>
                                <a:srgbClr val="CB00F5"/>
                              </a:solidFill>
                              <a:latin typeface="Cambria Math" panose="02040503050406030204" pitchFamily="18" charset="0"/>
                            </a:rPr>
                            <m:t>⟵</m:t>
                          </m:r>
                        </m:e>
                        <m:lim>
                          <m:r>
                            <a:rPr sz="7700" i="1">
                              <a:solidFill>
                                <a:srgbClr val="CB00F5"/>
                              </a:solidFill>
                              <a:latin typeface="Cambria Math" panose="02040503050406030204" pitchFamily="18" charset="0"/>
                            </a:rPr>
                            <m:t>$</m:t>
                          </m:r>
                        </m:lim>
                      </m:limUpp>
                      <m:sSub>
                        <m:sSubPr>
                          <m:ctrlPr>
                            <a:rPr sz="7700" i="1">
                              <a:solidFill>
                                <a:srgbClr val="CB00F5"/>
                              </a:solidFill>
                              <a:latin typeface="Cambria Math" panose="02040503050406030204" pitchFamily="18" charset="0"/>
                            </a:rPr>
                          </m:ctrlPr>
                        </m:sSubPr>
                        <m:e>
                          <m:r>
                            <a:rPr sz="7700" i="1">
                              <a:solidFill>
                                <a:srgbClr val="CB00F5"/>
                              </a:solidFill>
                              <a:latin typeface="Cambria Math" panose="02040503050406030204" pitchFamily="18" charset="0"/>
                            </a:rPr>
                            <m:t>ℤ</m:t>
                          </m:r>
                        </m:e>
                        <m:sub>
                          <m:r>
                            <a:rPr sz="7700" i="1">
                              <a:solidFill>
                                <a:srgbClr val="CB00F5"/>
                              </a:solidFill>
                              <a:latin typeface="Cambria Math" panose="02040503050406030204" pitchFamily="18" charset="0"/>
                            </a:rPr>
                            <m:t>𝑝</m:t>
                          </m:r>
                        </m:sub>
                      </m:sSub>
                    </m:oMath>
                  </m:oMathPara>
                </a14:m>
                <a:endParaRPr/>
              </a:p>
            </p:txBody>
          </p:sp>
        </mc:Choice>
        <mc:Fallback xmlns="">
          <p:sp>
            <p:nvSpPr>
              <p:cNvPr id="295" name="Text"/>
              <p:cNvSpPr txBox="1">
                <a:spLocks noRot="1" noChangeAspect="1" noMove="1" noResize="1" noEditPoints="1" noAdjustHandles="1" noChangeArrowheads="1" noChangeShapeType="1" noTextEdit="1"/>
              </p:cNvSpPr>
              <p:nvPr/>
            </p:nvSpPr>
            <p:spPr>
              <a:xfrm>
                <a:off x="20093102" y="10852345"/>
                <a:ext cx="4529393" cy="1925594"/>
              </a:xfrm>
              <a:prstGeom prst="rect">
                <a:avLst/>
              </a:prstGeom>
              <a:blipFill>
                <a:blip r:embed="rId14"/>
                <a:stretch>
                  <a:fillRect l="-2801" b="-915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296" name="Perfectly Blind"/>
          <p:cNvSpPr txBox="1"/>
          <p:nvPr/>
        </p:nvSpPr>
        <p:spPr>
          <a:xfrm>
            <a:off x="19509992" y="3874488"/>
            <a:ext cx="8656271" cy="1650014"/>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1000" b="1">
                <a:solidFill>
                  <a:schemeClr val="accent6">
                    <a:lumOff val="-9568"/>
                  </a:schemeClr>
                </a:solidFill>
              </a:defRPr>
            </a:lvl1pPr>
          </a:lstStyle>
          <a:p>
            <a:r>
              <a:t>Perfectly Blind</a:t>
            </a:r>
          </a:p>
        </p:txBody>
      </p:sp>
      <p:sp>
        <p:nvSpPr>
          <p:cNvPr id="297" name="Dingbat Check"/>
          <p:cNvSpPr/>
          <p:nvPr/>
        </p:nvSpPr>
        <p:spPr>
          <a:xfrm>
            <a:off x="28587213" y="3829077"/>
            <a:ext cx="1301542" cy="1236808"/>
          </a:xfrm>
          <a:custGeom>
            <a:avLst/>
            <a:gdLst/>
            <a:ahLst/>
            <a:cxnLst>
              <a:cxn ang="0">
                <a:pos x="wd2" y="hd2"/>
              </a:cxn>
              <a:cxn ang="5400000">
                <a:pos x="wd2" y="hd2"/>
              </a:cxn>
              <a:cxn ang="10800000">
                <a:pos x="wd2" y="hd2"/>
              </a:cxn>
              <a:cxn ang="16200000">
                <a:pos x="wd2" y="hd2"/>
              </a:cxn>
            </a:cxnLst>
            <a:rect l="0" t="0" r="r" b="b"/>
            <a:pathLst>
              <a:path w="21452" h="20404" extrusionOk="0">
                <a:moveTo>
                  <a:pt x="19340" y="6"/>
                </a:moveTo>
                <a:cubicBezTo>
                  <a:pt x="18911" y="-308"/>
                  <a:pt x="8317" y="11620"/>
                  <a:pt x="6423" y="13985"/>
                </a:cubicBezTo>
                <a:cubicBezTo>
                  <a:pt x="6323" y="14108"/>
                  <a:pt x="6215" y="14226"/>
                  <a:pt x="6090" y="14370"/>
                </a:cubicBezTo>
                <a:cubicBezTo>
                  <a:pt x="5960" y="14216"/>
                  <a:pt x="5854" y="14096"/>
                  <a:pt x="5755" y="13971"/>
                </a:cubicBezTo>
                <a:cubicBezTo>
                  <a:pt x="4964" y="12967"/>
                  <a:pt x="4458" y="12167"/>
                  <a:pt x="3657" y="11171"/>
                </a:cubicBezTo>
                <a:cubicBezTo>
                  <a:pt x="3337" y="10773"/>
                  <a:pt x="2972" y="10410"/>
                  <a:pt x="2634" y="10026"/>
                </a:cubicBezTo>
                <a:cubicBezTo>
                  <a:pt x="2472" y="9843"/>
                  <a:pt x="2283" y="9849"/>
                  <a:pt x="2071" y="9915"/>
                </a:cubicBezTo>
                <a:cubicBezTo>
                  <a:pt x="1856" y="9981"/>
                  <a:pt x="1574" y="9982"/>
                  <a:pt x="1303" y="10152"/>
                </a:cubicBezTo>
                <a:cubicBezTo>
                  <a:pt x="1209" y="10262"/>
                  <a:pt x="1332" y="10438"/>
                  <a:pt x="1349" y="10609"/>
                </a:cubicBezTo>
                <a:cubicBezTo>
                  <a:pt x="1369" y="10821"/>
                  <a:pt x="603" y="10792"/>
                  <a:pt x="203" y="11061"/>
                </a:cubicBezTo>
                <a:cubicBezTo>
                  <a:pt x="111" y="11123"/>
                  <a:pt x="286" y="11375"/>
                  <a:pt x="227" y="11440"/>
                </a:cubicBezTo>
                <a:cubicBezTo>
                  <a:pt x="51" y="11634"/>
                  <a:pt x="-61" y="11588"/>
                  <a:pt x="36" y="11826"/>
                </a:cubicBezTo>
                <a:cubicBezTo>
                  <a:pt x="896" y="13941"/>
                  <a:pt x="2182" y="15733"/>
                  <a:pt x="3218" y="17879"/>
                </a:cubicBezTo>
                <a:cubicBezTo>
                  <a:pt x="4865" y="21292"/>
                  <a:pt x="5178" y="19166"/>
                  <a:pt x="5654" y="19575"/>
                </a:cubicBezTo>
                <a:cubicBezTo>
                  <a:pt x="7119" y="20836"/>
                  <a:pt x="6474" y="21179"/>
                  <a:pt x="9921" y="16770"/>
                </a:cubicBezTo>
                <a:cubicBezTo>
                  <a:pt x="11378" y="14721"/>
                  <a:pt x="19009" y="5203"/>
                  <a:pt x="20710" y="3334"/>
                </a:cubicBezTo>
                <a:cubicBezTo>
                  <a:pt x="20919" y="3106"/>
                  <a:pt x="21118" y="2879"/>
                  <a:pt x="21258" y="2594"/>
                </a:cubicBezTo>
                <a:cubicBezTo>
                  <a:pt x="21526" y="2050"/>
                  <a:pt x="21539" y="2066"/>
                  <a:pt x="21150" y="1624"/>
                </a:cubicBezTo>
                <a:cubicBezTo>
                  <a:pt x="21006" y="1461"/>
                  <a:pt x="20856" y="1427"/>
                  <a:pt x="20646" y="1437"/>
                </a:cubicBezTo>
                <a:cubicBezTo>
                  <a:pt x="20244" y="1456"/>
                  <a:pt x="20044" y="1227"/>
                  <a:pt x="20086" y="860"/>
                </a:cubicBezTo>
                <a:cubicBezTo>
                  <a:pt x="20096" y="778"/>
                  <a:pt x="20075" y="672"/>
                  <a:pt x="20023" y="612"/>
                </a:cubicBezTo>
                <a:cubicBezTo>
                  <a:pt x="19903" y="469"/>
                  <a:pt x="19492" y="117"/>
                  <a:pt x="19340" y="6"/>
                </a:cubicBezTo>
                <a:close/>
              </a:path>
            </a:pathLst>
          </a:custGeom>
          <a:solidFill>
            <a:schemeClr val="accent6">
              <a:lumOff val="-9568"/>
            </a:schemeClr>
          </a:solidFill>
          <a:ln w="12700">
            <a:miter lim="400000"/>
          </a:ln>
        </p:spPr>
        <p:txBody>
          <a:bodyPr lIns="121917" tIns="121917" rIns="121917" bIns="121917" anchor="ctr"/>
          <a:lstStyle/>
          <a:p>
            <a:endParaRPr/>
          </a:p>
        </p:txBody>
      </p:sp>
      <p:sp>
        <p:nvSpPr>
          <p:cNvPr id="298" name="OMUF"/>
          <p:cNvSpPr txBox="1"/>
          <p:nvPr/>
        </p:nvSpPr>
        <p:spPr>
          <a:xfrm>
            <a:off x="21850376" y="5932168"/>
            <a:ext cx="3975502" cy="16500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1000" b="1">
                <a:solidFill>
                  <a:schemeClr val="accent4">
                    <a:lumOff val="-9999"/>
                  </a:schemeClr>
                </a:solidFill>
              </a:defRPr>
            </a:lvl1pPr>
          </a:lstStyle>
          <a:p>
            <a:r>
              <a:t>OMUF</a:t>
            </a:r>
          </a:p>
        </p:txBody>
      </p:sp>
      <p:sp>
        <p:nvSpPr>
          <p:cNvPr id="299" name="?"/>
          <p:cNvSpPr txBox="1"/>
          <p:nvPr/>
        </p:nvSpPr>
        <p:spPr>
          <a:xfrm>
            <a:off x="26730470" y="6000703"/>
            <a:ext cx="845027" cy="151294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0000" b="1">
                <a:solidFill>
                  <a:schemeClr val="accent4">
                    <a:lumOff val="-9999"/>
                  </a:schemeClr>
                </a:solidFill>
              </a:defRPr>
            </a:lvl1pPr>
          </a:lstStyle>
          <a:p>
            <a:r>
              <a:t>?</a:t>
            </a:r>
          </a:p>
        </p:txBody>
      </p:sp>
      <mc:AlternateContent xmlns:mc="http://schemas.openxmlformats.org/markup-compatibility/2006" xmlns:a14="http://schemas.microsoft.com/office/drawing/2010/main">
        <mc:Choice Requires="a14">
          <p:sp>
            <p:nvSpPr>
              <p:cNvPr id="300" name="Return"/>
              <p:cNvSpPr txBox="1"/>
              <p:nvPr/>
            </p:nvSpPr>
            <p:spPr>
              <a:xfrm>
                <a:off x="9261139" y="17058806"/>
                <a:ext cx="7859156" cy="1448189"/>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r>
                  <a:t>Return </a:t>
                </a:r>
                <a14:m>
                  <m:oMath xmlns:m="http://schemas.openxmlformats.org/officeDocument/2006/math">
                    <m:r>
                      <a:rPr sz="7700" i="1">
                        <a:solidFill>
                          <a:srgbClr val="000000"/>
                        </a:solidFill>
                        <a:latin typeface="Cambria Math" panose="02040503050406030204" pitchFamily="18" charset="0"/>
                      </a:rPr>
                      <m:t>𝑐</m:t>
                    </m:r>
                    <m:sSup>
                      <m:sSupPr>
                        <m:ctrlPr>
                          <a:rPr sz="7700" i="1">
                            <a:solidFill>
                              <a:srgbClr val="000000"/>
                            </a:solidFill>
                            <a:latin typeface="Cambria Math" panose="02040503050406030204" pitchFamily="18" charset="0"/>
                          </a:rPr>
                        </m:ctrlPr>
                      </m:sSupPr>
                      <m:e>
                        <m:r>
                          <a:rPr sz="7700" i="1">
                            <a:solidFill>
                              <a:srgbClr val="000000"/>
                            </a:solidFill>
                            <a:latin typeface="Cambria Math" panose="02040503050406030204" pitchFamily="18" charset="0"/>
                          </a:rPr>
                          <m:t>=</m:t>
                        </m:r>
                      </m:e>
                      <m:sup>
                        <m:r>
                          <a:rPr sz="7700" i="1">
                            <a:solidFill>
                              <a:srgbClr val="000000"/>
                            </a:solidFill>
                            <a:latin typeface="Cambria Math" panose="02040503050406030204" pitchFamily="18" charset="0"/>
                          </a:rPr>
                          <m:t>?</m:t>
                        </m:r>
                      </m:sup>
                    </m:sSup>
                    <m:r>
                      <a:rPr sz="7700" i="1">
                        <a:solidFill>
                          <a:srgbClr val="000000"/>
                        </a:solidFill>
                        <a:latin typeface="Cambria Math" panose="02040503050406030204" pitchFamily="18" charset="0"/>
                      </a:rPr>
                      <m:t>𝐻</m:t>
                    </m:r>
                    <m:r>
                      <a:rPr sz="7700" i="1">
                        <a:solidFill>
                          <a:srgbClr val="000000"/>
                        </a:solidFill>
                        <a:latin typeface="Cambria Math" panose="02040503050406030204" pitchFamily="18" charset="0"/>
                      </a:rPr>
                      <m:t>(</m:t>
                    </m:r>
                    <m:r>
                      <a:rPr sz="7700" i="1">
                        <a:solidFill>
                          <a:srgbClr val="000000"/>
                        </a:solidFill>
                        <a:latin typeface="Cambria Math" panose="02040503050406030204" pitchFamily="18" charset="0"/>
                      </a:rPr>
                      <m:t>𝐴</m:t>
                    </m:r>
                    <m:r>
                      <a:rPr sz="7700" i="1">
                        <a:solidFill>
                          <a:srgbClr val="000000"/>
                        </a:solidFill>
                        <a:latin typeface="Cambria Math" panose="02040503050406030204" pitchFamily="18" charset="0"/>
                      </a:rPr>
                      <m:t>,</m:t>
                    </m:r>
                    <m:r>
                      <a:rPr sz="7700" i="1">
                        <a:solidFill>
                          <a:srgbClr val="000000"/>
                        </a:solidFill>
                        <a:latin typeface="Cambria Math" panose="02040503050406030204" pitchFamily="18" charset="0"/>
                      </a:rPr>
                      <m:t>𝑚</m:t>
                    </m:r>
                    <m:r>
                      <a:rPr sz="7700" i="1">
                        <a:solidFill>
                          <a:srgbClr val="000000"/>
                        </a:solidFill>
                        <a:latin typeface="Cambria Math" panose="02040503050406030204" pitchFamily="18" charset="0"/>
                      </a:rPr>
                      <m:t>)</m:t>
                    </m:r>
                  </m:oMath>
                </a14:m>
                <a:endParaRPr/>
              </a:p>
            </p:txBody>
          </p:sp>
        </mc:Choice>
        <mc:Fallback xmlns="">
          <p:sp>
            <p:nvSpPr>
              <p:cNvPr id="300" name="Return"/>
              <p:cNvSpPr txBox="1">
                <a:spLocks noRot="1" noChangeAspect="1" noMove="1" noResize="1" noEditPoints="1" noAdjustHandles="1" noChangeArrowheads="1" noChangeShapeType="1" noTextEdit="1"/>
              </p:cNvSpPr>
              <p:nvPr/>
            </p:nvSpPr>
            <p:spPr>
              <a:xfrm>
                <a:off x="9261139" y="17058806"/>
                <a:ext cx="7859156" cy="1448189"/>
              </a:xfrm>
              <a:prstGeom prst="rect">
                <a:avLst/>
              </a:prstGeom>
              <a:blipFill>
                <a:blip r:embed="rId15"/>
                <a:stretch>
                  <a:fillRect l="-5331" t="-2609" r="-10985" b="-26087"/>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01" name=";"/>
              <p:cNvSpPr txBox="1"/>
              <p:nvPr/>
            </p:nvSpPr>
            <p:spPr>
              <a:xfrm>
                <a:off x="3986167" y="17184414"/>
                <a:ext cx="5151696" cy="1315915"/>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r>
                      <a:rPr sz="7500" i="1">
                        <a:solidFill>
                          <a:srgbClr val="000000"/>
                        </a:solidFill>
                        <a:latin typeface="Cambria Math" panose="02040503050406030204" pitchFamily="18" charset="0"/>
                      </a:rPr>
                      <m:t>𝐴</m:t>
                    </m:r>
                    <m:r>
                      <a:rPr sz="7500" i="1">
                        <a:solidFill>
                          <a:srgbClr val="000000"/>
                        </a:solidFill>
                        <a:latin typeface="Cambria Math" panose="02040503050406030204" pitchFamily="18" charset="0"/>
                      </a:rPr>
                      <m:t>←</m:t>
                    </m:r>
                    <m:sSup>
                      <m:sSupPr>
                        <m:ctrlPr>
                          <a:rPr sz="7500" i="1">
                            <a:solidFill>
                              <a:srgbClr val="000000"/>
                            </a:solidFill>
                            <a:latin typeface="Cambria Math" panose="02040503050406030204" pitchFamily="18" charset="0"/>
                          </a:rPr>
                        </m:ctrlPr>
                      </m:sSupPr>
                      <m:e>
                        <m:r>
                          <a:rPr sz="7500" i="1">
                            <a:solidFill>
                              <a:srgbClr val="000000"/>
                            </a:solidFill>
                            <a:latin typeface="Cambria Math" panose="02040503050406030204" pitchFamily="18" charset="0"/>
                          </a:rPr>
                          <m:t>𝑔</m:t>
                        </m:r>
                      </m:e>
                      <m:sup>
                        <m:r>
                          <a:rPr sz="7500" i="1">
                            <a:solidFill>
                              <a:srgbClr val="000000"/>
                            </a:solidFill>
                            <a:latin typeface="Cambria Math" panose="02040503050406030204" pitchFamily="18" charset="0"/>
                          </a:rPr>
                          <m:t>𝑠</m:t>
                        </m:r>
                      </m:sup>
                    </m:sSup>
                    <m:sSup>
                      <m:sSupPr>
                        <m:ctrlPr>
                          <a:rPr sz="7500" i="1">
                            <a:solidFill>
                              <a:srgbClr val="000000"/>
                            </a:solidFill>
                            <a:latin typeface="Cambria Math" panose="02040503050406030204" pitchFamily="18" charset="0"/>
                          </a:rPr>
                        </m:ctrlPr>
                      </m:sSupPr>
                      <m:e>
                        <m:r>
                          <a:rPr sz="7500" i="1">
                            <a:solidFill>
                              <a:srgbClr val="000000"/>
                            </a:solidFill>
                            <a:latin typeface="Cambria Math" panose="02040503050406030204" pitchFamily="18" charset="0"/>
                          </a:rPr>
                          <m:t>𝑋</m:t>
                        </m:r>
                      </m:e>
                      <m:sup>
                        <m:r>
                          <a:rPr sz="7500" i="1">
                            <a:solidFill>
                              <a:srgbClr val="000000"/>
                            </a:solidFill>
                            <a:latin typeface="Cambria Math" panose="02040503050406030204" pitchFamily="18" charset="0"/>
                          </a:rPr>
                          <m:t>−</m:t>
                        </m:r>
                        <m:r>
                          <a:rPr sz="7500" i="1">
                            <a:solidFill>
                              <a:srgbClr val="000000"/>
                            </a:solidFill>
                            <a:latin typeface="Cambria Math" panose="02040503050406030204" pitchFamily="18" charset="0"/>
                          </a:rPr>
                          <m:t>𝑐</m:t>
                        </m:r>
                      </m:sup>
                    </m:sSup>
                  </m:oMath>
                </a14:m>
                <a:r>
                  <a:rPr dirty="0"/>
                  <a:t> ; </a:t>
                </a:r>
              </a:p>
            </p:txBody>
          </p:sp>
        </mc:Choice>
        <mc:Fallback xmlns="">
          <p:sp>
            <p:nvSpPr>
              <p:cNvPr id="301" name=";"/>
              <p:cNvSpPr txBox="1">
                <a:spLocks noRot="1" noChangeAspect="1" noMove="1" noResize="1" noEditPoints="1" noAdjustHandles="1" noChangeArrowheads="1" noChangeShapeType="1" noTextEdit="1"/>
              </p:cNvSpPr>
              <p:nvPr/>
            </p:nvSpPr>
            <p:spPr>
              <a:xfrm>
                <a:off x="3986167" y="17184414"/>
                <a:ext cx="5151696" cy="1315915"/>
              </a:xfrm>
              <a:prstGeom prst="rect">
                <a:avLst/>
              </a:prstGeom>
              <a:blipFill>
                <a:blip r:embed="rId16"/>
                <a:stretch>
                  <a:fillRect l="-3931" t="-7692" r="-13022" b="-34615"/>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302" name="Text"/>
          <p:cNvSpPr txBox="1"/>
          <p:nvPr/>
        </p:nvSpPr>
        <p:spPr>
          <a:xfrm>
            <a:off x="15582290" y="9710908"/>
            <a:ext cx="1347421" cy="898184"/>
          </a:xfrm>
          <a:prstGeom prst="rect">
            <a:avLst/>
          </a:prstGeom>
          <a:ln w="25400">
            <a:miter lim="400000"/>
          </a:ln>
        </p:spPr>
        <p:txBody>
          <a:bodyPr wrap="none" lIns="121917" tIns="121917" rIns="121917" bIns="121917">
            <a:spAutoFit/>
          </a:bodyPr>
          <a:lstStyle/>
          <a:p>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297"/>
                                        </p:tgtEl>
                                        <p:attrNameLst>
                                          <p:attrName>style.visibility</p:attrName>
                                        </p:attrNameLst>
                                      </p:cBhvr>
                                      <p:to>
                                        <p:strVal val="visible"/>
                                      </p:to>
                                    </p:set>
                                    <p:animEffect transition="in" filter="fade">
                                      <p:cBhvr>
                                        <p:cTn id="7" dur="300"/>
                                        <p:tgtEl>
                                          <p:spTgt spid="297"/>
                                        </p:tgtEl>
                                      </p:cBhvr>
                                    </p:animEffect>
                                  </p:childTnLst>
                                </p:cTn>
                              </p:par>
                              <p:par>
                                <p:cTn id="8" presetID="10" presetClass="entr" fill="hold" grpId="2" nodeType="withEffect">
                                  <p:stCondLst>
                                    <p:cond delay="0"/>
                                  </p:stCondLst>
                                  <p:iterate>
                                    <p:tmAbs val="0"/>
                                  </p:iterate>
                                  <p:childTnLst>
                                    <p:set>
                                      <p:cBhvr>
                                        <p:cTn id="9" fill="hold"/>
                                        <p:tgtEl>
                                          <p:spTgt spid="296"/>
                                        </p:tgtEl>
                                        <p:attrNameLst>
                                          <p:attrName>style.visibility</p:attrName>
                                        </p:attrNameLst>
                                      </p:cBhvr>
                                      <p:to>
                                        <p:strVal val="visible"/>
                                      </p:to>
                                    </p:set>
                                    <p:animEffect transition="in" filter="fade">
                                      <p:cBhvr>
                                        <p:cTn id="10" dur="300"/>
                                        <p:tgtEl>
                                          <p:spTgt spid="29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fill="hold" grpId="3" nodeType="clickEffect">
                                  <p:stCondLst>
                                    <p:cond delay="0"/>
                                  </p:stCondLst>
                                  <p:iterate>
                                    <p:tmAbs val="0"/>
                                  </p:iterate>
                                  <p:childTnLst>
                                    <p:set>
                                      <p:cBhvr>
                                        <p:cTn id="14" fill="hold"/>
                                        <p:tgtEl>
                                          <p:spTgt spid="298"/>
                                        </p:tgtEl>
                                        <p:attrNameLst>
                                          <p:attrName>style.visibility</p:attrName>
                                        </p:attrNameLst>
                                      </p:cBhvr>
                                      <p:to>
                                        <p:strVal val="visible"/>
                                      </p:to>
                                    </p:set>
                                    <p:animEffect transition="in" filter="fade">
                                      <p:cBhvr>
                                        <p:cTn id="15" dur="300"/>
                                        <p:tgtEl>
                                          <p:spTgt spid="298"/>
                                        </p:tgtEl>
                                      </p:cBhvr>
                                    </p:animEffect>
                                  </p:childTnLst>
                                </p:cTn>
                              </p:par>
                              <p:par>
                                <p:cTn id="16" presetID="10" presetClass="entr" fill="hold" grpId="4" nodeType="withEffect">
                                  <p:stCondLst>
                                    <p:cond delay="0"/>
                                  </p:stCondLst>
                                  <p:iterate>
                                    <p:tmAbs val="0"/>
                                  </p:iterate>
                                  <p:childTnLst>
                                    <p:set>
                                      <p:cBhvr>
                                        <p:cTn id="17" fill="hold"/>
                                        <p:tgtEl>
                                          <p:spTgt spid="299"/>
                                        </p:tgtEl>
                                        <p:attrNameLst>
                                          <p:attrName>style.visibility</p:attrName>
                                        </p:attrNameLst>
                                      </p:cBhvr>
                                      <p:to>
                                        <p:strVal val="visible"/>
                                      </p:to>
                                    </p:set>
                                    <p:animEffect transition="in" filter="fade">
                                      <p:cBhvr>
                                        <p:cTn id="18" dur="300"/>
                                        <p:tgtEl>
                                          <p:spTgt spid="2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6" grpId="2" animBg="1" advAuto="0"/>
      <p:bldP spid="297" grpId="1" animBg="1" advAuto="0"/>
      <p:bldP spid="298" grpId="3" animBg="1" advAuto="0"/>
      <p:bldP spid="299" grpId="4"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06" name=":  ,…"/>
              <p:cNvSpPr txBox="1">
                <a:spLocks noGrp="1"/>
              </p:cNvSpPr>
              <p:nvPr>
                <p:ph type="body" sz="quarter" idx="1"/>
              </p:nvPr>
            </p:nvSpPr>
            <p:spPr>
              <a:xfrm>
                <a:off x="2235200" y="4969933"/>
                <a:ext cx="28041601" cy="4633562"/>
              </a:xfrm>
              <a:prstGeom prst="rect">
                <a:avLst/>
              </a:prstGeom>
            </p:spPr>
            <p:txBody>
              <a:bodyPr/>
              <a:lstStyle/>
              <a:p>
                <a:pPr marL="515493" indent="-515493" defTabSz="2086186">
                  <a:spcBef>
                    <a:spcPts val="2200"/>
                  </a:spcBef>
                  <a:defRPr sz="6314"/>
                </a:pPr>
                <a14:m>
                  <m:oMath xmlns:m="http://schemas.openxmlformats.org/officeDocument/2006/math">
                    <m:r>
                      <a:rPr sz="7050" i="1">
                        <a:solidFill>
                          <a:srgbClr val="000000"/>
                        </a:solidFill>
                        <a:latin typeface="Cambria Math" panose="02040503050406030204" pitchFamily="18" charset="0"/>
                      </a:rPr>
                      <m:t>(</m:t>
                    </m:r>
                    <m:r>
                      <a:rPr sz="7050" i="1">
                        <a:solidFill>
                          <a:srgbClr val="000000"/>
                        </a:solidFill>
                        <a:latin typeface="Cambria Math" panose="02040503050406030204" pitchFamily="18" charset="0"/>
                      </a:rPr>
                      <m:t>𝔾</m:t>
                    </m:r>
                    <m:r>
                      <a:rPr sz="7050" i="1">
                        <a:solidFill>
                          <a:srgbClr val="000000"/>
                        </a:solidFill>
                        <a:latin typeface="Cambria Math" panose="02040503050406030204" pitchFamily="18" charset="0"/>
                      </a:rPr>
                      <m:t>,</m:t>
                    </m:r>
                    <m:r>
                      <a:rPr sz="7050" i="1">
                        <a:solidFill>
                          <a:srgbClr val="000000"/>
                        </a:solidFill>
                        <a:latin typeface="Cambria Math" panose="02040503050406030204" pitchFamily="18" charset="0"/>
                      </a:rPr>
                      <m:t>𝑝</m:t>
                    </m:r>
                    <m:r>
                      <a:rPr sz="7050" i="1">
                        <a:solidFill>
                          <a:srgbClr val="000000"/>
                        </a:solidFill>
                        <a:latin typeface="Cambria Math" panose="02040503050406030204" pitchFamily="18" charset="0"/>
                      </a:rPr>
                      <m:t>,</m:t>
                    </m:r>
                    <m:r>
                      <a:rPr sz="7050" i="1">
                        <a:solidFill>
                          <a:srgbClr val="000000"/>
                        </a:solidFill>
                        <a:latin typeface="Cambria Math" panose="02040503050406030204" pitchFamily="18" charset="0"/>
                      </a:rPr>
                      <m:t>𝑔</m:t>
                    </m:r>
                    <m:r>
                      <a:rPr sz="7050" i="1">
                        <a:solidFill>
                          <a:srgbClr val="000000"/>
                        </a:solidFill>
                        <a:latin typeface="Cambria Math" panose="02040503050406030204" pitchFamily="18" charset="0"/>
                      </a:rPr>
                      <m:t>)</m:t>
                    </m:r>
                  </m:oMath>
                </a14:m>
                <a:r>
                  <a:t> : </a:t>
                </a:r>
                <a14:m>
                  <m:oMath xmlns:m="http://schemas.openxmlformats.org/officeDocument/2006/math">
                    <m:r>
                      <a:rPr sz="7100" i="1">
                        <a:solidFill>
                          <a:srgbClr val="000000"/>
                        </a:solidFill>
                        <a:latin typeface="Cambria Math" panose="02040503050406030204" pitchFamily="18" charset="0"/>
                      </a:rPr>
                      <m:t>𝔾</m:t>
                    </m:r>
                    <m:r>
                      <a:rPr sz="7100" i="1">
                        <a:solidFill>
                          <a:srgbClr val="000000"/>
                        </a:solidFill>
                        <a:latin typeface="Cambria Math" panose="02040503050406030204" pitchFamily="18" charset="0"/>
                      </a:rPr>
                      <m:t>=⟨</m:t>
                    </m:r>
                    <m:r>
                      <a:rPr sz="7100" i="1">
                        <a:solidFill>
                          <a:srgbClr val="000000"/>
                        </a:solidFill>
                        <a:latin typeface="Cambria Math" panose="02040503050406030204" pitchFamily="18" charset="0"/>
                      </a:rPr>
                      <m:t>𝑔</m:t>
                    </m:r>
                    <m:r>
                      <a:rPr sz="7100" i="1">
                        <a:solidFill>
                          <a:srgbClr val="000000"/>
                        </a:solidFill>
                        <a:latin typeface="Cambria Math" panose="02040503050406030204" pitchFamily="18" charset="0"/>
                      </a:rPr>
                      <m:t>⟩</m:t>
                    </m:r>
                  </m:oMath>
                </a14:m>
                <a:r>
                  <a:t>, </a:t>
                </a:r>
                <a14:m>
                  <m:oMath xmlns:m="http://schemas.openxmlformats.org/officeDocument/2006/math">
                    <m:r>
                      <a:rPr sz="7400" i="1">
                        <a:solidFill>
                          <a:srgbClr val="000000"/>
                        </a:solidFill>
                        <a:latin typeface="Cambria Math" panose="02040503050406030204" pitchFamily="18" charset="0"/>
                      </a:rPr>
                      <m:t>|</m:t>
                    </m:r>
                    <m:r>
                      <a:rPr sz="7400" i="1">
                        <a:solidFill>
                          <a:srgbClr val="000000"/>
                        </a:solidFill>
                        <a:latin typeface="Cambria Math" panose="02040503050406030204" pitchFamily="18" charset="0"/>
                      </a:rPr>
                      <m:t>𝔾</m:t>
                    </m:r>
                    <m:r>
                      <a:rPr sz="7400" i="1">
                        <a:solidFill>
                          <a:srgbClr val="000000"/>
                        </a:solidFill>
                        <a:latin typeface="Cambria Math" panose="02040503050406030204" pitchFamily="18" charset="0"/>
                      </a:rPr>
                      <m:t>|=</m:t>
                    </m:r>
                    <m:r>
                      <a:rPr sz="7400" i="1">
                        <a:solidFill>
                          <a:srgbClr val="000000"/>
                        </a:solidFill>
                        <a:latin typeface="Cambria Math" panose="02040503050406030204" pitchFamily="18" charset="0"/>
                      </a:rPr>
                      <m:t>𝑝</m:t>
                    </m:r>
                  </m:oMath>
                </a14:m>
                <a:endParaRPr/>
              </a:p>
              <a:p>
                <a:pPr marL="515493" indent="-515493" defTabSz="2086186">
                  <a:spcBef>
                    <a:spcPts val="2200"/>
                  </a:spcBef>
                  <a:defRPr sz="6314"/>
                </a:pPr>
                <a14:m>
                  <m:oMath xmlns:m="http://schemas.openxmlformats.org/officeDocument/2006/math">
                    <m:r>
                      <a:rPr sz="6350" i="1">
                        <a:solidFill>
                          <a:srgbClr val="000000"/>
                        </a:solidFill>
                        <a:latin typeface="Cambria Math" panose="02040503050406030204" pitchFamily="18" charset="0"/>
                      </a:rPr>
                      <m:t>𝐻</m:t>
                    </m:r>
                  </m:oMath>
                </a14:m>
                <a:r>
                  <a:t> : </a:t>
                </a:r>
                <a14:m>
                  <m:oMath xmlns:m="http://schemas.openxmlformats.org/officeDocument/2006/math">
                    <m:r>
                      <a:rPr sz="7250" i="1">
                        <a:solidFill>
                          <a:srgbClr val="000000"/>
                        </a:solidFill>
                        <a:latin typeface="Cambria Math" panose="02040503050406030204" pitchFamily="18" charset="0"/>
                      </a:rPr>
                      <m:t>{0,1</m:t>
                    </m:r>
                    <m:sSup>
                      <m:sSupPr>
                        <m:ctrlPr>
                          <a:rPr sz="7250" i="1">
                            <a:solidFill>
                              <a:srgbClr val="000000"/>
                            </a:solidFill>
                            <a:latin typeface="Cambria Math" panose="02040503050406030204" pitchFamily="18" charset="0"/>
                          </a:rPr>
                        </m:ctrlPr>
                      </m:sSupPr>
                      <m:e>
                        <m:r>
                          <a:rPr sz="7250" i="1">
                            <a:solidFill>
                              <a:srgbClr val="000000"/>
                            </a:solidFill>
                            <a:latin typeface="Cambria Math" panose="02040503050406030204" pitchFamily="18" charset="0"/>
                          </a:rPr>
                          <m:t>}</m:t>
                        </m:r>
                      </m:e>
                      <m:sup>
                        <m:r>
                          <a:rPr sz="7250" i="1">
                            <a:solidFill>
                              <a:srgbClr val="000000"/>
                            </a:solidFill>
                            <a:latin typeface="Cambria Math" panose="02040503050406030204" pitchFamily="18" charset="0"/>
                          </a:rPr>
                          <m:t>∗</m:t>
                        </m:r>
                      </m:sup>
                    </m:sSup>
                  </m:oMath>
                </a14:m>
                <a:r>
                  <a:t> </a:t>
                </a:r>
                <a14:m>
                  <m:oMath xmlns:m="http://schemas.openxmlformats.org/officeDocument/2006/math">
                    <m:r>
                      <a:rPr sz="7350" i="1">
                        <a:solidFill>
                          <a:srgbClr val="000000"/>
                        </a:solidFill>
                        <a:latin typeface="Cambria Math" panose="02040503050406030204" pitchFamily="18" charset="0"/>
                      </a:rPr>
                      <m:t>⟶</m:t>
                    </m:r>
                  </m:oMath>
                </a14:m>
                <a:r>
                  <a:t> </a:t>
                </a:r>
                <a14:m>
                  <m:oMath xmlns:m="http://schemas.openxmlformats.org/officeDocument/2006/math">
                    <m:sSub>
                      <m:sSubPr>
                        <m:ctrlPr>
                          <a:rPr sz="7300" i="1">
                            <a:solidFill>
                              <a:srgbClr val="000000"/>
                            </a:solidFill>
                            <a:latin typeface="Cambria Math" panose="02040503050406030204" pitchFamily="18" charset="0"/>
                          </a:rPr>
                        </m:ctrlPr>
                      </m:sSubPr>
                      <m:e>
                        <m:r>
                          <a:rPr sz="7300" i="1">
                            <a:solidFill>
                              <a:srgbClr val="000000"/>
                            </a:solidFill>
                            <a:latin typeface="Cambria Math" panose="02040503050406030204" pitchFamily="18" charset="0"/>
                          </a:rPr>
                          <m:t>ℤ</m:t>
                        </m:r>
                      </m:e>
                      <m:sub>
                        <m:r>
                          <a:rPr sz="7300" i="1">
                            <a:solidFill>
                              <a:srgbClr val="000000"/>
                            </a:solidFill>
                            <a:latin typeface="Cambria Math" panose="02040503050406030204" pitchFamily="18" charset="0"/>
                          </a:rPr>
                          <m:t>𝑝</m:t>
                        </m:r>
                      </m:sub>
                    </m:sSub>
                  </m:oMath>
                </a14:m>
                <a:endParaRPr/>
              </a:p>
              <a:p>
                <a:pPr marL="515493" indent="-515493" defTabSz="2086186">
                  <a:spcBef>
                    <a:spcPts val="2200"/>
                  </a:spcBef>
                  <a:defRPr sz="6314"/>
                </a:pPr>
                <a14:m>
                  <m:oMath xmlns:m="http://schemas.openxmlformats.org/officeDocument/2006/math">
                    <m:r>
                      <a:rPr sz="6800" i="1">
                        <a:solidFill>
                          <a:srgbClr val="000000"/>
                        </a:solidFill>
                        <a:latin typeface="Cambria Math" panose="02040503050406030204" pitchFamily="18" charset="0"/>
                      </a:rPr>
                      <m:t>𝑠𝑘</m:t>
                    </m:r>
                  </m:oMath>
                </a14:m>
                <a:r>
                  <a:t> : </a:t>
                </a:r>
                <a14:m>
                  <m:oMath xmlns:m="http://schemas.openxmlformats.org/officeDocument/2006/math">
                    <m:r>
                      <a:rPr sz="6800" i="1">
                        <a:solidFill>
                          <a:srgbClr val="000000"/>
                        </a:solidFill>
                        <a:latin typeface="Cambria Math" panose="02040503050406030204" pitchFamily="18" charset="0"/>
                      </a:rPr>
                      <m:t>𝑥</m:t>
                    </m:r>
                    <m:limUpp>
                      <m:limUppPr>
                        <m:ctrlPr>
                          <a:rPr sz="6800" i="1">
                            <a:solidFill>
                              <a:srgbClr val="000000"/>
                            </a:solidFill>
                            <a:latin typeface="Cambria Math" panose="02040503050406030204" pitchFamily="18" charset="0"/>
                          </a:rPr>
                        </m:ctrlPr>
                      </m:limUppPr>
                      <m:e>
                        <m:r>
                          <a:rPr sz="6800" i="1">
                            <a:solidFill>
                              <a:srgbClr val="000000"/>
                            </a:solidFill>
                            <a:latin typeface="Cambria Math" panose="02040503050406030204" pitchFamily="18" charset="0"/>
                          </a:rPr>
                          <m:t>⟵</m:t>
                        </m:r>
                      </m:e>
                      <m:lim>
                        <m:r>
                          <a:rPr sz="6800" i="1">
                            <a:solidFill>
                              <a:srgbClr val="000000"/>
                            </a:solidFill>
                            <a:latin typeface="Cambria Math" panose="02040503050406030204" pitchFamily="18" charset="0"/>
                          </a:rPr>
                          <m:t>$</m:t>
                        </m:r>
                      </m:lim>
                    </m:limUpp>
                    <m:sSub>
                      <m:sSubPr>
                        <m:ctrlPr>
                          <a:rPr sz="6800" i="1">
                            <a:solidFill>
                              <a:srgbClr val="000000"/>
                            </a:solidFill>
                            <a:latin typeface="Cambria Math" panose="02040503050406030204" pitchFamily="18" charset="0"/>
                          </a:rPr>
                        </m:ctrlPr>
                      </m:sSubPr>
                      <m:e>
                        <m:r>
                          <a:rPr sz="6800" i="1">
                            <a:solidFill>
                              <a:srgbClr val="000000"/>
                            </a:solidFill>
                            <a:latin typeface="Cambria Math" panose="02040503050406030204" pitchFamily="18" charset="0"/>
                          </a:rPr>
                          <m:t>ℤ</m:t>
                        </m:r>
                      </m:e>
                      <m:sub>
                        <m:r>
                          <a:rPr sz="6800" i="1">
                            <a:solidFill>
                              <a:srgbClr val="000000"/>
                            </a:solidFill>
                            <a:latin typeface="Cambria Math" panose="02040503050406030204" pitchFamily="18" charset="0"/>
                          </a:rPr>
                          <m:t>𝑝</m:t>
                        </m:r>
                      </m:sub>
                    </m:sSub>
                  </m:oMath>
                </a14:m>
                <a:r>
                  <a:t> , </a:t>
                </a:r>
                <a14:m>
                  <m:oMath xmlns:m="http://schemas.openxmlformats.org/officeDocument/2006/math">
                    <m:r>
                      <a:rPr sz="6200" i="1">
                        <a:solidFill>
                          <a:srgbClr val="000000"/>
                        </a:solidFill>
                        <a:latin typeface="Cambria Math" panose="02040503050406030204" pitchFamily="18" charset="0"/>
                      </a:rPr>
                      <m:t>𝑝𝑘</m:t>
                    </m:r>
                  </m:oMath>
                </a14:m>
                <a:r>
                  <a:t> : </a:t>
                </a:r>
                <a14:m>
                  <m:oMath xmlns:m="http://schemas.openxmlformats.org/officeDocument/2006/math">
                    <m:r>
                      <a:rPr sz="6750" i="1">
                        <a:solidFill>
                          <a:srgbClr val="000000"/>
                        </a:solidFill>
                        <a:latin typeface="Cambria Math" panose="02040503050406030204" pitchFamily="18" charset="0"/>
                      </a:rPr>
                      <m:t>𝑋</m:t>
                    </m:r>
                    <m:r>
                      <a:rPr sz="6750" i="1">
                        <a:solidFill>
                          <a:srgbClr val="000000"/>
                        </a:solidFill>
                        <a:latin typeface="Cambria Math" panose="02040503050406030204" pitchFamily="18" charset="0"/>
                      </a:rPr>
                      <m:t>←</m:t>
                    </m:r>
                    <m:sSup>
                      <m:sSupPr>
                        <m:ctrlPr>
                          <a:rPr sz="6750" i="1">
                            <a:solidFill>
                              <a:srgbClr val="000000"/>
                            </a:solidFill>
                            <a:latin typeface="Cambria Math" panose="02040503050406030204" pitchFamily="18" charset="0"/>
                          </a:rPr>
                        </m:ctrlPr>
                      </m:sSupPr>
                      <m:e>
                        <m:r>
                          <a:rPr sz="6750" i="1">
                            <a:solidFill>
                              <a:srgbClr val="000000"/>
                            </a:solidFill>
                            <a:latin typeface="Cambria Math" panose="02040503050406030204" pitchFamily="18" charset="0"/>
                          </a:rPr>
                          <m:t>𝑔</m:t>
                        </m:r>
                      </m:e>
                      <m:sup>
                        <m:r>
                          <a:rPr sz="6750" i="1">
                            <a:solidFill>
                              <a:srgbClr val="000000"/>
                            </a:solidFill>
                            <a:latin typeface="Cambria Math" panose="02040503050406030204" pitchFamily="18" charset="0"/>
                          </a:rPr>
                          <m:t>𝑥</m:t>
                        </m:r>
                      </m:sup>
                    </m:sSup>
                  </m:oMath>
                </a14:m>
                <a:endParaRPr sz="8200"/>
              </a:p>
            </p:txBody>
          </p:sp>
        </mc:Choice>
        <mc:Fallback xmlns="">
          <p:sp>
            <p:nvSpPr>
              <p:cNvPr id="306" name=":  ,…"/>
              <p:cNvSpPr txBox="1">
                <a:spLocks noGrp="1" noRot="1" noChangeAspect="1" noMove="1" noResize="1" noEditPoints="1" noAdjustHandles="1" noChangeArrowheads="1" noChangeShapeType="1" noTextEdit="1"/>
              </p:cNvSpPr>
              <p:nvPr>
                <p:ph type="body" sz="quarter" idx="1"/>
              </p:nvPr>
            </p:nvSpPr>
            <p:spPr>
              <a:xfrm>
                <a:off x="2235200" y="4969933"/>
                <a:ext cx="28041601" cy="4633562"/>
              </a:xfrm>
              <a:prstGeom prst="rect">
                <a:avLst/>
              </a:prstGeom>
              <a:blipFill>
                <a:blip r:embed="rId3"/>
                <a:stretch>
                  <a:fillRect l="-1403" t="-3836"/>
                </a:stretch>
              </a:blipFill>
            </p:spPr>
            <p:txBody>
              <a:bodyPr/>
              <a:lstStyle/>
              <a:p>
                <a:r>
                  <a:rPr lang="en-US">
                    <a:noFill/>
                  </a:rPr>
                  <a:t> </a:t>
                </a:r>
              </a:p>
            </p:txBody>
          </p:sp>
        </mc:Fallback>
      </mc:AlternateContent>
      <p:sp>
        <p:nvSpPr>
          <p:cNvPr id="307" name="Rectangle"/>
          <p:cNvSpPr/>
          <p:nvPr/>
        </p:nvSpPr>
        <p:spPr>
          <a:xfrm>
            <a:off x="1769181" y="9495660"/>
            <a:ext cx="18146742" cy="9603494"/>
          </a:xfrm>
          <a:prstGeom prst="rect">
            <a:avLst/>
          </a:prstGeom>
          <a:solidFill>
            <a:schemeClr val="accent6">
              <a:satOff val="-3457"/>
              <a:lumOff val="26078"/>
            </a:schemeClr>
          </a:solidFill>
          <a:ln w="12700">
            <a:miter lim="400000"/>
          </a:ln>
        </p:spPr>
        <p:txBody>
          <a:bodyPr lIns="121917" tIns="121917" rIns="121917" bIns="121917" anchor="ctr"/>
          <a:lstStyle/>
          <a:p>
            <a:endParaRPr/>
          </a:p>
        </p:txBody>
      </p:sp>
      <p:sp>
        <p:nvSpPr>
          <p:cNvPr id="308" name="Blind Schnorr"/>
          <p:cNvSpPr txBox="1">
            <a:spLocks noGrp="1"/>
          </p:cNvSpPr>
          <p:nvPr>
            <p:ph type="title"/>
          </p:nvPr>
        </p:nvSpPr>
        <p:spPr>
          <a:prstGeom prst="rect">
            <a:avLst/>
          </a:prstGeom>
        </p:spPr>
        <p:txBody>
          <a:bodyPr/>
          <a:lstStyle/>
          <a:p>
            <a:r>
              <a:t>Blind Schnorr</a:t>
            </a:r>
          </a:p>
        </p:txBody>
      </p:sp>
      <mc:AlternateContent xmlns:mc="http://schemas.openxmlformats.org/markup-compatibility/2006" xmlns:a14="http://schemas.microsoft.com/office/drawing/2010/main">
        <mc:Choice Requires="a14">
          <p:sp>
            <p:nvSpPr>
              <p:cNvPr id="309" name="Signer:"/>
              <p:cNvSpPr txBox="1"/>
              <p:nvPr/>
            </p:nvSpPr>
            <p:spPr>
              <a:xfrm>
                <a:off x="2867519" y="9491675"/>
                <a:ext cx="3819258" cy="1346138"/>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lvl="1">
                  <a:defRPr sz="8000"/>
                </a:pPr>
                <a:r>
                  <a:rPr>
                    <a:solidFill>
                      <a:schemeClr val="accent5">
                        <a:satOff val="-19091"/>
                        <a:lumOff val="-11921"/>
                      </a:schemeClr>
                    </a:solidFill>
                  </a:rPr>
                  <a:t>Signer</a:t>
                </a:r>
                <a:r>
                  <a:t>: </a:t>
                </a:r>
                <a14:m>
                  <m:oMath xmlns:m="http://schemas.openxmlformats.org/officeDocument/2006/math">
                    <m:r>
                      <a:rPr sz="8100" i="1">
                        <a:solidFill>
                          <a:srgbClr val="000000"/>
                        </a:solidFill>
                        <a:latin typeface="Cambria Math" panose="02040503050406030204" pitchFamily="18" charset="0"/>
                      </a:rPr>
                      <m:t>𝑥</m:t>
                    </m:r>
                  </m:oMath>
                </a14:m>
                <a:endParaRPr/>
              </a:p>
            </p:txBody>
          </p:sp>
        </mc:Choice>
        <mc:Fallback xmlns="">
          <p:sp>
            <p:nvSpPr>
              <p:cNvPr id="309" name="Signer:"/>
              <p:cNvSpPr txBox="1">
                <a:spLocks noRot="1" noChangeAspect="1" noMove="1" noResize="1" noEditPoints="1" noAdjustHandles="1" noChangeArrowheads="1" noChangeShapeType="1" noTextEdit="1"/>
              </p:cNvSpPr>
              <p:nvPr/>
            </p:nvSpPr>
            <p:spPr>
              <a:xfrm>
                <a:off x="2867519" y="9491675"/>
                <a:ext cx="3819258" cy="1346138"/>
              </a:xfrm>
              <a:prstGeom prst="rect">
                <a:avLst/>
              </a:prstGeom>
              <a:blipFill>
                <a:blip r:embed="rId4"/>
                <a:stretch>
                  <a:fillRect l="-12583" t="-13084" r="-4305" b="-4579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310" name="Line"/>
          <p:cNvSpPr/>
          <p:nvPr/>
        </p:nvSpPr>
        <p:spPr>
          <a:xfrm>
            <a:off x="13018392" y="12093116"/>
            <a:ext cx="5911486" cy="1"/>
          </a:xfrm>
          <a:prstGeom prst="line">
            <a:avLst/>
          </a:prstGeom>
          <a:ln w="76200">
            <a:solidFill>
              <a:srgbClr val="000000"/>
            </a:solidFill>
            <a:tailEnd type="triangle"/>
          </a:ln>
        </p:spPr>
        <p:txBody>
          <a:bodyPr lIns="121917" tIns="121917" rIns="121917" bIns="121917"/>
          <a:lstStyle/>
          <a:p>
            <a:endParaRPr/>
          </a:p>
        </p:txBody>
      </p:sp>
      <p:sp>
        <p:nvSpPr>
          <p:cNvPr id="311" name="Line"/>
          <p:cNvSpPr/>
          <p:nvPr/>
        </p:nvSpPr>
        <p:spPr>
          <a:xfrm>
            <a:off x="13018392" y="13387506"/>
            <a:ext cx="5911486" cy="1"/>
          </a:xfrm>
          <a:prstGeom prst="line">
            <a:avLst/>
          </a:prstGeom>
          <a:ln w="76200">
            <a:solidFill>
              <a:srgbClr val="000000"/>
            </a:solidFill>
            <a:headEnd type="triangle"/>
          </a:ln>
        </p:spPr>
        <p:txBody>
          <a:bodyPr lIns="121917" tIns="121917" rIns="121917" bIns="121917"/>
          <a:lstStyle/>
          <a:p>
            <a:endParaRPr/>
          </a:p>
        </p:txBody>
      </p:sp>
      <p:sp>
        <p:nvSpPr>
          <p:cNvPr id="312" name="Line"/>
          <p:cNvSpPr/>
          <p:nvPr/>
        </p:nvSpPr>
        <p:spPr>
          <a:xfrm>
            <a:off x="13018392" y="14681897"/>
            <a:ext cx="5911486" cy="1"/>
          </a:xfrm>
          <a:prstGeom prst="line">
            <a:avLst/>
          </a:prstGeom>
          <a:ln w="76200">
            <a:solidFill>
              <a:srgbClr val="000000"/>
            </a:solidFill>
            <a:tailEnd type="triangle"/>
          </a:ln>
        </p:spPr>
        <p:txBody>
          <a:bodyPr lIns="121917" tIns="121917" rIns="121917" bIns="121917"/>
          <a:lstStyle/>
          <a:p>
            <a:endParaRPr/>
          </a:p>
        </p:txBody>
      </p:sp>
      <mc:AlternateContent xmlns:mc="http://schemas.openxmlformats.org/markup-compatibility/2006" xmlns:a14="http://schemas.microsoft.com/office/drawing/2010/main">
        <mc:Choice Requires="a14">
          <p:sp>
            <p:nvSpPr>
              <p:cNvPr id="313" name="Text"/>
              <p:cNvSpPr txBox="1"/>
              <p:nvPr/>
            </p:nvSpPr>
            <p:spPr>
              <a:xfrm>
                <a:off x="15551208" y="10673806"/>
                <a:ext cx="845854" cy="1235695"/>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r>
                        <a:rPr sz="7500" i="1">
                          <a:solidFill>
                            <a:srgbClr val="000000"/>
                          </a:solidFill>
                          <a:latin typeface="Cambria Math" panose="02040503050406030204" pitchFamily="18" charset="0"/>
                        </a:rPr>
                        <m:t>𝐴</m:t>
                      </m:r>
                    </m:oMath>
                  </m:oMathPara>
                </a14:m>
                <a:endParaRPr/>
              </a:p>
            </p:txBody>
          </p:sp>
        </mc:Choice>
        <mc:Fallback xmlns="">
          <p:sp>
            <p:nvSpPr>
              <p:cNvPr id="313" name="Text"/>
              <p:cNvSpPr txBox="1">
                <a:spLocks noRot="1" noChangeAspect="1" noMove="1" noResize="1" noEditPoints="1" noAdjustHandles="1" noChangeArrowheads="1" noChangeShapeType="1" noTextEdit="1"/>
              </p:cNvSpPr>
              <p:nvPr/>
            </p:nvSpPr>
            <p:spPr>
              <a:xfrm>
                <a:off x="15551208" y="10673806"/>
                <a:ext cx="845854" cy="1235695"/>
              </a:xfrm>
              <a:prstGeom prst="rect">
                <a:avLst/>
              </a:prstGeom>
              <a:blipFill>
                <a:blip r:embed="rId5"/>
                <a:stretch>
                  <a:fillRect l="-23529" r="-23529" b="-8163"/>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14" name="Text"/>
              <p:cNvSpPr txBox="1"/>
              <p:nvPr/>
            </p:nvSpPr>
            <p:spPr>
              <a:xfrm>
                <a:off x="15551208" y="12157657"/>
                <a:ext cx="684780" cy="1208349"/>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r>
                        <a:rPr sz="8500" i="1">
                          <a:solidFill>
                            <a:srgbClr val="000000"/>
                          </a:solidFill>
                          <a:latin typeface="Cambria Math" panose="02040503050406030204" pitchFamily="18" charset="0"/>
                        </a:rPr>
                        <m:t>𝑐</m:t>
                      </m:r>
                    </m:oMath>
                  </m:oMathPara>
                </a14:m>
                <a:endParaRPr/>
              </a:p>
            </p:txBody>
          </p:sp>
        </mc:Choice>
        <mc:Fallback xmlns="">
          <p:sp>
            <p:nvSpPr>
              <p:cNvPr id="314" name="Text"/>
              <p:cNvSpPr txBox="1">
                <a:spLocks noRot="1" noChangeAspect="1" noMove="1" noResize="1" noEditPoints="1" noAdjustHandles="1" noChangeArrowheads="1" noChangeShapeType="1" noTextEdit="1"/>
              </p:cNvSpPr>
              <p:nvPr/>
            </p:nvSpPr>
            <p:spPr>
              <a:xfrm>
                <a:off x="15551208" y="12157657"/>
                <a:ext cx="684780" cy="1208349"/>
              </a:xfrm>
              <a:prstGeom prst="rect">
                <a:avLst/>
              </a:prstGeom>
              <a:blipFill>
                <a:blip r:embed="rId6"/>
                <a:stretch>
                  <a:fillRect l="-20000" r="-29091" b="-16667"/>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15" name="Text"/>
              <p:cNvSpPr txBox="1"/>
              <p:nvPr/>
            </p:nvSpPr>
            <p:spPr>
              <a:xfrm>
                <a:off x="15551208" y="13489106"/>
                <a:ext cx="631732" cy="120835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r>
                        <a:rPr sz="8400" i="1">
                          <a:solidFill>
                            <a:srgbClr val="000000"/>
                          </a:solidFill>
                          <a:latin typeface="Cambria Math" panose="02040503050406030204" pitchFamily="18" charset="0"/>
                        </a:rPr>
                        <m:t>𝑠</m:t>
                      </m:r>
                    </m:oMath>
                  </m:oMathPara>
                </a14:m>
                <a:endParaRPr/>
              </a:p>
            </p:txBody>
          </p:sp>
        </mc:Choice>
        <mc:Fallback xmlns="">
          <p:sp>
            <p:nvSpPr>
              <p:cNvPr id="315" name="Text"/>
              <p:cNvSpPr txBox="1">
                <a:spLocks noRot="1" noChangeAspect="1" noMove="1" noResize="1" noEditPoints="1" noAdjustHandles="1" noChangeArrowheads="1" noChangeShapeType="1" noTextEdit="1"/>
              </p:cNvSpPr>
              <p:nvPr/>
            </p:nvSpPr>
            <p:spPr>
              <a:xfrm>
                <a:off x="15551208" y="13489106"/>
                <a:ext cx="631732" cy="1208350"/>
              </a:xfrm>
              <a:prstGeom prst="rect">
                <a:avLst/>
              </a:prstGeom>
              <a:blipFill>
                <a:blip r:embed="rId7"/>
                <a:stretch>
                  <a:fillRect l="-21569" r="-37255" b="-15625"/>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16" name=":"/>
              <p:cNvSpPr txBox="1"/>
              <p:nvPr/>
            </p:nvSpPr>
            <p:spPr>
              <a:xfrm>
                <a:off x="2802327" y="15777956"/>
                <a:ext cx="8846301" cy="128040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r>
                      <m:rPr>
                        <m:nor/>
                      </m:rPr>
                      <a:rPr sz="7450" i="1">
                        <a:solidFill>
                          <a:srgbClr val="487CAA"/>
                        </a:solidFill>
                        <a:latin typeface="Cambria Math" panose="02040503050406030204" pitchFamily="18" charset="0"/>
                      </a:rPr>
                      <m:t>Verify</m:t>
                    </m:r>
                    <m:r>
                      <a:rPr sz="7450" i="1">
                        <a:solidFill>
                          <a:srgbClr val="487CAA"/>
                        </a:solidFill>
                        <a:latin typeface="Cambria Math" panose="02040503050406030204" pitchFamily="18" charset="0"/>
                      </a:rPr>
                      <m:t>(</m:t>
                    </m:r>
                    <m:r>
                      <a:rPr sz="7450" i="1">
                        <a:solidFill>
                          <a:srgbClr val="487CAA"/>
                        </a:solidFill>
                        <a:latin typeface="Cambria Math" panose="02040503050406030204" pitchFamily="18" charset="0"/>
                      </a:rPr>
                      <m:t>𝑋</m:t>
                    </m:r>
                    <m:r>
                      <a:rPr sz="7450" i="1">
                        <a:solidFill>
                          <a:srgbClr val="487CAA"/>
                        </a:solidFill>
                        <a:latin typeface="Cambria Math" panose="02040503050406030204" pitchFamily="18" charset="0"/>
                      </a:rPr>
                      <m:t>,</m:t>
                    </m:r>
                    <m:r>
                      <a:rPr sz="7450" i="1">
                        <a:solidFill>
                          <a:srgbClr val="487CAA"/>
                        </a:solidFill>
                        <a:latin typeface="Cambria Math" panose="02040503050406030204" pitchFamily="18" charset="0"/>
                      </a:rPr>
                      <m:t>𝑚</m:t>
                    </m:r>
                    <m:r>
                      <a:rPr sz="7450" i="1">
                        <a:solidFill>
                          <a:srgbClr val="487CAA"/>
                        </a:solidFill>
                        <a:latin typeface="Cambria Math" panose="02040503050406030204" pitchFamily="18" charset="0"/>
                      </a:rPr>
                      <m:t>,</m:t>
                    </m:r>
                    <m:r>
                      <a:rPr sz="7450" i="1">
                        <a:solidFill>
                          <a:srgbClr val="487CAA"/>
                        </a:solidFill>
                        <a:latin typeface="Cambria Math" panose="02040503050406030204" pitchFamily="18" charset="0"/>
                      </a:rPr>
                      <m:t>𝜎</m:t>
                    </m:r>
                    <m:r>
                      <a:rPr sz="7450" i="1">
                        <a:solidFill>
                          <a:srgbClr val="487CAA"/>
                        </a:solidFill>
                        <a:latin typeface="Cambria Math" panose="02040503050406030204" pitchFamily="18" charset="0"/>
                      </a:rPr>
                      <m:t>=(</m:t>
                    </m:r>
                    <m:r>
                      <a:rPr sz="7450" i="1">
                        <a:solidFill>
                          <a:srgbClr val="487CAA"/>
                        </a:solidFill>
                        <a:latin typeface="Cambria Math" panose="02040503050406030204" pitchFamily="18" charset="0"/>
                      </a:rPr>
                      <m:t>𝑐</m:t>
                    </m:r>
                    <m:r>
                      <a:rPr sz="7450" i="1">
                        <a:solidFill>
                          <a:srgbClr val="487CAA"/>
                        </a:solidFill>
                        <a:latin typeface="Cambria Math" panose="02040503050406030204" pitchFamily="18" charset="0"/>
                      </a:rPr>
                      <m:t>,</m:t>
                    </m:r>
                    <m:r>
                      <a:rPr sz="7450" i="1">
                        <a:solidFill>
                          <a:srgbClr val="487CAA"/>
                        </a:solidFill>
                        <a:latin typeface="Cambria Math" panose="02040503050406030204" pitchFamily="18" charset="0"/>
                      </a:rPr>
                      <m:t>𝑠</m:t>
                    </m:r>
                    <m:r>
                      <a:rPr sz="7450" i="1">
                        <a:solidFill>
                          <a:srgbClr val="487CAA"/>
                        </a:solidFill>
                        <a:latin typeface="Cambria Math" panose="02040503050406030204" pitchFamily="18" charset="0"/>
                      </a:rPr>
                      <m:t>))</m:t>
                    </m:r>
                  </m:oMath>
                </a14:m>
                <a:r>
                  <a:t>:</a:t>
                </a:r>
                <a:endParaRPr>
                  <a:solidFill>
                    <a:srgbClr val="497CAA"/>
                  </a:solidFill>
                </a:endParaRPr>
              </a:p>
            </p:txBody>
          </p:sp>
        </mc:Choice>
        <mc:Fallback xmlns="">
          <p:sp>
            <p:nvSpPr>
              <p:cNvPr id="316" name=":"/>
              <p:cNvSpPr txBox="1">
                <a:spLocks noRot="1" noChangeAspect="1" noMove="1" noResize="1" noEditPoints="1" noAdjustHandles="1" noChangeArrowheads="1" noChangeShapeType="1" noTextEdit="1"/>
              </p:cNvSpPr>
              <p:nvPr/>
            </p:nvSpPr>
            <p:spPr>
              <a:xfrm>
                <a:off x="2802327" y="15777956"/>
                <a:ext cx="8846301" cy="1280402"/>
              </a:xfrm>
              <a:prstGeom prst="rect">
                <a:avLst/>
              </a:prstGeom>
              <a:blipFill>
                <a:blip r:embed="rId8"/>
                <a:stretch>
                  <a:fillRect l="-3582" t="-8824" r="-13897" b="-36275"/>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317" name="Rectangle"/>
          <p:cNvSpPr/>
          <p:nvPr/>
        </p:nvSpPr>
        <p:spPr>
          <a:xfrm>
            <a:off x="20053064" y="9542293"/>
            <a:ext cx="9379862" cy="9332428"/>
          </a:xfrm>
          <a:prstGeom prst="rect">
            <a:avLst/>
          </a:prstGeom>
          <a:solidFill>
            <a:srgbClr val="DE868B"/>
          </a:solidFill>
          <a:ln w="127000">
            <a:solidFill>
              <a:srgbClr val="DE2240"/>
            </a:solidFill>
          </a:ln>
        </p:spPr>
        <p:txBody>
          <a:bodyPr lIns="121917" tIns="121917" rIns="121917" bIns="121917" anchor="ctr"/>
          <a:lstStyle/>
          <a:p>
            <a:endParaRPr/>
          </a:p>
        </p:txBody>
      </p:sp>
      <mc:AlternateContent xmlns:mc="http://schemas.openxmlformats.org/markup-compatibility/2006" xmlns:a14="http://schemas.microsoft.com/office/drawing/2010/main">
        <mc:Choice Requires="a14">
          <p:sp>
            <p:nvSpPr>
              <p:cNvPr id="318" name="Adversary"/>
              <p:cNvSpPr txBox="1"/>
              <p:nvPr/>
            </p:nvSpPr>
            <p:spPr>
              <a:xfrm>
                <a:off x="20648541" y="15172410"/>
                <a:ext cx="8188909" cy="1954087"/>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12000">
                    <a:solidFill>
                      <a:srgbClr val="DE2240"/>
                    </a:solidFill>
                  </a:defRPr>
                </a:pPr>
                <a:r>
                  <a:t>Adversary </a:t>
                </a:r>
                <a14:m>
                  <m:oMath xmlns:m="http://schemas.openxmlformats.org/officeDocument/2006/math">
                    <m:r>
                      <a:rPr sz="13600" i="1">
                        <a:solidFill>
                          <a:srgbClr val="DE213F"/>
                        </a:solidFill>
                        <a:latin typeface="Cambria Math" panose="02040503050406030204" pitchFamily="18" charset="0"/>
                      </a:rPr>
                      <m:t>𝒜</m:t>
                    </m:r>
                  </m:oMath>
                </a14:m>
                <a:endParaRPr/>
              </a:p>
            </p:txBody>
          </p:sp>
        </mc:Choice>
        <mc:Fallback xmlns="">
          <p:sp>
            <p:nvSpPr>
              <p:cNvPr id="318" name="Adversary"/>
              <p:cNvSpPr txBox="1">
                <a:spLocks noRot="1" noChangeAspect="1" noMove="1" noResize="1" noEditPoints="1" noAdjustHandles="1" noChangeArrowheads="1" noChangeShapeType="1" noTextEdit="1"/>
              </p:cNvSpPr>
              <p:nvPr/>
            </p:nvSpPr>
            <p:spPr>
              <a:xfrm>
                <a:off x="20648541" y="15172410"/>
                <a:ext cx="8188909" cy="1954087"/>
              </a:xfrm>
              <a:prstGeom prst="rect">
                <a:avLst/>
              </a:prstGeom>
              <a:blipFill>
                <a:blip r:embed="rId9"/>
                <a:stretch>
                  <a:fillRect l="-9598" t="-6452" r="-7430" b="-5677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319" name="Alien"/>
          <p:cNvSpPr/>
          <p:nvPr/>
        </p:nvSpPr>
        <p:spPr>
          <a:xfrm>
            <a:off x="23628312" y="10334597"/>
            <a:ext cx="2229367" cy="278670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5" y="0"/>
                  <a:pt x="0" y="3868"/>
                  <a:pt x="0" y="8640"/>
                </a:cubicBezTo>
                <a:cubicBezTo>
                  <a:pt x="0" y="13412"/>
                  <a:pt x="5336" y="21600"/>
                  <a:pt x="10800" y="21600"/>
                </a:cubicBezTo>
                <a:cubicBezTo>
                  <a:pt x="16264" y="21600"/>
                  <a:pt x="21600" y="13412"/>
                  <a:pt x="21600" y="8640"/>
                </a:cubicBezTo>
                <a:cubicBezTo>
                  <a:pt x="21600" y="3868"/>
                  <a:pt x="16765" y="0"/>
                  <a:pt x="10800" y="0"/>
                </a:cubicBezTo>
                <a:close/>
                <a:moveTo>
                  <a:pt x="2495" y="9361"/>
                </a:moveTo>
                <a:cubicBezTo>
                  <a:pt x="6472" y="9361"/>
                  <a:pt x="9695" y="11939"/>
                  <a:pt x="9695" y="15120"/>
                </a:cubicBezTo>
                <a:cubicBezTo>
                  <a:pt x="5718" y="15120"/>
                  <a:pt x="2495" y="12542"/>
                  <a:pt x="2495" y="9361"/>
                </a:cubicBezTo>
                <a:close/>
                <a:moveTo>
                  <a:pt x="19102" y="9361"/>
                </a:moveTo>
                <a:cubicBezTo>
                  <a:pt x="19102" y="12542"/>
                  <a:pt x="15880" y="15120"/>
                  <a:pt x="11903" y="15120"/>
                </a:cubicBezTo>
                <a:cubicBezTo>
                  <a:pt x="11903" y="11939"/>
                  <a:pt x="15126" y="9361"/>
                  <a:pt x="19102" y="9361"/>
                </a:cubicBezTo>
                <a:close/>
              </a:path>
            </a:pathLst>
          </a:custGeom>
          <a:solidFill>
            <a:srgbClr val="DE2240"/>
          </a:solidFill>
          <a:ln w="12700">
            <a:miter lim="400000"/>
          </a:ln>
        </p:spPr>
        <p:txBody>
          <a:bodyPr lIns="121917" tIns="121917" rIns="121917" bIns="121917" anchor="ctr"/>
          <a:lstStyle/>
          <a:p>
            <a:endParaRPr/>
          </a:p>
        </p:txBody>
      </p:sp>
      <p:sp>
        <p:nvSpPr>
          <p:cNvPr id="320" name="Slide Number"/>
          <p:cNvSpPr txBox="1">
            <a:spLocks noGrp="1"/>
          </p:cNvSpPr>
          <p:nvPr>
            <p:ph type="sldNum" sz="quarter" idx="4294967295"/>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13</a:t>
            </a:fld>
            <a:endParaRPr/>
          </a:p>
        </p:txBody>
      </p:sp>
      <mc:AlternateContent xmlns:mc="http://schemas.openxmlformats.org/markup-compatibility/2006" xmlns:a14="http://schemas.microsoft.com/office/drawing/2010/main">
        <mc:Choice Requires="a14">
          <p:sp>
            <p:nvSpPr>
              <p:cNvPr id="321" name=","/>
              <p:cNvSpPr txBox="1"/>
              <p:nvPr/>
            </p:nvSpPr>
            <p:spPr>
              <a:xfrm>
                <a:off x="4657467" y="11130320"/>
                <a:ext cx="7357661" cy="1925594"/>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r>
                      <a:rPr sz="7650" i="1">
                        <a:solidFill>
                          <a:srgbClr val="000000"/>
                        </a:solidFill>
                        <a:latin typeface="Cambria Math" panose="02040503050406030204" pitchFamily="18" charset="0"/>
                      </a:rPr>
                      <m:t>𝑎</m:t>
                    </m:r>
                    <m:limUpp>
                      <m:limUppPr>
                        <m:ctrlPr>
                          <a:rPr sz="7650" i="1">
                            <a:solidFill>
                              <a:srgbClr val="000000"/>
                            </a:solidFill>
                            <a:latin typeface="Cambria Math" panose="02040503050406030204" pitchFamily="18" charset="0"/>
                          </a:rPr>
                        </m:ctrlPr>
                      </m:limUppPr>
                      <m:e>
                        <m:r>
                          <a:rPr sz="7650" i="1">
                            <a:solidFill>
                              <a:srgbClr val="000000"/>
                            </a:solidFill>
                            <a:latin typeface="Cambria Math" panose="02040503050406030204" pitchFamily="18" charset="0"/>
                          </a:rPr>
                          <m:t>⟵</m:t>
                        </m:r>
                      </m:e>
                      <m:lim>
                        <m:r>
                          <a:rPr sz="7650" i="1">
                            <a:solidFill>
                              <a:srgbClr val="000000"/>
                            </a:solidFill>
                            <a:latin typeface="Cambria Math" panose="02040503050406030204" pitchFamily="18" charset="0"/>
                          </a:rPr>
                          <m:t>$</m:t>
                        </m:r>
                      </m:lim>
                    </m:limUpp>
                    <m:sSub>
                      <m:sSubPr>
                        <m:ctrlPr>
                          <a:rPr sz="7650" i="1">
                            <a:solidFill>
                              <a:srgbClr val="000000"/>
                            </a:solidFill>
                            <a:latin typeface="Cambria Math" panose="02040503050406030204" pitchFamily="18" charset="0"/>
                          </a:rPr>
                        </m:ctrlPr>
                      </m:sSubPr>
                      <m:e>
                        <m:r>
                          <a:rPr sz="7650" i="1">
                            <a:solidFill>
                              <a:srgbClr val="000000"/>
                            </a:solidFill>
                            <a:latin typeface="Cambria Math" panose="02040503050406030204" pitchFamily="18" charset="0"/>
                          </a:rPr>
                          <m:t>ℤ</m:t>
                        </m:r>
                      </m:e>
                      <m:sub>
                        <m:r>
                          <a:rPr sz="7650" i="1">
                            <a:solidFill>
                              <a:srgbClr val="000000"/>
                            </a:solidFill>
                            <a:latin typeface="Cambria Math" panose="02040503050406030204" pitchFamily="18" charset="0"/>
                          </a:rPr>
                          <m:t>𝑝</m:t>
                        </m:r>
                      </m:sub>
                    </m:sSub>
                  </m:oMath>
                </a14:m>
                <a:r>
                  <a:t> , </a:t>
                </a:r>
                <a14:m>
                  <m:oMath xmlns:m="http://schemas.openxmlformats.org/officeDocument/2006/math">
                    <m:r>
                      <a:rPr sz="7500" i="1">
                        <a:solidFill>
                          <a:srgbClr val="000000"/>
                        </a:solidFill>
                        <a:latin typeface="Cambria Math" panose="02040503050406030204" pitchFamily="18" charset="0"/>
                      </a:rPr>
                      <m:t>𝐴</m:t>
                    </m:r>
                    <m:r>
                      <a:rPr sz="7500" i="1">
                        <a:solidFill>
                          <a:srgbClr val="000000"/>
                        </a:solidFill>
                        <a:latin typeface="Cambria Math" panose="02040503050406030204" pitchFamily="18" charset="0"/>
                      </a:rPr>
                      <m:t>←</m:t>
                    </m:r>
                    <m:sSup>
                      <m:sSupPr>
                        <m:ctrlPr>
                          <a:rPr sz="7500" i="1">
                            <a:solidFill>
                              <a:srgbClr val="000000"/>
                            </a:solidFill>
                            <a:latin typeface="Cambria Math" panose="02040503050406030204" pitchFamily="18" charset="0"/>
                          </a:rPr>
                        </m:ctrlPr>
                      </m:sSupPr>
                      <m:e>
                        <m:r>
                          <a:rPr sz="7500" i="1">
                            <a:solidFill>
                              <a:srgbClr val="000000"/>
                            </a:solidFill>
                            <a:latin typeface="Cambria Math" panose="02040503050406030204" pitchFamily="18" charset="0"/>
                          </a:rPr>
                          <m:t>𝑔</m:t>
                        </m:r>
                      </m:e>
                      <m:sup>
                        <m:r>
                          <a:rPr sz="7500" i="1">
                            <a:solidFill>
                              <a:srgbClr val="000000"/>
                            </a:solidFill>
                            <a:latin typeface="Cambria Math" panose="02040503050406030204" pitchFamily="18" charset="0"/>
                          </a:rPr>
                          <m:t>𝑎</m:t>
                        </m:r>
                      </m:sup>
                    </m:sSup>
                  </m:oMath>
                </a14:m>
                <a:endParaRPr/>
              </a:p>
            </p:txBody>
          </p:sp>
        </mc:Choice>
        <mc:Fallback xmlns="">
          <p:sp>
            <p:nvSpPr>
              <p:cNvPr id="321" name=","/>
              <p:cNvSpPr txBox="1">
                <a:spLocks noRot="1" noChangeAspect="1" noMove="1" noResize="1" noEditPoints="1" noAdjustHandles="1" noChangeArrowheads="1" noChangeShapeType="1" noTextEdit="1"/>
              </p:cNvSpPr>
              <p:nvPr/>
            </p:nvSpPr>
            <p:spPr>
              <a:xfrm>
                <a:off x="4657467" y="11130320"/>
                <a:ext cx="7357661" cy="1925594"/>
              </a:xfrm>
              <a:prstGeom prst="rect">
                <a:avLst/>
              </a:prstGeom>
              <a:blipFill>
                <a:blip r:embed="rId10"/>
                <a:stretch>
                  <a:fillRect l="-1549" b="-17647"/>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22" name="Text"/>
              <p:cNvSpPr txBox="1"/>
              <p:nvPr/>
            </p:nvSpPr>
            <p:spPr>
              <a:xfrm>
                <a:off x="6159740" y="13625949"/>
                <a:ext cx="5194312" cy="120835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r>
                        <a:rPr sz="7600" i="1">
                          <a:solidFill>
                            <a:srgbClr val="000000"/>
                          </a:solidFill>
                          <a:latin typeface="Cambria Math" panose="02040503050406030204" pitchFamily="18" charset="0"/>
                        </a:rPr>
                        <m:t>𝑠</m:t>
                      </m:r>
                      <m:r>
                        <a:rPr sz="7600" i="1">
                          <a:solidFill>
                            <a:srgbClr val="000000"/>
                          </a:solidFill>
                          <a:latin typeface="Cambria Math" panose="02040503050406030204" pitchFamily="18" charset="0"/>
                        </a:rPr>
                        <m:t>←</m:t>
                      </m:r>
                      <m:r>
                        <a:rPr sz="7600" i="1">
                          <a:solidFill>
                            <a:srgbClr val="000000"/>
                          </a:solidFill>
                          <a:latin typeface="Cambria Math" panose="02040503050406030204" pitchFamily="18" charset="0"/>
                        </a:rPr>
                        <m:t>𝑎</m:t>
                      </m:r>
                      <m:r>
                        <a:rPr sz="7600" i="1">
                          <a:solidFill>
                            <a:srgbClr val="000000"/>
                          </a:solidFill>
                          <a:latin typeface="Cambria Math" panose="02040503050406030204" pitchFamily="18" charset="0"/>
                        </a:rPr>
                        <m:t>+</m:t>
                      </m:r>
                      <m:r>
                        <a:rPr sz="7600" i="1">
                          <a:solidFill>
                            <a:srgbClr val="000000"/>
                          </a:solidFill>
                          <a:latin typeface="Cambria Math" panose="02040503050406030204" pitchFamily="18" charset="0"/>
                        </a:rPr>
                        <m:t>𝑐</m:t>
                      </m:r>
                      <m:r>
                        <a:rPr sz="7600" i="1">
                          <a:solidFill>
                            <a:srgbClr val="000000"/>
                          </a:solidFill>
                          <a:latin typeface="Cambria Math" panose="02040503050406030204" pitchFamily="18" charset="0"/>
                        </a:rPr>
                        <m:t>⋅</m:t>
                      </m:r>
                      <m:r>
                        <a:rPr sz="7600" i="1">
                          <a:solidFill>
                            <a:srgbClr val="000000"/>
                          </a:solidFill>
                          <a:latin typeface="Cambria Math" panose="02040503050406030204" pitchFamily="18" charset="0"/>
                        </a:rPr>
                        <m:t>𝑥</m:t>
                      </m:r>
                    </m:oMath>
                  </m:oMathPara>
                </a14:m>
                <a:endParaRPr/>
              </a:p>
            </p:txBody>
          </p:sp>
        </mc:Choice>
        <mc:Fallback xmlns="">
          <p:sp>
            <p:nvSpPr>
              <p:cNvPr id="322" name="Text"/>
              <p:cNvSpPr txBox="1">
                <a:spLocks noRot="1" noChangeAspect="1" noMove="1" noResize="1" noEditPoints="1" noAdjustHandles="1" noChangeArrowheads="1" noChangeShapeType="1" noTextEdit="1"/>
              </p:cNvSpPr>
              <p:nvPr/>
            </p:nvSpPr>
            <p:spPr>
              <a:xfrm>
                <a:off x="6159740" y="13625949"/>
                <a:ext cx="5194312" cy="1208350"/>
              </a:xfrm>
              <a:prstGeom prst="rect">
                <a:avLst/>
              </a:prstGeom>
              <a:blipFill>
                <a:blip r:embed="rId11"/>
                <a:stretch>
                  <a:fillRect l="-2190" r="-7299" b="-1250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23" name="Return"/>
              <p:cNvSpPr txBox="1"/>
              <p:nvPr/>
            </p:nvSpPr>
            <p:spPr>
              <a:xfrm>
                <a:off x="9261139" y="17058806"/>
                <a:ext cx="7859156" cy="1448189"/>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r>
                  <a:t>Return </a:t>
                </a:r>
                <a14:m>
                  <m:oMath xmlns:m="http://schemas.openxmlformats.org/officeDocument/2006/math">
                    <m:r>
                      <a:rPr sz="7700" i="1">
                        <a:solidFill>
                          <a:srgbClr val="000000"/>
                        </a:solidFill>
                        <a:latin typeface="Cambria Math" panose="02040503050406030204" pitchFamily="18" charset="0"/>
                      </a:rPr>
                      <m:t>𝑐</m:t>
                    </m:r>
                    <m:sSup>
                      <m:sSupPr>
                        <m:ctrlPr>
                          <a:rPr sz="7700" i="1">
                            <a:solidFill>
                              <a:srgbClr val="000000"/>
                            </a:solidFill>
                            <a:latin typeface="Cambria Math" panose="02040503050406030204" pitchFamily="18" charset="0"/>
                          </a:rPr>
                        </m:ctrlPr>
                      </m:sSupPr>
                      <m:e>
                        <m:r>
                          <a:rPr sz="7700" i="1">
                            <a:solidFill>
                              <a:srgbClr val="000000"/>
                            </a:solidFill>
                            <a:latin typeface="Cambria Math" panose="02040503050406030204" pitchFamily="18" charset="0"/>
                          </a:rPr>
                          <m:t>=</m:t>
                        </m:r>
                      </m:e>
                      <m:sup>
                        <m:r>
                          <a:rPr sz="7700" i="1">
                            <a:solidFill>
                              <a:srgbClr val="000000"/>
                            </a:solidFill>
                            <a:latin typeface="Cambria Math" panose="02040503050406030204" pitchFamily="18" charset="0"/>
                          </a:rPr>
                          <m:t>?</m:t>
                        </m:r>
                      </m:sup>
                    </m:sSup>
                    <m:r>
                      <a:rPr sz="7700" i="1">
                        <a:solidFill>
                          <a:srgbClr val="000000"/>
                        </a:solidFill>
                        <a:latin typeface="Cambria Math" panose="02040503050406030204" pitchFamily="18" charset="0"/>
                      </a:rPr>
                      <m:t>𝐻</m:t>
                    </m:r>
                    <m:r>
                      <a:rPr sz="7700" i="1">
                        <a:solidFill>
                          <a:srgbClr val="000000"/>
                        </a:solidFill>
                        <a:latin typeface="Cambria Math" panose="02040503050406030204" pitchFamily="18" charset="0"/>
                      </a:rPr>
                      <m:t>(</m:t>
                    </m:r>
                    <m:r>
                      <a:rPr sz="7700" i="1">
                        <a:solidFill>
                          <a:srgbClr val="000000"/>
                        </a:solidFill>
                        <a:latin typeface="Cambria Math" panose="02040503050406030204" pitchFamily="18" charset="0"/>
                      </a:rPr>
                      <m:t>𝐴</m:t>
                    </m:r>
                    <m:r>
                      <a:rPr sz="7700" i="1">
                        <a:solidFill>
                          <a:srgbClr val="000000"/>
                        </a:solidFill>
                        <a:latin typeface="Cambria Math" panose="02040503050406030204" pitchFamily="18" charset="0"/>
                      </a:rPr>
                      <m:t>,</m:t>
                    </m:r>
                    <m:r>
                      <a:rPr sz="7700" i="1">
                        <a:solidFill>
                          <a:srgbClr val="000000"/>
                        </a:solidFill>
                        <a:latin typeface="Cambria Math" panose="02040503050406030204" pitchFamily="18" charset="0"/>
                      </a:rPr>
                      <m:t>𝑚</m:t>
                    </m:r>
                    <m:r>
                      <a:rPr sz="7700" i="1">
                        <a:solidFill>
                          <a:srgbClr val="000000"/>
                        </a:solidFill>
                        <a:latin typeface="Cambria Math" panose="02040503050406030204" pitchFamily="18" charset="0"/>
                      </a:rPr>
                      <m:t>)</m:t>
                    </m:r>
                  </m:oMath>
                </a14:m>
                <a:endParaRPr/>
              </a:p>
            </p:txBody>
          </p:sp>
        </mc:Choice>
        <mc:Fallback xmlns="">
          <p:sp>
            <p:nvSpPr>
              <p:cNvPr id="323" name="Return"/>
              <p:cNvSpPr txBox="1">
                <a:spLocks noRot="1" noChangeAspect="1" noMove="1" noResize="1" noEditPoints="1" noAdjustHandles="1" noChangeArrowheads="1" noChangeShapeType="1" noTextEdit="1"/>
              </p:cNvSpPr>
              <p:nvPr/>
            </p:nvSpPr>
            <p:spPr>
              <a:xfrm>
                <a:off x="9261139" y="17058806"/>
                <a:ext cx="7859156" cy="1448189"/>
              </a:xfrm>
              <a:prstGeom prst="rect">
                <a:avLst/>
              </a:prstGeom>
              <a:blipFill>
                <a:blip r:embed="rId12"/>
                <a:stretch>
                  <a:fillRect l="-5331" t="-2609" r="-10985" b="-26087"/>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24" name=";"/>
              <p:cNvSpPr txBox="1"/>
              <p:nvPr/>
            </p:nvSpPr>
            <p:spPr>
              <a:xfrm>
                <a:off x="3986167" y="17184414"/>
                <a:ext cx="5151696" cy="1315915"/>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r>
                      <a:rPr sz="7500" i="1">
                        <a:solidFill>
                          <a:srgbClr val="000000"/>
                        </a:solidFill>
                        <a:latin typeface="Cambria Math" panose="02040503050406030204" pitchFamily="18" charset="0"/>
                      </a:rPr>
                      <m:t>𝐴</m:t>
                    </m:r>
                    <m:r>
                      <a:rPr sz="7500" i="1">
                        <a:solidFill>
                          <a:srgbClr val="000000"/>
                        </a:solidFill>
                        <a:latin typeface="Cambria Math" panose="02040503050406030204" pitchFamily="18" charset="0"/>
                      </a:rPr>
                      <m:t>←</m:t>
                    </m:r>
                    <m:sSup>
                      <m:sSupPr>
                        <m:ctrlPr>
                          <a:rPr sz="7500" i="1">
                            <a:solidFill>
                              <a:srgbClr val="000000"/>
                            </a:solidFill>
                            <a:latin typeface="Cambria Math" panose="02040503050406030204" pitchFamily="18" charset="0"/>
                          </a:rPr>
                        </m:ctrlPr>
                      </m:sSupPr>
                      <m:e>
                        <m:r>
                          <a:rPr sz="7500" i="1">
                            <a:solidFill>
                              <a:srgbClr val="000000"/>
                            </a:solidFill>
                            <a:latin typeface="Cambria Math" panose="02040503050406030204" pitchFamily="18" charset="0"/>
                          </a:rPr>
                          <m:t>𝑔</m:t>
                        </m:r>
                      </m:e>
                      <m:sup>
                        <m:r>
                          <a:rPr sz="7500" i="1">
                            <a:solidFill>
                              <a:srgbClr val="000000"/>
                            </a:solidFill>
                            <a:latin typeface="Cambria Math" panose="02040503050406030204" pitchFamily="18" charset="0"/>
                          </a:rPr>
                          <m:t>𝑠</m:t>
                        </m:r>
                      </m:sup>
                    </m:sSup>
                    <m:sSup>
                      <m:sSupPr>
                        <m:ctrlPr>
                          <a:rPr sz="7500" i="1">
                            <a:solidFill>
                              <a:srgbClr val="000000"/>
                            </a:solidFill>
                            <a:latin typeface="Cambria Math" panose="02040503050406030204" pitchFamily="18" charset="0"/>
                          </a:rPr>
                        </m:ctrlPr>
                      </m:sSupPr>
                      <m:e>
                        <m:r>
                          <a:rPr sz="7500" i="1">
                            <a:solidFill>
                              <a:srgbClr val="000000"/>
                            </a:solidFill>
                            <a:latin typeface="Cambria Math" panose="02040503050406030204" pitchFamily="18" charset="0"/>
                          </a:rPr>
                          <m:t>𝑋</m:t>
                        </m:r>
                      </m:e>
                      <m:sup>
                        <m:r>
                          <a:rPr sz="7500" i="1">
                            <a:solidFill>
                              <a:srgbClr val="000000"/>
                            </a:solidFill>
                            <a:latin typeface="Cambria Math" panose="02040503050406030204" pitchFamily="18" charset="0"/>
                          </a:rPr>
                          <m:t>−</m:t>
                        </m:r>
                        <m:r>
                          <a:rPr sz="7500" i="1">
                            <a:solidFill>
                              <a:srgbClr val="000000"/>
                            </a:solidFill>
                            <a:latin typeface="Cambria Math" panose="02040503050406030204" pitchFamily="18" charset="0"/>
                          </a:rPr>
                          <m:t>𝑐</m:t>
                        </m:r>
                      </m:sup>
                    </m:sSup>
                  </m:oMath>
                </a14:m>
                <a:r>
                  <a:t> ; </a:t>
                </a:r>
              </a:p>
            </p:txBody>
          </p:sp>
        </mc:Choice>
        <mc:Fallback xmlns="">
          <p:sp>
            <p:nvSpPr>
              <p:cNvPr id="324" name=";"/>
              <p:cNvSpPr txBox="1">
                <a:spLocks noRot="1" noChangeAspect="1" noMove="1" noResize="1" noEditPoints="1" noAdjustHandles="1" noChangeArrowheads="1" noChangeShapeType="1" noTextEdit="1"/>
              </p:cNvSpPr>
              <p:nvPr/>
            </p:nvSpPr>
            <p:spPr>
              <a:xfrm>
                <a:off x="3986167" y="17184414"/>
                <a:ext cx="5151696" cy="1315915"/>
              </a:xfrm>
              <a:prstGeom prst="rect">
                <a:avLst/>
              </a:prstGeom>
              <a:blipFill>
                <a:blip r:embed="rId13"/>
                <a:stretch>
                  <a:fillRect l="-3931" t="-7692" r="-13022" b="-34615"/>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325" name="Perfectly Blind"/>
          <p:cNvSpPr txBox="1"/>
          <p:nvPr/>
        </p:nvSpPr>
        <p:spPr>
          <a:xfrm>
            <a:off x="19509992" y="3874488"/>
            <a:ext cx="8656271" cy="1650014"/>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1000" b="1">
                <a:solidFill>
                  <a:schemeClr val="accent6">
                    <a:lumOff val="-9568"/>
                  </a:schemeClr>
                </a:solidFill>
              </a:defRPr>
            </a:lvl1pPr>
          </a:lstStyle>
          <a:p>
            <a:r>
              <a:t>Perfectly Blind</a:t>
            </a:r>
          </a:p>
        </p:txBody>
      </p:sp>
      <p:sp>
        <p:nvSpPr>
          <p:cNvPr id="326" name="Dingbat Check"/>
          <p:cNvSpPr/>
          <p:nvPr/>
        </p:nvSpPr>
        <p:spPr>
          <a:xfrm>
            <a:off x="28587213" y="3829077"/>
            <a:ext cx="1301542" cy="1236808"/>
          </a:xfrm>
          <a:custGeom>
            <a:avLst/>
            <a:gdLst/>
            <a:ahLst/>
            <a:cxnLst>
              <a:cxn ang="0">
                <a:pos x="wd2" y="hd2"/>
              </a:cxn>
              <a:cxn ang="5400000">
                <a:pos x="wd2" y="hd2"/>
              </a:cxn>
              <a:cxn ang="10800000">
                <a:pos x="wd2" y="hd2"/>
              </a:cxn>
              <a:cxn ang="16200000">
                <a:pos x="wd2" y="hd2"/>
              </a:cxn>
            </a:cxnLst>
            <a:rect l="0" t="0" r="r" b="b"/>
            <a:pathLst>
              <a:path w="21452" h="20404" extrusionOk="0">
                <a:moveTo>
                  <a:pt x="19340" y="6"/>
                </a:moveTo>
                <a:cubicBezTo>
                  <a:pt x="18911" y="-308"/>
                  <a:pt x="8317" y="11620"/>
                  <a:pt x="6423" y="13985"/>
                </a:cubicBezTo>
                <a:cubicBezTo>
                  <a:pt x="6323" y="14108"/>
                  <a:pt x="6215" y="14226"/>
                  <a:pt x="6090" y="14370"/>
                </a:cubicBezTo>
                <a:cubicBezTo>
                  <a:pt x="5960" y="14216"/>
                  <a:pt x="5854" y="14096"/>
                  <a:pt x="5755" y="13971"/>
                </a:cubicBezTo>
                <a:cubicBezTo>
                  <a:pt x="4964" y="12967"/>
                  <a:pt x="4458" y="12167"/>
                  <a:pt x="3657" y="11171"/>
                </a:cubicBezTo>
                <a:cubicBezTo>
                  <a:pt x="3337" y="10773"/>
                  <a:pt x="2972" y="10410"/>
                  <a:pt x="2634" y="10026"/>
                </a:cubicBezTo>
                <a:cubicBezTo>
                  <a:pt x="2472" y="9843"/>
                  <a:pt x="2283" y="9849"/>
                  <a:pt x="2071" y="9915"/>
                </a:cubicBezTo>
                <a:cubicBezTo>
                  <a:pt x="1856" y="9981"/>
                  <a:pt x="1574" y="9982"/>
                  <a:pt x="1303" y="10152"/>
                </a:cubicBezTo>
                <a:cubicBezTo>
                  <a:pt x="1209" y="10262"/>
                  <a:pt x="1332" y="10438"/>
                  <a:pt x="1349" y="10609"/>
                </a:cubicBezTo>
                <a:cubicBezTo>
                  <a:pt x="1369" y="10821"/>
                  <a:pt x="603" y="10792"/>
                  <a:pt x="203" y="11061"/>
                </a:cubicBezTo>
                <a:cubicBezTo>
                  <a:pt x="111" y="11123"/>
                  <a:pt x="286" y="11375"/>
                  <a:pt x="227" y="11440"/>
                </a:cubicBezTo>
                <a:cubicBezTo>
                  <a:pt x="51" y="11634"/>
                  <a:pt x="-61" y="11588"/>
                  <a:pt x="36" y="11826"/>
                </a:cubicBezTo>
                <a:cubicBezTo>
                  <a:pt x="896" y="13941"/>
                  <a:pt x="2182" y="15733"/>
                  <a:pt x="3218" y="17879"/>
                </a:cubicBezTo>
                <a:cubicBezTo>
                  <a:pt x="4865" y="21292"/>
                  <a:pt x="5178" y="19166"/>
                  <a:pt x="5654" y="19575"/>
                </a:cubicBezTo>
                <a:cubicBezTo>
                  <a:pt x="7119" y="20836"/>
                  <a:pt x="6474" y="21179"/>
                  <a:pt x="9921" y="16770"/>
                </a:cubicBezTo>
                <a:cubicBezTo>
                  <a:pt x="11378" y="14721"/>
                  <a:pt x="19009" y="5203"/>
                  <a:pt x="20710" y="3334"/>
                </a:cubicBezTo>
                <a:cubicBezTo>
                  <a:pt x="20919" y="3106"/>
                  <a:pt x="21118" y="2879"/>
                  <a:pt x="21258" y="2594"/>
                </a:cubicBezTo>
                <a:cubicBezTo>
                  <a:pt x="21526" y="2050"/>
                  <a:pt x="21539" y="2066"/>
                  <a:pt x="21150" y="1624"/>
                </a:cubicBezTo>
                <a:cubicBezTo>
                  <a:pt x="21006" y="1461"/>
                  <a:pt x="20856" y="1427"/>
                  <a:pt x="20646" y="1437"/>
                </a:cubicBezTo>
                <a:cubicBezTo>
                  <a:pt x="20244" y="1456"/>
                  <a:pt x="20044" y="1227"/>
                  <a:pt x="20086" y="860"/>
                </a:cubicBezTo>
                <a:cubicBezTo>
                  <a:pt x="20096" y="778"/>
                  <a:pt x="20075" y="672"/>
                  <a:pt x="20023" y="612"/>
                </a:cubicBezTo>
                <a:cubicBezTo>
                  <a:pt x="19903" y="469"/>
                  <a:pt x="19492" y="117"/>
                  <a:pt x="19340" y="6"/>
                </a:cubicBezTo>
                <a:close/>
              </a:path>
            </a:pathLst>
          </a:custGeom>
          <a:solidFill>
            <a:schemeClr val="accent6">
              <a:lumOff val="-9568"/>
            </a:schemeClr>
          </a:solidFill>
          <a:ln w="12700">
            <a:miter lim="400000"/>
          </a:ln>
        </p:spPr>
        <p:txBody>
          <a:bodyPr lIns="121917" tIns="121917" rIns="121917" bIns="121917" anchor="ctr"/>
          <a:lstStyle/>
          <a:p>
            <a:endParaRPr/>
          </a:p>
        </p:txBody>
      </p:sp>
      <p:sp>
        <p:nvSpPr>
          <p:cNvPr id="327" name="OMUF"/>
          <p:cNvSpPr txBox="1"/>
          <p:nvPr/>
        </p:nvSpPr>
        <p:spPr>
          <a:xfrm>
            <a:off x="21850376" y="5932168"/>
            <a:ext cx="3975502" cy="16500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1000" b="1">
                <a:solidFill>
                  <a:schemeClr val="accent4">
                    <a:lumOff val="-9999"/>
                  </a:schemeClr>
                </a:solidFill>
              </a:defRPr>
            </a:lvl1pPr>
          </a:lstStyle>
          <a:p>
            <a:r>
              <a:t>OMUF</a:t>
            </a:r>
          </a:p>
        </p:txBody>
      </p:sp>
      <p:sp>
        <p:nvSpPr>
          <p:cNvPr id="328" name="?"/>
          <p:cNvSpPr txBox="1"/>
          <p:nvPr/>
        </p:nvSpPr>
        <p:spPr>
          <a:xfrm>
            <a:off x="26730470" y="6000703"/>
            <a:ext cx="845027" cy="151294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0000" b="1">
                <a:solidFill>
                  <a:schemeClr val="accent4">
                    <a:lumOff val="-9999"/>
                  </a:schemeClr>
                </a:solidFill>
              </a:defRPr>
            </a:lvl1pPr>
          </a:lstStyle>
          <a:p>
            <a: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2" name="Overview"/>
          <p:cNvSpPr txBox="1">
            <a:spLocks noGrp="1"/>
          </p:cNvSpPr>
          <p:nvPr>
            <p:ph type="title"/>
          </p:nvPr>
        </p:nvSpPr>
        <p:spPr>
          <a:prstGeom prst="rect">
            <a:avLst/>
          </a:prstGeom>
        </p:spPr>
        <p:txBody>
          <a:bodyPr/>
          <a:lstStyle/>
          <a:p>
            <a:r>
              <a:t>Overview</a:t>
            </a:r>
          </a:p>
        </p:txBody>
      </p:sp>
      <p:sp>
        <p:nvSpPr>
          <p:cNvPr id="333" name="Blind Schnorr"/>
          <p:cNvSpPr txBox="1"/>
          <p:nvPr/>
        </p:nvSpPr>
        <p:spPr>
          <a:xfrm>
            <a:off x="5196512" y="7106152"/>
            <a:ext cx="7162160" cy="151294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0000"/>
            </a:lvl1pPr>
          </a:lstStyle>
          <a:p>
            <a:r>
              <a:t>Blind Schnorr</a:t>
            </a:r>
          </a:p>
        </p:txBody>
      </p:sp>
      <p:sp>
        <p:nvSpPr>
          <p:cNvPr id="334" name="ROS problem"/>
          <p:cNvSpPr txBox="1"/>
          <p:nvPr/>
        </p:nvSpPr>
        <p:spPr>
          <a:xfrm>
            <a:off x="19646290" y="7106152"/>
            <a:ext cx="7009612" cy="151294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0000"/>
            </a:lvl1pPr>
          </a:lstStyle>
          <a:p>
            <a:r>
              <a:t>ROS problem</a:t>
            </a:r>
          </a:p>
        </p:txBody>
      </p:sp>
      <p:sp>
        <p:nvSpPr>
          <p:cNvPr id="335" name="Our schemes"/>
          <p:cNvSpPr txBox="1"/>
          <p:nvPr/>
        </p:nvSpPr>
        <p:spPr>
          <a:xfrm>
            <a:off x="5292320" y="13743078"/>
            <a:ext cx="7025315" cy="1785098"/>
          </a:xfrm>
          <a:prstGeom prst="rect">
            <a:avLst/>
          </a:prstGeom>
          <a:noFill/>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0000"/>
            </a:lvl1pPr>
          </a:lstStyle>
          <a:p>
            <a:r>
              <a:rPr dirty="0">
                <a:solidFill>
                  <a:srgbClr val="000000">
                    <a:alpha val="15000"/>
                  </a:srgbClr>
                </a:solidFill>
              </a:rPr>
              <a:t>Our schemes</a:t>
            </a:r>
          </a:p>
        </p:txBody>
      </p:sp>
      <p:sp>
        <p:nvSpPr>
          <p:cNvPr id="348" name="Connection Line"/>
          <p:cNvSpPr/>
          <p:nvPr/>
        </p:nvSpPr>
        <p:spPr>
          <a:xfrm>
            <a:off x="13531491" y="15090221"/>
            <a:ext cx="5424401" cy="594390"/>
          </a:xfrm>
          <a:custGeom>
            <a:avLst/>
            <a:gdLst/>
            <a:ahLst/>
            <a:cxnLst>
              <a:cxn ang="0">
                <a:pos x="wd2" y="hd2"/>
              </a:cxn>
              <a:cxn ang="5400000">
                <a:pos x="wd2" y="hd2"/>
              </a:cxn>
              <a:cxn ang="10800000">
                <a:pos x="wd2" y="hd2"/>
              </a:cxn>
              <a:cxn ang="16200000">
                <a:pos x="wd2" y="hd2"/>
              </a:cxn>
            </a:cxnLst>
            <a:rect l="0" t="0" r="r" b="b"/>
            <a:pathLst>
              <a:path w="21600" h="16237" extrusionOk="0">
                <a:moveTo>
                  <a:pt x="21600" y="0"/>
                </a:moveTo>
                <a:cubicBezTo>
                  <a:pt x="14457" y="20611"/>
                  <a:pt x="7257" y="21600"/>
                  <a:pt x="0" y="2967"/>
                </a:cubicBezTo>
              </a:path>
            </a:pathLst>
          </a:custGeom>
          <a:ln w="127000">
            <a:solidFill>
              <a:schemeClr val="accent1">
                <a:alpha val="15000"/>
              </a:schemeClr>
            </a:solidFill>
            <a:headEnd type="triangle"/>
          </a:ln>
        </p:spPr>
        <p:txBody>
          <a:bodyPr/>
          <a:lstStyle/>
          <a:p>
            <a:endParaRPr/>
          </a:p>
        </p:txBody>
      </p:sp>
      <p:sp>
        <p:nvSpPr>
          <p:cNvPr id="349" name="Connection Line"/>
          <p:cNvSpPr/>
          <p:nvPr/>
        </p:nvSpPr>
        <p:spPr>
          <a:xfrm>
            <a:off x="13547596" y="13526876"/>
            <a:ext cx="5439540" cy="569262"/>
          </a:xfrm>
          <a:custGeom>
            <a:avLst/>
            <a:gdLst/>
            <a:ahLst/>
            <a:cxnLst>
              <a:cxn ang="0">
                <a:pos x="wd2" y="hd2"/>
              </a:cxn>
              <a:cxn ang="5400000">
                <a:pos x="wd2" y="hd2"/>
              </a:cxn>
              <a:cxn ang="10800000">
                <a:pos x="wd2" y="hd2"/>
              </a:cxn>
              <a:cxn ang="16200000">
                <a:pos x="wd2" y="hd2"/>
              </a:cxn>
            </a:cxnLst>
            <a:rect l="0" t="0" r="r" b="b"/>
            <a:pathLst>
              <a:path w="21600" h="16212" extrusionOk="0">
                <a:moveTo>
                  <a:pt x="0" y="14500"/>
                </a:moveTo>
                <a:cubicBezTo>
                  <a:pt x="7232" y="-5388"/>
                  <a:pt x="14432" y="-4817"/>
                  <a:pt x="21600" y="16212"/>
                </a:cubicBezTo>
              </a:path>
            </a:pathLst>
          </a:custGeom>
          <a:ln w="127000">
            <a:solidFill>
              <a:schemeClr val="accent1">
                <a:alpha val="15000"/>
              </a:schemeClr>
            </a:solidFill>
            <a:headEnd type="triangle"/>
          </a:ln>
        </p:spPr>
        <p:txBody>
          <a:bodyPr/>
          <a:lstStyle/>
          <a:p>
            <a:endParaRPr/>
          </a:p>
        </p:txBody>
      </p:sp>
      <p:sp>
        <p:nvSpPr>
          <p:cNvPr id="338" name="WFROS problem"/>
          <p:cNvSpPr txBox="1"/>
          <p:nvPr/>
        </p:nvSpPr>
        <p:spPr>
          <a:xfrm>
            <a:off x="19757172" y="13824540"/>
            <a:ext cx="8830296" cy="17850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0000"/>
            </a:lvl1pPr>
          </a:lstStyle>
          <a:p>
            <a:r>
              <a:rPr>
                <a:solidFill>
                  <a:srgbClr val="000000">
                    <a:alpha val="15000"/>
                  </a:srgbClr>
                </a:solidFill>
              </a:rPr>
              <a:t>WFROS problem</a:t>
            </a:r>
          </a:p>
        </p:txBody>
      </p:sp>
      <p:sp>
        <p:nvSpPr>
          <p:cNvPr id="339" name="*Solvable in polynomial time [BLL+21]"/>
          <p:cNvSpPr txBox="1"/>
          <p:nvPr/>
        </p:nvSpPr>
        <p:spPr>
          <a:xfrm>
            <a:off x="19297276" y="9225429"/>
            <a:ext cx="9261970" cy="223203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spAutoFit/>
          </a:bodyPr>
          <a:lstStyle>
            <a:lvl1pPr>
              <a:defRPr sz="7000">
                <a:solidFill>
                  <a:srgbClr val="DE2240"/>
                </a:solidFill>
              </a:defRPr>
            </a:lvl1pPr>
          </a:lstStyle>
          <a:p>
            <a:r>
              <a:t>*Solvable in polynomial time [BLL+21]</a:t>
            </a:r>
          </a:p>
        </p:txBody>
      </p:sp>
      <p:sp>
        <p:nvSpPr>
          <p:cNvPr id="340" name="Arrow"/>
          <p:cNvSpPr/>
          <p:nvPr/>
        </p:nvSpPr>
        <p:spPr>
          <a:xfrm rot="16156135">
            <a:off x="6472139" y="9507279"/>
            <a:ext cx="4577194" cy="3355407"/>
          </a:xfrm>
          <a:custGeom>
            <a:avLst/>
            <a:gdLst/>
            <a:ahLst/>
            <a:cxnLst>
              <a:cxn ang="0">
                <a:pos x="wd2" y="hd2"/>
              </a:cxn>
              <a:cxn ang="5400000">
                <a:pos x="wd2" y="hd2"/>
              </a:cxn>
              <a:cxn ang="10800000">
                <a:pos x="wd2" y="hd2"/>
              </a:cxn>
              <a:cxn ang="16200000">
                <a:pos x="wd2" y="hd2"/>
              </a:cxn>
            </a:cxnLst>
            <a:rect l="0" t="0" r="r" b="b"/>
            <a:pathLst>
              <a:path w="21600" h="21600" extrusionOk="0">
                <a:moveTo>
                  <a:pt x="4566" y="14732"/>
                </a:moveTo>
                <a:lnTo>
                  <a:pt x="4566" y="21600"/>
                </a:lnTo>
                <a:lnTo>
                  <a:pt x="0" y="10800"/>
                </a:lnTo>
                <a:lnTo>
                  <a:pt x="4566" y="0"/>
                </a:lnTo>
                <a:lnTo>
                  <a:pt x="4566" y="6868"/>
                </a:lnTo>
                <a:lnTo>
                  <a:pt x="21600" y="6868"/>
                </a:lnTo>
                <a:lnTo>
                  <a:pt x="21600" y="14732"/>
                </a:lnTo>
                <a:close/>
              </a:path>
            </a:pathLst>
          </a:custGeom>
          <a:solidFill>
            <a:schemeClr val="accent6">
              <a:satOff val="-3457"/>
              <a:lumOff val="26078"/>
              <a:alpha val="15000"/>
            </a:schemeClr>
          </a:solidFill>
          <a:ln w="12700">
            <a:miter lim="400000"/>
          </a:ln>
        </p:spPr>
        <p:txBody>
          <a:bodyPr lIns="121917" tIns="121917" rIns="121917" bIns="121917" anchor="ctr"/>
          <a:lstStyle/>
          <a:p>
            <a:endParaRPr/>
          </a:p>
        </p:txBody>
      </p:sp>
      <p:sp>
        <p:nvSpPr>
          <p:cNvPr id="341" name="2."/>
          <p:cNvSpPr txBox="1"/>
          <p:nvPr/>
        </p:nvSpPr>
        <p:spPr>
          <a:xfrm>
            <a:off x="8256170" y="10200744"/>
            <a:ext cx="1039702" cy="147732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8000" b="1"/>
            </a:lvl1pPr>
          </a:lstStyle>
          <a:p>
            <a:r>
              <a:rPr>
                <a:solidFill>
                  <a:srgbClr val="000000">
                    <a:alpha val="15000"/>
                  </a:srgbClr>
                </a:solidFill>
              </a:rPr>
              <a:t>2.</a:t>
            </a:r>
          </a:p>
        </p:txBody>
      </p:sp>
      <p:sp>
        <p:nvSpPr>
          <p:cNvPr id="342" name="3."/>
          <p:cNvSpPr txBox="1"/>
          <p:nvPr/>
        </p:nvSpPr>
        <p:spPr>
          <a:xfrm>
            <a:off x="19616561" y="12469710"/>
            <a:ext cx="1058090" cy="147732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spAutoFit/>
          </a:bodyPr>
          <a:lstStyle>
            <a:lvl1pPr>
              <a:defRPr sz="8000" b="1"/>
            </a:lvl1pPr>
          </a:lstStyle>
          <a:p>
            <a:r>
              <a:rPr dirty="0">
                <a:solidFill>
                  <a:srgbClr val="000000">
                    <a:alpha val="15000"/>
                  </a:srgbClr>
                </a:solidFill>
              </a:rPr>
              <a:t>3.</a:t>
            </a:r>
          </a:p>
        </p:txBody>
      </p:sp>
      <p:sp>
        <p:nvSpPr>
          <p:cNvPr id="343" name="GGM or AGM + DL"/>
          <p:cNvSpPr txBox="1"/>
          <p:nvPr/>
        </p:nvSpPr>
        <p:spPr>
          <a:xfrm>
            <a:off x="13274884" y="14023548"/>
            <a:ext cx="6015423" cy="116954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6000">
                <a:solidFill>
                  <a:schemeClr val="accent1">
                    <a:satOff val="-3547"/>
                    <a:lumOff val="-10352"/>
                  </a:schemeClr>
                </a:solidFill>
              </a:defRPr>
            </a:lvl1pPr>
          </a:lstStyle>
          <a:p>
            <a:r>
              <a:rPr dirty="0">
                <a:solidFill>
                  <a:schemeClr val="accent1">
                    <a:satOff val="-3547"/>
                    <a:lumOff val="-10352"/>
                    <a:alpha val="15000"/>
                  </a:schemeClr>
                </a:solidFill>
              </a:rPr>
              <a:t>GGM or AGM + DL</a:t>
            </a:r>
          </a:p>
        </p:txBody>
      </p:sp>
      <p:sp>
        <p:nvSpPr>
          <p:cNvPr id="344" name="Slide Number"/>
          <p:cNvSpPr txBox="1">
            <a:spLocks noGrp="1"/>
          </p:cNvSpPr>
          <p:nvPr>
            <p:ph type="sldNum" sz="quarter" idx="4294967295"/>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14</a:t>
            </a:fld>
            <a:endParaRPr/>
          </a:p>
        </p:txBody>
      </p:sp>
      <p:sp>
        <p:nvSpPr>
          <p:cNvPr id="350" name="Connection Line"/>
          <p:cNvSpPr/>
          <p:nvPr/>
        </p:nvSpPr>
        <p:spPr>
          <a:xfrm>
            <a:off x="13559263" y="7857233"/>
            <a:ext cx="5439541" cy="6012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headEnd type="triangle"/>
          </a:ln>
        </p:spPr>
        <p:txBody>
          <a:bodyPr/>
          <a:lstStyle/>
          <a:p>
            <a:endParaRPr/>
          </a:p>
        </p:txBody>
      </p:sp>
      <p:sp>
        <p:nvSpPr>
          <p:cNvPr id="346" name="1."/>
          <p:cNvSpPr txBox="1"/>
          <p:nvPr/>
        </p:nvSpPr>
        <p:spPr>
          <a:xfrm>
            <a:off x="15481059" y="6128731"/>
            <a:ext cx="1042844" cy="126420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8000" b="1"/>
            </a:lvl1pPr>
          </a:lstStyle>
          <a:p>
            <a:r>
              <a:t>1.</a:t>
            </a:r>
          </a:p>
        </p:txBody>
      </p:sp>
      <p:sp>
        <p:nvSpPr>
          <p:cNvPr id="347" name="*Exponential hardness"/>
          <p:cNvSpPr txBox="1"/>
          <p:nvPr/>
        </p:nvSpPr>
        <p:spPr>
          <a:xfrm>
            <a:off x="19373434" y="16518952"/>
            <a:ext cx="8508092" cy="132343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7000">
                <a:solidFill>
                  <a:schemeClr val="accent6">
                    <a:lumOff val="-9568"/>
                  </a:schemeClr>
                </a:solidFill>
              </a:defRPr>
            </a:lvl1pPr>
          </a:lstStyle>
          <a:p>
            <a:r>
              <a:rPr dirty="0">
                <a:solidFill>
                  <a:schemeClr val="accent6">
                    <a:lumOff val="-9568"/>
                    <a:alpha val="15000"/>
                  </a:schemeClr>
                </a:solidFill>
              </a:rPr>
              <a:t>*Exponential hardness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 name="Rectangle"/>
          <p:cNvSpPr/>
          <p:nvPr/>
        </p:nvSpPr>
        <p:spPr>
          <a:xfrm>
            <a:off x="12647674" y="7092239"/>
            <a:ext cx="5942546" cy="7506487"/>
          </a:xfrm>
          <a:prstGeom prst="rect">
            <a:avLst/>
          </a:prstGeom>
          <a:solidFill>
            <a:srgbClr val="DE868B"/>
          </a:solidFill>
          <a:ln w="127000">
            <a:solidFill>
              <a:srgbClr val="DE2240"/>
            </a:solidFill>
          </a:ln>
        </p:spPr>
        <p:txBody>
          <a:bodyPr lIns="121917" tIns="121917" rIns="121917" bIns="121917" anchor="ctr"/>
          <a:lstStyle/>
          <a:p>
            <a:endParaRPr/>
          </a:p>
        </p:txBody>
      </p:sp>
      <p:sp>
        <p:nvSpPr>
          <p:cNvPr id="355" name="Attack Overview"/>
          <p:cNvSpPr txBox="1">
            <a:spLocks noGrp="1"/>
          </p:cNvSpPr>
          <p:nvPr>
            <p:ph type="title"/>
          </p:nvPr>
        </p:nvSpPr>
        <p:spPr>
          <a:prstGeom prst="rect">
            <a:avLst/>
          </a:prstGeom>
        </p:spPr>
        <p:txBody>
          <a:bodyPr/>
          <a:lstStyle/>
          <a:p>
            <a:r>
              <a:rPr dirty="0"/>
              <a:t>Attack Overview</a:t>
            </a:r>
          </a:p>
        </p:txBody>
      </p:sp>
      <p:sp>
        <p:nvSpPr>
          <p:cNvPr id="356" name="Signer"/>
          <p:cNvSpPr txBox="1"/>
          <p:nvPr/>
        </p:nvSpPr>
        <p:spPr>
          <a:xfrm>
            <a:off x="2441057" y="5545929"/>
            <a:ext cx="2828286" cy="126420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8000">
                <a:solidFill>
                  <a:schemeClr val="accent1">
                    <a:satOff val="-3547"/>
                    <a:lumOff val="-10352"/>
                  </a:schemeClr>
                </a:solidFill>
              </a:defRPr>
            </a:lvl1pPr>
          </a:lstStyle>
          <a:p>
            <a:r>
              <a:t>Signer</a:t>
            </a:r>
          </a:p>
        </p:txBody>
      </p:sp>
      <p:sp>
        <p:nvSpPr>
          <p:cNvPr id="357" name="Line"/>
          <p:cNvSpPr/>
          <p:nvPr/>
        </p:nvSpPr>
        <p:spPr>
          <a:xfrm>
            <a:off x="5971015" y="7916227"/>
            <a:ext cx="5911486" cy="1"/>
          </a:xfrm>
          <a:prstGeom prst="line">
            <a:avLst/>
          </a:prstGeom>
          <a:ln w="76200">
            <a:solidFill>
              <a:srgbClr val="000000"/>
            </a:solidFill>
            <a:tailEnd type="triangle"/>
          </a:ln>
        </p:spPr>
        <p:txBody>
          <a:bodyPr lIns="121917" tIns="121917" rIns="121917" bIns="121917"/>
          <a:lstStyle/>
          <a:p>
            <a:endParaRPr/>
          </a:p>
        </p:txBody>
      </p:sp>
      <p:sp>
        <p:nvSpPr>
          <p:cNvPr id="358" name="Line"/>
          <p:cNvSpPr/>
          <p:nvPr/>
        </p:nvSpPr>
        <p:spPr>
          <a:xfrm>
            <a:off x="5971015" y="12263787"/>
            <a:ext cx="5911486" cy="1"/>
          </a:xfrm>
          <a:prstGeom prst="line">
            <a:avLst/>
          </a:prstGeom>
          <a:ln w="76200">
            <a:solidFill>
              <a:srgbClr val="000000"/>
            </a:solidFill>
            <a:headEnd type="triangle"/>
          </a:ln>
        </p:spPr>
        <p:txBody>
          <a:bodyPr lIns="121917" tIns="121917" rIns="121917" bIns="121917"/>
          <a:lstStyle/>
          <a:p>
            <a:endParaRPr/>
          </a:p>
        </p:txBody>
      </p:sp>
      <p:sp>
        <p:nvSpPr>
          <p:cNvPr id="359" name="Line"/>
          <p:cNvSpPr/>
          <p:nvPr/>
        </p:nvSpPr>
        <p:spPr>
          <a:xfrm>
            <a:off x="5971015" y="13558178"/>
            <a:ext cx="5911486" cy="1"/>
          </a:xfrm>
          <a:prstGeom prst="line">
            <a:avLst/>
          </a:prstGeom>
          <a:ln w="76200">
            <a:solidFill>
              <a:srgbClr val="000000"/>
            </a:solidFill>
            <a:tailEnd type="triangle"/>
          </a:ln>
        </p:spPr>
        <p:txBody>
          <a:bodyPr lIns="121917" tIns="121917" rIns="121917" bIns="121917"/>
          <a:lstStyle/>
          <a:p>
            <a:endParaRPr/>
          </a:p>
        </p:txBody>
      </p:sp>
      <mc:AlternateContent xmlns:mc="http://schemas.openxmlformats.org/markup-compatibility/2006" xmlns:a14="http://schemas.microsoft.com/office/drawing/2010/main">
        <mc:Choice Requires="a14">
          <p:sp>
            <p:nvSpPr>
              <p:cNvPr id="360" name=","/>
              <p:cNvSpPr txBox="1"/>
              <p:nvPr/>
            </p:nvSpPr>
            <p:spPr>
              <a:xfrm>
                <a:off x="7588770" y="6514852"/>
                <a:ext cx="2675976" cy="1342816"/>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sSub>
                      <m:sSubPr>
                        <m:ctrlPr>
                          <a:rPr sz="7750" i="1">
                            <a:solidFill>
                              <a:srgbClr val="000000"/>
                            </a:solidFill>
                            <a:latin typeface="Cambria Math" panose="02040503050406030204" pitchFamily="18" charset="0"/>
                          </a:rPr>
                        </m:ctrlPr>
                      </m:sSubPr>
                      <m:e>
                        <m:r>
                          <a:rPr sz="7750" i="1">
                            <a:solidFill>
                              <a:srgbClr val="000000"/>
                            </a:solidFill>
                            <a:latin typeface="Cambria Math" panose="02040503050406030204" pitchFamily="18" charset="0"/>
                          </a:rPr>
                          <m:t>𝐴</m:t>
                        </m:r>
                      </m:e>
                      <m:sub>
                        <m:r>
                          <a:rPr sz="7750" i="1">
                            <a:solidFill>
                              <a:srgbClr val="000000"/>
                            </a:solidFill>
                            <a:latin typeface="Cambria Math" panose="02040503050406030204" pitchFamily="18" charset="0"/>
                          </a:rPr>
                          <m:t>1</m:t>
                        </m:r>
                      </m:sub>
                    </m:sSub>
                  </m:oMath>
                </a14:m>
                <a:r>
                  <a:t> , </a:t>
                </a:r>
                <a14:m>
                  <m:oMath xmlns:m="http://schemas.openxmlformats.org/officeDocument/2006/math">
                    <m:sSub>
                      <m:sSubPr>
                        <m:ctrlPr>
                          <a:rPr sz="7300" i="1">
                            <a:solidFill>
                              <a:srgbClr val="000000"/>
                            </a:solidFill>
                            <a:latin typeface="Cambria Math" panose="02040503050406030204" pitchFamily="18" charset="0"/>
                          </a:rPr>
                        </m:ctrlPr>
                      </m:sSubPr>
                      <m:e>
                        <m:r>
                          <a:rPr sz="7300" i="1">
                            <a:solidFill>
                              <a:srgbClr val="000000"/>
                            </a:solidFill>
                            <a:latin typeface="Cambria Math" panose="02040503050406030204" pitchFamily="18" charset="0"/>
                          </a:rPr>
                          <m:t>𝐴</m:t>
                        </m:r>
                      </m:e>
                      <m:sub>
                        <m:r>
                          <a:rPr sz="7300" i="1">
                            <a:solidFill>
                              <a:srgbClr val="000000"/>
                            </a:solidFill>
                            <a:latin typeface="Cambria Math" panose="02040503050406030204" pitchFamily="18" charset="0"/>
                          </a:rPr>
                          <m:t>2</m:t>
                        </m:r>
                      </m:sub>
                    </m:sSub>
                  </m:oMath>
                </a14:m>
                <a:endParaRPr/>
              </a:p>
            </p:txBody>
          </p:sp>
        </mc:Choice>
        <mc:Fallback xmlns="">
          <p:sp>
            <p:nvSpPr>
              <p:cNvPr id="360" name=","/>
              <p:cNvSpPr txBox="1">
                <a:spLocks noRot="1" noChangeAspect="1" noMove="1" noResize="1" noEditPoints="1" noAdjustHandles="1" noChangeArrowheads="1" noChangeShapeType="1" noTextEdit="1"/>
              </p:cNvSpPr>
              <p:nvPr/>
            </p:nvSpPr>
            <p:spPr>
              <a:xfrm>
                <a:off x="7588770" y="6514852"/>
                <a:ext cx="2675976" cy="1342816"/>
              </a:xfrm>
              <a:prstGeom prst="rect">
                <a:avLst/>
              </a:prstGeom>
              <a:blipFill>
                <a:blip r:embed="rId3"/>
                <a:stretch>
                  <a:fillRect l="-8019" t="-5660" r="-12264" b="-3396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61" name=","/>
              <p:cNvSpPr txBox="1"/>
              <p:nvPr/>
            </p:nvSpPr>
            <p:spPr>
              <a:xfrm>
                <a:off x="7642783" y="10782666"/>
                <a:ext cx="2353828" cy="131547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sSub>
                      <m:sSubPr>
                        <m:ctrlPr>
                          <a:rPr sz="8750" i="1">
                            <a:solidFill>
                              <a:srgbClr val="000000"/>
                            </a:solidFill>
                            <a:latin typeface="Cambria Math" panose="02040503050406030204" pitchFamily="18" charset="0"/>
                          </a:rPr>
                        </m:ctrlPr>
                      </m:sSubPr>
                      <m:e>
                        <m:r>
                          <a:rPr sz="8750" i="1">
                            <a:solidFill>
                              <a:srgbClr val="000000"/>
                            </a:solidFill>
                            <a:latin typeface="Cambria Math" panose="02040503050406030204" pitchFamily="18" charset="0"/>
                          </a:rPr>
                          <m:t>𝑐</m:t>
                        </m:r>
                      </m:e>
                      <m:sub>
                        <m:r>
                          <a:rPr sz="8750" i="1">
                            <a:solidFill>
                              <a:srgbClr val="000000"/>
                            </a:solidFill>
                            <a:latin typeface="Cambria Math" panose="02040503050406030204" pitchFamily="18" charset="0"/>
                          </a:rPr>
                          <m:t>1</m:t>
                        </m:r>
                      </m:sub>
                    </m:sSub>
                  </m:oMath>
                </a14:m>
                <a:r>
                  <a:rPr dirty="0"/>
                  <a:t> , </a:t>
                </a:r>
                <a14:m>
                  <m:oMath xmlns:m="http://schemas.openxmlformats.org/officeDocument/2006/math">
                    <m:sSub>
                      <m:sSubPr>
                        <m:ctrlPr>
                          <a:rPr sz="8100" i="1">
                            <a:solidFill>
                              <a:srgbClr val="000000"/>
                            </a:solidFill>
                            <a:latin typeface="Cambria Math" panose="02040503050406030204" pitchFamily="18" charset="0"/>
                          </a:rPr>
                        </m:ctrlPr>
                      </m:sSubPr>
                      <m:e>
                        <m:r>
                          <a:rPr sz="8100" i="1">
                            <a:solidFill>
                              <a:srgbClr val="000000"/>
                            </a:solidFill>
                            <a:latin typeface="Cambria Math" panose="02040503050406030204" pitchFamily="18" charset="0"/>
                          </a:rPr>
                          <m:t>𝑐</m:t>
                        </m:r>
                      </m:e>
                      <m:sub>
                        <m:r>
                          <a:rPr sz="8100" i="1">
                            <a:solidFill>
                              <a:srgbClr val="000000"/>
                            </a:solidFill>
                            <a:latin typeface="Cambria Math" panose="02040503050406030204" pitchFamily="18" charset="0"/>
                          </a:rPr>
                          <m:t>2</m:t>
                        </m:r>
                      </m:sub>
                    </m:sSub>
                  </m:oMath>
                </a14:m>
                <a:endParaRPr dirty="0"/>
              </a:p>
            </p:txBody>
          </p:sp>
        </mc:Choice>
        <mc:Fallback xmlns="">
          <p:sp>
            <p:nvSpPr>
              <p:cNvPr id="361" name=","/>
              <p:cNvSpPr txBox="1">
                <a:spLocks noRot="1" noChangeAspect="1" noMove="1" noResize="1" noEditPoints="1" noAdjustHandles="1" noChangeArrowheads="1" noChangeShapeType="1" noTextEdit="1"/>
              </p:cNvSpPr>
              <p:nvPr/>
            </p:nvSpPr>
            <p:spPr>
              <a:xfrm>
                <a:off x="7642783" y="10782666"/>
                <a:ext cx="2353828" cy="1315470"/>
              </a:xfrm>
              <a:prstGeom prst="rect">
                <a:avLst/>
              </a:prstGeom>
              <a:blipFill>
                <a:blip r:embed="rId4"/>
                <a:stretch>
                  <a:fillRect l="-6417" r="-20321" b="-4615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62" name=","/>
              <p:cNvSpPr txBox="1"/>
              <p:nvPr/>
            </p:nvSpPr>
            <p:spPr>
              <a:xfrm>
                <a:off x="7695831" y="12055634"/>
                <a:ext cx="2247732" cy="1315471"/>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sSub>
                      <m:sSubPr>
                        <m:ctrlPr>
                          <a:rPr sz="8700" i="1">
                            <a:solidFill>
                              <a:srgbClr val="000000"/>
                            </a:solidFill>
                            <a:latin typeface="Cambria Math" panose="02040503050406030204" pitchFamily="18" charset="0"/>
                          </a:rPr>
                        </m:ctrlPr>
                      </m:sSubPr>
                      <m:e>
                        <m:r>
                          <a:rPr sz="8700" i="1">
                            <a:solidFill>
                              <a:srgbClr val="000000"/>
                            </a:solidFill>
                            <a:latin typeface="Cambria Math" panose="02040503050406030204" pitchFamily="18" charset="0"/>
                          </a:rPr>
                          <m:t>𝑠</m:t>
                        </m:r>
                      </m:e>
                      <m:sub>
                        <m:r>
                          <a:rPr sz="8700" i="1">
                            <a:solidFill>
                              <a:srgbClr val="000000"/>
                            </a:solidFill>
                            <a:latin typeface="Cambria Math" panose="02040503050406030204" pitchFamily="18" charset="0"/>
                          </a:rPr>
                          <m:t>1</m:t>
                        </m:r>
                      </m:sub>
                    </m:sSub>
                  </m:oMath>
                </a14:m>
                <a:r>
                  <a:rPr dirty="0"/>
                  <a:t> , </a:t>
                </a:r>
                <a14:m>
                  <m:oMath xmlns:m="http://schemas.openxmlformats.org/officeDocument/2006/math">
                    <m:sSub>
                      <m:sSubPr>
                        <m:ctrlPr>
                          <a:rPr sz="7950" i="1">
                            <a:solidFill>
                              <a:srgbClr val="000000"/>
                            </a:solidFill>
                            <a:latin typeface="Cambria Math" panose="02040503050406030204" pitchFamily="18" charset="0"/>
                          </a:rPr>
                        </m:ctrlPr>
                      </m:sSubPr>
                      <m:e>
                        <m:r>
                          <a:rPr sz="7950" i="1">
                            <a:solidFill>
                              <a:srgbClr val="000000"/>
                            </a:solidFill>
                            <a:latin typeface="Cambria Math" panose="02040503050406030204" pitchFamily="18" charset="0"/>
                          </a:rPr>
                          <m:t>𝑠</m:t>
                        </m:r>
                      </m:e>
                      <m:sub>
                        <m:r>
                          <a:rPr sz="7950" i="1">
                            <a:solidFill>
                              <a:srgbClr val="000000"/>
                            </a:solidFill>
                            <a:latin typeface="Cambria Math" panose="02040503050406030204" pitchFamily="18" charset="0"/>
                          </a:rPr>
                          <m:t>2</m:t>
                        </m:r>
                      </m:sub>
                    </m:sSub>
                  </m:oMath>
                </a14:m>
                <a:endParaRPr dirty="0"/>
              </a:p>
            </p:txBody>
          </p:sp>
        </mc:Choice>
        <mc:Fallback xmlns="">
          <p:sp>
            <p:nvSpPr>
              <p:cNvPr id="362" name=","/>
              <p:cNvSpPr txBox="1">
                <a:spLocks noRot="1" noChangeAspect="1" noMove="1" noResize="1" noEditPoints="1" noAdjustHandles="1" noChangeArrowheads="1" noChangeShapeType="1" noTextEdit="1"/>
              </p:cNvSpPr>
              <p:nvPr/>
            </p:nvSpPr>
            <p:spPr>
              <a:xfrm>
                <a:off x="7695831" y="12055634"/>
                <a:ext cx="2247732" cy="1315471"/>
              </a:xfrm>
              <a:prstGeom prst="rect">
                <a:avLst/>
              </a:prstGeom>
              <a:blipFill>
                <a:blip r:embed="rId5"/>
                <a:stretch>
                  <a:fillRect l="-6180" r="-25843" b="-4615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63" name="Adversary"/>
              <p:cNvSpPr txBox="1"/>
              <p:nvPr/>
            </p:nvSpPr>
            <p:spPr>
              <a:xfrm>
                <a:off x="12846555" y="9007622"/>
                <a:ext cx="5544785" cy="1384003"/>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solidFill>
                      <a:srgbClr val="DE2240"/>
                    </a:solidFill>
                  </a:defRPr>
                </a:pPr>
                <a:r>
                  <a:t>Adversary </a:t>
                </a:r>
                <a14:m>
                  <m:oMath xmlns:m="http://schemas.openxmlformats.org/officeDocument/2006/math">
                    <m:r>
                      <a:rPr sz="9050" i="1">
                        <a:solidFill>
                          <a:srgbClr val="DE213F"/>
                        </a:solidFill>
                        <a:latin typeface="Cambria Math" panose="02040503050406030204" pitchFamily="18" charset="0"/>
                      </a:rPr>
                      <m:t>𝒜</m:t>
                    </m:r>
                  </m:oMath>
                </a14:m>
                <a:endParaRPr/>
              </a:p>
            </p:txBody>
          </p:sp>
        </mc:Choice>
        <mc:Fallback xmlns="">
          <p:sp>
            <p:nvSpPr>
              <p:cNvPr id="363" name="Adversary"/>
              <p:cNvSpPr txBox="1">
                <a:spLocks noRot="1" noChangeAspect="1" noMove="1" noResize="1" noEditPoints="1" noAdjustHandles="1" noChangeArrowheads="1" noChangeShapeType="1" noTextEdit="1"/>
              </p:cNvSpPr>
              <p:nvPr/>
            </p:nvSpPr>
            <p:spPr>
              <a:xfrm>
                <a:off x="12846555" y="9007622"/>
                <a:ext cx="5544785" cy="1384003"/>
              </a:xfrm>
              <a:prstGeom prst="rect">
                <a:avLst/>
              </a:prstGeom>
              <a:blipFill>
                <a:blip r:embed="rId6"/>
                <a:stretch>
                  <a:fillRect l="-8904" t="-4545" r="-6393" b="-5000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364" name="Slide Number"/>
          <p:cNvSpPr txBox="1">
            <a:spLocks noGrp="1"/>
          </p:cNvSpPr>
          <p:nvPr>
            <p:ph type="sldNum" sz="quarter" idx="4294967295"/>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15</a:t>
            </a:fld>
            <a:endParaRPr/>
          </a:p>
        </p:txBody>
      </p:sp>
      <mc:AlternateContent xmlns:mc="http://schemas.openxmlformats.org/markup-compatibility/2006" xmlns:a14="http://schemas.microsoft.com/office/drawing/2010/main">
        <mc:Choice Requires="a14">
          <p:sp>
            <p:nvSpPr>
              <p:cNvPr id="365" name="Text"/>
              <p:cNvSpPr txBox="1"/>
              <p:nvPr/>
            </p:nvSpPr>
            <p:spPr>
              <a:xfrm>
                <a:off x="18908760" y="16269038"/>
                <a:ext cx="11020921" cy="1276138"/>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6000"/>
                </a:lvl1pPr>
              </a:lstStyle>
              <a:p>
                <a:pPr/>
                <a14:m>
                  <m:oMathPara xmlns:m="http://schemas.openxmlformats.org/officeDocument/2006/math">
                    <m:oMathParaPr>
                      <m:jc m:val="left"/>
                    </m:oMathParaPr>
                    <m:oMath xmlns:m="http://schemas.openxmlformats.org/officeDocument/2006/math">
                      <m:r>
                        <a:rPr sz="6550" i="1">
                          <a:solidFill>
                            <a:srgbClr val="000000"/>
                          </a:solidFill>
                          <a:latin typeface="Cambria Math" panose="02040503050406030204" pitchFamily="18" charset="0"/>
                        </a:rPr>
                        <m:t>(</m:t>
                      </m:r>
                      <m:sSup>
                        <m:sSupPr>
                          <m:ctrlPr>
                            <a:rPr sz="6550" i="1">
                              <a:solidFill>
                                <a:srgbClr val="000000"/>
                              </a:solidFill>
                              <a:latin typeface="Cambria Math" panose="02040503050406030204" pitchFamily="18" charset="0"/>
                            </a:rPr>
                          </m:ctrlPr>
                        </m:sSupPr>
                        <m:e>
                          <m:r>
                            <a:rPr sz="6550" i="1">
                              <a:solidFill>
                                <a:srgbClr val="000000"/>
                              </a:solidFill>
                              <a:latin typeface="Cambria Math" panose="02040503050406030204" pitchFamily="18" charset="0"/>
                            </a:rPr>
                            <m:t>𝑚</m:t>
                          </m:r>
                        </m:e>
                        <m:sup>
                          <m:r>
                            <a:rPr sz="6550" i="1">
                              <a:solidFill>
                                <a:srgbClr val="000000"/>
                              </a:solidFill>
                              <a:latin typeface="Cambria Math" panose="02040503050406030204" pitchFamily="18" charset="0"/>
                            </a:rPr>
                            <m:t>(1)</m:t>
                          </m:r>
                        </m:sup>
                      </m:sSup>
                      <m:r>
                        <a:rPr sz="6550" i="1">
                          <a:solidFill>
                            <a:srgbClr val="000000"/>
                          </a:solidFill>
                          <a:latin typeface="Cambria Math" panose="02040503050406030204" pitchFamily="18" charset="0"/>
                        </a:rPr>
                        <m:t>,</m:t>
                      </m:r>
                      <m:sSup>
                        <m:sSupPr>
                          <m:ctrlPr>
                            <a:rPr sz="6550" i="1">
                              <a:solidFill>
                                <a:srgbClr val="000000"/>
                              </a:solidFill>
                              <a:latin typeface="Cambria Math" panose="02040503050406030204" pitchFamily="18" charset="0"/>
                            </a:rPr>
                          </m:ctrlPr>
                        </m:sSupPr>
                        <m:e>
                          <m:r>
                            <a:rPr sz="6550" i="1">
                              <a:solidFill>
                                <a:srgbClr val="000000"/>
                              </a:solidFill>
                              <a:latin typeface="Cambria Math" panose="02040503050406030204" pitchFamily="18" charset="0"/>
                            </a:rPr>
                            <m:t>𝜎</m:t>
                          </m:r>
                        </m:e>
                        <m:sup>
                          <m:r>
                            <a:rPr sz="6550" i="1">
                              <a:solidFill>
                                <a:srgbClr val="000000"/>
                              </a:solidFill>
                              <a:latin typeface="Cambria Math" panose="02040503050406030204" pitchFamily="18" charset="0"/>
                            </a:rPr>
                            <m:t>(1)</m:t>
                          </m:r>
                        </m:sup>
                      </m:sSup>
                      <m:r>
                        <a:rPr sz="6550" i="1">
                          <a:solidFill>
                            <a:srgbClr val="000000"/>
                          </a:solidFill>
                          <a:latin typeface="Cambria Math" panose="02040503050406030204" pitchFamily="18" charset="0"/>
                        </a:rPr>
                        <m:t>),(</m:t>
                      </m:r>
                      <m:sSup>
                        <m:sSupPr>
                          <m:ctrlPr>
                            <a:rPr sz="6550" i="1">
                              <a:solidFill>
                                <a:srgbClr val="000000"/>
                              </a:solidFill>
                              <a:latin typeface="Cambria Math" panose="02040503050406030204" pitchFamily="18" charset="0"/>
                            </a:rPr>
                          </m:ctrlPr>
                        </m:sSupPr>
                        <m:e>
                          <m:r>
                            <a:rPr sz="6550" i="1">
                              <a:solidFill>
                                <a:srgbClr val="000000"/>
                              </a:solidFill>
                              <a:latin typeface="Cambria Math" panose="02040503050406030204" pitchFamily="18" charset="0"/>
                            </a:rPr>
                            <m:t>𝑚</m:t>
                          </m:r>
                        </m:e>
                        <m:sup>
                          <m:r>
                            <a:rPr sz="6550" i="1">
                              <a:solidFill>
                                <a:srgbClr val="000000"/>
                              </a:solidFill>
                              <a:latin typeface="Cambria Math" panose="02040503050406030204" pitchFamily="18" charset="0"/>
                            </a:rPr>
                            <m:t>(2)</m:t>
                          </m:r>
                        </m:sup>
                      </m:sSup>
                      <m:r>
                        <a:rPr sz="6550" i="1">
                          <a:solidFill>
                            <a:srgbClr val="000000"/>
                          </a:solidFill>
                          <a:latin typeface="Cambria Math" panose="02040503050406030204" pitchFamily="18" charset="0"/>
                        </a:rPr>
                        <m:t>,</m:t>
                      </m:r>
                      <m:sSup>
                        <m:sSupPr>
                          <m:ctrlPr>
                            <a:rPr sz="6550" i="1">
                              <a:solidFill>
                                <a:srgbClr val="000000"/>
                              </a:solidFill>
                              <a:latin typeface="Cambria Math" panose="02040503050406030204" pitchFamily="18" charset="0"/>
                            </a:rPr>
                          </m:ctrlPr>
                        </m:sSupPr>
                        <m:e>
                          <m:r>
                            <a:rPr sz="6550" i="1">
                              <a:solidFill>
                                <a:srgbClr val="000000"/>
                              </a:solidFill>
                              <a:latin typeface="Cambria Math" panose="02040503050406030204" pitchFamily="18" charset="0"/>
                            </a:rPr>
                            <m:t>𝜎</m:t>
                          </m:r>
                        </m:e>
                        <m:sup>
                          <m:r>
                            <a:rPr sz="6550" i="1">
                              <a:solidFill>
                                <a:srgbClr val="000000"/>
                              </a:solidFill>
                              <a:latin typeface="Cambria Math" panose="02040503050406030204" pitchFamily="18" charset="0"/>
                            </a:rPr>
                            <m:t>(2)</m:t>
                          </m:r>
                        </m:sup>
                      </m:sSup>
                      <m:r>
                        <a:rPr sz="6550" i="1">
                          <a:solidFill>
                            <a:srgbClr val="000000"/>
                          </a:solidFill>
                          <a:latin typeface="Cambria Math" panose="02040503050406030204" pitchFamily="18" charset="0"/>
                        </a:rPr>
                        <m:t>),(</m:t>
                      </m:r>
                      <m:sSup>
                        <m:sSupPr>
                          <m:ctrlPr>
                            <a:rPr sz="6550" i="1">
                              <a:solidFill>
                                <a:srgbClr val="000000"/>
                              </a:solidFill>
                              <a:latin typeface="Cambria Math" panose="02040503050406030204" pitchFamily="18" charset="0"/>
                            </a:rPr>
                          </m:ctrlPr>
                        </m:sSupPr>
                        <m:e>
                          <m:r>
                            <a:rPr sz="6550" i="1">
                              <a:solidFill>
                                <a:srgbClr val="000000"/>
                              </a:solidFill>
                              <a:latin typeface="Cambria Math" panose="02040503050406030204" pitchFamily="18" charset="0"/>
                            </a:rPr>
                            <m:t>𝑚</m:t>
                          </m:r>
                        </m:e>
                        <m:sup>
                          <m:r>
                            <a:rPr sz="6550" i="1">
                              <a:solidFill>
                                <a:srgbClr val="000000"/>
                              </a:solidFill>
                              <a:latin typeface="Cambria Math" panose="02040503050406030204" pitchFamily="18" charset="0"/>
                            </a:rPr>
                            <m:t>(3)</m:t>
                          </m:r>
                        </m:sup>
                      </m:sSup>
                      <m:r>
                        <a:rPr sz="6550" i="1">
                          <a:solidFill>
                            <a:srgbClr val="000000"/>
                          </a:solidFill>
                          <a:latin typeface="Cambria Math" panose="02040503050406030204" pitchFamily="18" charset="0"/>
                        </a:rPr>
                        <m:t>,</m:t>
                      </m:r>
                      <m:sSup>
                        <m:sSupPr>
                          <m:ctrlPr>
                            <a:rPr sz="6550" i="1">
                              <a:solidFill>
                                <a:srgbClr val="000000"/>
                              </a:solidFill>
                              <a:latin typeface="Cambria Math" panose="02040503050406030204" pitchFamily="18" charset="0"/>
                            </a:rPr>
                          </m:ctrlPr>
                        </m:sSupPr>
                        <m:e>
                          <m:r>
                            <a:rPr sz="6550" i="1">
                              <a:solidFill>
                                <a:srgbClr val="000000"/>
                              </a:solidFill>
                              <a:latin typeface="Cambria Math" panose="02040503050406030204" pitchFamily="18" charset="0"/>
                            </a:rPr>
                            <m:t>𝜎</m:t>
                          </m:r>
                        </m:e>
                        <m:sup>
                          <m:r>
                            <a:rPr sz="6550" i="1">
                              <a:solidFill>
                                <a:srgbClr val="000000"/>
                              </a:solidFill>
                              <a:latin typeface="Cambria Math" panose="02040503050406030204" pitchFamily="18" charset="0"/>
                            </a:rPr>
                            <m:t>(3)</m:t>
                          </m:r>
                        </m:sup>
                      </m:sSup>
                      <m:r>
                        <a:rPr sz="6550" i="1">
                          <a:solidFill>
                            <a:srgbClr val="000000"/>
                          </a:solidFill>
                          <a:latin typeface="Cambria Math" panose="02040503050406030204" pitchFamily="18" charset="0"/>
                        </a:rPr>
                        <m:t>)</m:t>
                      </m:r>
                    </m:oMath>
                  </m:oMathPara>
                </a14:m>
                <a:endParaRPr dirty="0"/>
              </a:p>
            </p:txBody>
          </p:sp>
        </mc:Choice>
        <mc:Fallback xmlns="">
          <p:sp>
            <p:nvSpPr>
              <p:cNvPr id="365" name="Text"/>
              <p:cNvSpPr txBox="1">
                <a:spLocks noRot="1" noChangeAspect="1" noMove="1" noResize="1" noEditPoints="1" noAdjustHandles="1" noChangeArrowheads="1" noChangeShapeType="1" noTextEdit="1"/>
              </p:cNvSpPr>
              <p:nvPr/>
            </p:nvSpPr>
            <p:spPr>
              <a:xfrm>
                <a:off x="18908760" y="16269038"/>
                <a:ext cx="11020921" cy="1276138"/>
              </a:xfrm>
              <a:prstGeom prst="rect">
                <a:avLst/>
              </a:prstGeom>
              <a:blipFill>
                <a:blip r:embed="rId7"/>
                <a:stretch>
                  <a:fillRect l="-2301" r="-19793" b="-1782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371" name="Connection Line"/>
          <p:cNvSpPr/>
          <p:nvPr/>
        </p:nvSpPr>
        <p:spPr>
          <a:xfrm>
            <a:off x="15675379" y="14596646"/>
            <a:ext cx="2914841" cy="222036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1685" y="19891"/>
                  <a:pt x="4485" y="12691"/>
                  <a:pt x="0" y="0"/>
                </a:cubicBezTo>
              </a:path>
            </a:pathLst>
          </a:custGeom>
          <a:ln w="76200">
            <a:solidFill>
              <a:srgbClr val="DE2240"/>
            </a:solidFill>
            <a:headEnd type="triangle"/>
          </a:ln>
        </p:spPr>
        <p:txBody>
          <a:bodyPr/>
          <a:lstStyle/>
          <a:p>
            <a:endParaRPr/>
          </a:p>
        </p:txBody>
      </p:sp>
      <mc:AlternateContent xmlns:mc="http://schemas.openxmlformats.org/markup-compatibility/2006" xmlns:a14="http://schemas.microsoft.com/office/drawing/2010/main">
        <mc:Choice Requires="a14">
          <p:sp>
            <p:nvSpPr>
              <p:cNvPr id="367" name="Text"/>
              <p:cNvSpPr txBox="1"/>
              <p:nvPr/>
            </p:nvSpPr>
            <p:spPr>
              <a:xfrm>
                <a:off x="20538498" y="11122713"/>
                <a:ext cx="11857022" cy="1331128"/>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6500"/>
                </a:lvl1pPr>
              </a:lstStyle>
              <a:p>
                <a:pPr/>
                <a14:m>
                  <m:oMathPara xmlns:m="http://schemas.openxmlformats.org/officeDocument/2006/math">
                    <m:oMathParaPr>
                      <m:jc m:val="left"/>
                    </m:oMathParaPr>
                    <m:oMath xmlns:m="http://schemas.openxmlformats.org/officeDocument/2006/math">
                      <m:r>
                        <a:rPr sz="7050" i="1">
                          <a:solidFill>
                            <a:srgbClr val="000000"/>
                          </a:solidFill>
                          <a:latin typeface="Cambria Math" panose="02040503050406030204" pitchFamily="18" charset="0"/>
                        </a:rPr>
                        <m:t>𝜎</m:t>
                      </m:r>
                      <m:r>
                        <a:rPr sz="7050" i="1">
                          <a:solidFill>
                            <a:srgbClr val="000000"/>
                          </a:solidFill>
                          <a:latin typeface="Cambria Math" panose="02040503050406030204" pitchFamily="18" charset="0"/>
                        </a:rPr>
                        <m:t>=</m:t>
                      </m:r>
                      <m:sSub>
                        <m:sSubPr>
                          <m:ctrlPr>
                            <a:rPr lang="ar-AE" sz="7050" i="1" smtClean="0">
                              <a:solidFill>
                                <a:srgbClr val="D25327"/>
                              </a:solidFill>
                              <a:latin typeface="Cambria Math" panose="02040503050406030204" pitchFamily="18" charset="0"/>
                            </a:rPr>
                          </m:ctrlPr>
                        </m:sSubPr>
                        <m:e>
                          <m:r>
                            <a:rPr lang="ar-AE" sz="7050" i="1">
                              <a:solidFill>
                                <a:srgbClr val="D25327"/>
                              </a:solidFill>
                              <a:latin typeface="Cambria Math" panose="02040503050406030204" pitchFamily="18" charset="0"/>
                            </a:rPr>
                            <m:t>𝛼</m:t>
                          </m:r>
                        </m:e>
                        <m:sub>
                          <m:r>
                            <a:rPr lang="ar-AE" sz="7050" i="1">
                              <a:solidFill>
                                <a:srgbClr val="D25327"/>
                              </a:solidFill>
                              <a:latin typeface="Cambria Math" panose="02040503050406030204" pitchFamily="18" charset="0"/>
                            </a:rPr>
                            <m:t>1</m:t>
                          </m:r>
                        </m:sub>
                      </m:sSub>
                      <m:r>
                        <a:rPr sz="7050" i="1">
                          <a:solidFill>
                            <a:srgbClr val="000000"/>
                          </a:solidFill>
                          <a:latin typeface="Cambria Math" panose="02040503050406030204" pitchFamily="18" charset="0"/>
                        </a:rPr>
                        <m:t>⋅(</m:t>
                      </m:r>
                      <m:sSub>
                        <m:sSubPr>
                          <m:ctrlPr>
                            <a:rPr sz="7050" i="1">
                              <a:solidFill>
                                <a:srgbClr val="000000"/>
                              </a:solidFill>
                              <a:latin typeface="Cambria Math" panose="02040503050406030204" pitchFamily="18" charset="0"/>
                            </a:rPr>
                          </m:ctrlPr>
                        </m:sSubPr>
                        <m:e>
                          <m:r>
                            <a:rPr sz="7050" i="1">
                              <a:solidFill>
                                <a:srgbClr val="000000"/>
                              </a:solidFill>
                              <a:latin typeface="Cambria Math" panose="02040503050406030204" pitchFamily="18" charset="0"/>
                            </a:rPr>
                            <m:t>𝑐</m:t>
                          </m:r>
                        </m:e>
                        <m:sub>
                          <m:r>
                            <a:rPr sz="7050" i="1">
                              <a:solidFill>
                                <a:srgbClr val="000000"/>
                              </a:solidFill>
                              <a:latin typeface="Cambria Math" panose="02040503050406030204" pitchFamily="18" charset="0"/>
                            </a:rPr>
                            <m:t>1</m:t>
                          </m:r>
                        </m:sub>
                      </m:sSub>
                      <m:r>
                        <a:rPr sz="7050" i="1">
                          <a:solidFill>
                            <a:srgbClr val="000000"/>
                          </a:solidFill>
                          <a:latin typeface="Cambria Math" panose="02040503050406030204" pitchFamily="18" charset="0"/>
                        </a:rPr>
                        <m:t>,</m:t>
                      </m:r>
                      <m:sSub>
                        <m:sSubPr>
                          <m:ctrlPr>
                            <a:rPr sz="7050" i="1">
                              <a:solidFill>
                                <a:srgbClr val="000000"/>
                              </a:solidFill>
                              <a:latin typeface="Cambria Math" panose="02040503050406030204" pitchFamily="18" charset="0"/>
                            </a:rPr>
                          </m:ctrlPr>
                        </m:sSubPr>
                        <m:e>
                          <m:r>
                            <a:rPr sz="7050" i="1">
                              <a:solidFill>
                                <a:srgbClr val="000000"/>
                              </a:solidFill>
                              <a:latin typeface="Cambria Math" panose="02040503050406030204" pitchFamily="18" charset="0"/>
                            </a:rPr>
                            <m:t>𝑠</m:t>
                          </m:r>
                        </m:e>
                        <m:sub>
                          <m:r>
                            <a:rPr sz="7050" i="1">
                              <a:solidFill>
                                <a:srgbClr val="000000"/>
                              </a:solidFill>
                              <a:latin typeface="Cambria Math" panose="02040503050406030204" pitchFamily="18" charset="0"/>
                            </a:rPr>
                            <m:t>1</m:t>
                          </m:r>
                        </m:sub>
                      </m:sSub>
                      <m:r>
                        <a:rPr sz="7050" i="1">
                          <a:solidFill>
                            <a:srgbClr val="000000"/>
                          </a:solidFill>
                          <a:latin typeface="Cambria Math" panose="02040503050406030204" pitchFamily="18" charset="0"/>
                        </a:rPr>
                        <m:t>)+</m:t>
                      </m:r>
                      <m:sSub>
                        <m:sSubPr>
                          <m:ctrlPr>
                            <a:rPr lang="ar-AE" sz="7050" i="1" smtClean="0">
                              <a:solidFill>
                                <a:srgbClr val="D25327"/>
                              </a:solidFill>
                              <a:latin typeface="Cambria Math" panose="02040503050406030204" pitchFamily="18" charset="0"/>
                            </a:rPr>
                          </m:ctrlPr>
                        </m:sSubPr>
                        <m:e>
                          <m:r>
                            <a:rPr lang="ar-AE" sz="7050" i="1">
                              <a:solidFill>
                                <a:srgbClr val="D25327"/>
                              </a:solidFill>
                              <a:latin typeface="Cambria Math" panose="02040503050406030204" pitchFamily="18" charset="0"/>
                            </a:rPr>
                            <m:t>𝛼</m:t>
                          </m:r>
                        </m:e>
                        <m:sub>
                          <m:r>
                            <a:rPr lang="ar-AE" sz="7050" i="1">
                              <a:solidFill>
                                <a:srgbClr val="D25327"/>
                              </a:solidFill>
                              <a:latin typeface="Cambria Math" panose="02040503050406030204" pitchFamily="18" charset="0"/>
                            </a:rPr>
                            <m:t>2</m:t>
                          </m:r>
                        </m:sub>
                      </m:sSub>
                      <m:r>
                        <a:rPr sz="7050" i="1">
                          <a:solidFill>
                            <a:srgbClr val="000000"/>
                          </a:solidFill>
                          <a:latin typeface="Cambria Math" panose="02040503050406030204" pitchFamily="18" charset="0"/>
                        </a:rPr>
                        <m:t>⋅(</m:t>
                      </m:r>
                      <m:sSub>
                        <m:sSubPr>
                          <m:ctrlPr>
                            <a:rPr sz="7050" i="1">
                              <a:solidFill>
                                <a:srgbClr val="000000"/>
                              </a:solidFill>
                              <a:latin typeface="Cambria Math" panose="02040503050406030204" pitchFamily="18" charset="0"/>
                            </a:rPr>
                          </m:ctrlPr>
                        </m:sSubPr>
                        <m:e>
                          <m:r>
                            <a:rPr sz="7050" i="1">
                              <a:solidFill>
                                <a:srgbClr val="000000"/>
                              </a:solidFill>
                              <a:latin typeface="Cambria Math" panose="02040503050406030204" pitchFamily="18" charset="0"/>
                            </a:rPr>
                            <m:t>𝑐</m:t>
                          </m:r>
                        </m:e>
                        <m:sub>
                          <m:r>
                            <a:rPr sz="7050" i="1">
                              <a:solidFill>
                                <a:srgbClr val="000000"/>
                              </a:solidFill>
                              <a:latin typeface="Cambria Math" panose="02040503050406030204" pitchFamily="18" charset="0"/>
                            </a:rPr>
                            <m:t>2</m:t>
                          </m:r>
                        </m:sub>
                      </m:sSub>
                      <m:r>
                        <a:rPr sz="7050" i="1">
                          <a:solidFill>
                            <a:srgbClr val="000000"/>
                          </a:solidFill>
                          <a:latin typeface="Cambria Math" panose="02040503050406030204" pitchFamily="18" charset="0"/>
                        </a:rPr>
                        <m:t>,</m:t>
                      </m:r>
                      <m:sSub>
                        <m:sSubPr>
                          <m:ctrlPr>
                            <a:rPr sz="7050" i="1">
                              <a:solidFill>
                                <a:srgbClr val="000000"/>
                              </a:solidFill>
                              <a:latin typeface="Cambria Math" panose="02040503050406030204" pitchFamily="18" charset="0"/>
                            </a:rPr>
                          </m:ctrlPr>
                        </m:sSubPr>
                        <m:e>
                          <m:r>
                            <a:rPr sz="7050" i="1">
                              <a:solidFill>
                                <a:srgbClr val="000000"/>
                              </a:solidFill>
                              <a:latin typeface="Cambria Math" panose="02040503050406030204" pitchFamily="18" charset="0"/>
                            </a:rPr>
                            <m:t>𝑠</m:t>
                          </m:r>
                        </m:e>
                        <m:sub>
                          <m:r>
                            <a:rPr sz="7050" i="1">
                              <a:solidFill>
                                <a:srgbClr val="000000"/>
                              </a:solidFill>
                              <a:latin typeface="Cambria Math" panose="02040503050406030204" pitchFamily="18" charset="0"/>
                            </a:rPr>
                            <m:t>2</m:t>
                          </m:r>
                        </m:sub>
                      </m:sSub>
                      <m:r>
                        <a:rPr sz="7050" i="1">
                          <a:solidFill>
                            <a:srgbClr val="000000"/>
                          </a:solidFill>
                          <a:latin typeface="Cambria Math" panose="02040503050406030204" pitchFamily="18" charset="0"/>
                        </a:rPr>
                        <m:t>)</m:t>
                      </m:r>
                    </m:oMath>
                  </m:oMathPara>
                </a14:m>
                <a:endParaRPr dirty="0"/>
              </a:p>
            </p:txBody>
          </p:sp>
        </mc:Choice>
        <mc:Fallback xmlns="">
          <p:sp>
            <p:nvSpPr>
              <p:cNvPr id="367" name="Text"/>
              <p:cNvSpPr txBox="1">
                <a:spLocks noRot="1" noChangeAspect="1" noMove="1" noResize="1" noEditPoints="1" noAdjustHandles="1" noChangeArrowheads="1" noChangeShapeType="1" noTextEdit="1"/>
              </p:cNvSpPr>
              <p:nvPr/>
            </p:nvSpPr>
            <p:spPr>
              <a:xfrm>
                <a:off x="20538498" y="11122713"/>
                <a:ext cx="11857022" cy="1331128"/>
              </a:xfrm>
              <a:prstGeom prst="rect">
                <a:avLst/>
              </a:prstGeom>
              <a:blipFill>
                <a:blip r:embed="rId8"/>
                <a:stretch>
                  <a:fillRect l="-857" b="-19048"/>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368" name="1. Combining two sessions linearly"/>
          <p:cNvSpPr txBox="1"/>
          <p:nvPr/>
        </p:nvSpPr>
        <p:spPr>
          <a:xfrm>
            <a:off x="19355393" y="9494036"/>
            <a:ext cx="12642633" cy="113983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7000"/>
            </a:lvl1pPr>
          </a:lstStyle>
          <a:p>
            <a:r>
              <a:t>1. Combining two sessions linearly</a:t>
            </a:r>
          </a:p>
        </p:txBody>
      </p:sp>
      <p:sp>
        <p:nvSpPr>
          <p:cNvPr id="369" name="2. Extend to an attack"/>
          <p:cNvSpPr txBox="1"/>
          <p:nvPr/>
        </p:nvSpPr>
        <p:spPr>
          <a:xfrm>
            <a:off x="19355393" y="14564002"/>
            <a:ext cx="8068276" cy="113983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7000"/>
            </a:lvl1pPr>
          </a:lstStyle>
          <a:p>
            <a:r>
              <a:t>2. Extend to an attack</a:t>
            </a:r>
          </a:p>
        </p:txBody>
      </p:sp>
      <p:sp>
        <p:nvSpPr>
          <p:cNvPr id="370" name="Arrow"/>
          <p:cNvSpPr/>
          <p:nvPr/>
        </p:nvSpPr>
        <p:spPr>
          <a:xfrm rot="5400000">
            <a:off x="24306431" y="12696514"/>
            <a:ext cx="1728274" cy="1443930"/>
          </a:xfrm>
          <a:prstGeom prst="rightArrow">
            <a:avLst>
              <a:gd name="adj1" fmla="val 50025"/>
              <a:gd name="adj2" fmla="val 45669"/>
            </a:avLst>
          </a:prstGeom>
          <a:solidFill>
            <a:schemeClr val="accent6"/>
          </a:solidFill>
          <a:ln w="12700">
            <a:miter lim="400000"/>
          </a:ln>
        </p:spPr>
        <p:txBody>
          <a:bodyPr lIns="121917" tIns="121917" rIns="121917" bIns="121917" anchor="ctr"/>
          <a:lstStyle/>
          <a:p>
            <a:pPr>
              <a:defRPr>
                <a:solidFill>
                  <a:srgbClr val="FFFFFF"/>
                </a:solidFill>
              </a:defRPr>
            </a:pPr>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368"/>
                                        </p:tgtEl>
                                        <p:attrNameLst>
                                          <p:attrName>style.visibility</p:attrName>
                                        </p:attrNameLst>
                                      </p:cBhvr>
                                      <p:to>
                                        <p:strVal val="visible"/>
                                      </p:to>
                                    </p:set>
                                    <p:animEffect transition="in" filter="fade">
                                      <p:cBhvr>
                                        <p:cTn id="7" dur="300"/>
                                        <p:tgtEl>
                                          <p:spTgt spid="368"/>
                                        </p:tgtEl>
                                      </p:cBhvr>
                                    </p:animEffect>
                                  </p:childTnLst>
                                </p:cTn>
                              </p:par>
                              <p:par>
                                <p:cTn id="8" presetID="10" presetClass="entr" fill="hold" grpId="2" nodeType="withEffect">
                                  <p:stCondLst>
                                    <p:cond delay="0"/>
                                  </p:stCondLst>
                                  <p:iterate>
                                    <p:tmAbs val="0"/>
                                  </p:iterate>
                                  <p:childTnLst>
                                    <p:set>
                                      <p:cBhvr>
                                        <p:cTn id="9" fill="hold"/>
                                        <p:tgtEl>
                                          <p:spTgt spid="367"/>
                                        </p:tgtEl>
                                        <p:attrNameLst>
                                          <p:attrName>style.visibility</p:attrName>
                                        </p:attrNameLst>
                                      </p:cBhvr>
                                      <p:to>
                                        <p:strVal val="visible"/>
                                      </p:to>
                                    </p:set>
                                    <p:animEffect transition="in" filter="fade">
                                      <p:cBhvr>
                                        <p:cTn id="10" dur="300"/>
                                        <p:tgtEl>
                                          <p:spTgt spid="36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fill="hold" grpId="3" nodeType="clickEffect">
                                  <p:stCondLst>
                                    <p:cond delay="0"/>
                                  </p:stCondLst>
                                  <p:iterate>
                                    <p:tmAbs val="0"/>
                                  </p:iterate>
                                  <p:childTnLst>
                                    <p:set>
                                      <p:cBhvr>
                                        <p:cTn id="14" fill="hold"/>
                                        <p:tgtEl>
                                          <p:spTgt spid="370"/>
                                        </p:tgtEl>
                                        <p:attrNameLst>
                                          <p:attrName>style.visibility</p:attrName>
                                        </p:attrNameLst>
                                      </p:cBhvr>
                                      <p:to>
                                        <p:strVal val="visible"/>
                                      </p:to>
                                    </p:set>
                                    <p:animEffect transition="in" filter="fade">
                                      <p:cBhvr>
                                        <p:cTn id="15" dur="300"/>
                                        <p:tgtEl>
                                          <p:spTgt spid="370"/>
                                        </p:tgtEl>
                                      </p:cBhvr>
                                    </p:animEffect>
                                  </p:childTnLst>
                                </p:cTn>
                              </p:par>
                              <p:par>
                                <p:cTn id="16" presetID="10" presetClass="entr" fill="hold" grpId="4" nodeType="withEffect">
                                  <p:stCondLst>
                                    <p:cond delay="0"/>
                                  </p:stCondLst>
                                  <p:iterate>
                                    <p:tmAbs val="0"/>
                                  </p:iterate>
                                  <p:childTnLst>
                                    <p:set>
                                      <p:cBhvr>
                                        <p:cTn id="17" fill="hold"/>
                                        <p:tgtEl>
                                          <p:spTgt spid="369"/>
                                        </p:tgtEl>
                                        <p:attrNameLst>
                                          <p:attrName>style.visibility</p:attrName>
                                        </p:attrNameLst>
                                      </p:cBhvr>
                                      <p:to>
                                        <p:strVal val="visible"/>
                                      </p:to>
                                    </p:set>
                                    <p:animEffect transition="in" filter="fade">
                                      <p:cBhvr>
                                        <p:cTn id="18" dur="300"/>
                                        <p:tgtEl>
                                          <p:spTgt spid="36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fill="hold" grpId="5" nodeType="clickEffect">
                                  <p:stCondLst>
                                    <p:cond delay="0"/>
                                  </p:stCondLst>
                                  <p:iterate>
                                    <p:tmAbs val="0"/>
                                  </p:iterate>
                                  <p:childTnLst>
                                    <p:set>
                                      <p:cBhvr>
                                        <p:cTn id="22" fill="hold"/>
                                        <p:tgtEl>
                                          <p:spTgt spid="371"/>
                                        </p:tgtEl>
                                        <p:attrNameLst>
                                          <p:attrName>style.visibility</p:attrName>
                                        </p:attrNameLst>
                                      </p:cBhvr>
                                      <p:to>
                                        <p:strVal val="visible"/>
                                      </p:to>
                                    </p:set>
                                    <p:animEffect transition="in" filter="fade">
                                      <p:cBhvr>
                                        <p:cTn id="23" dur="300"/>
                                        <p:tgtEl>
                                          <p:spTgt spid="371"/>
                                        </p:tgtEl>
                                      </p:cBhvr>
                                    </p:animEffect>
                                  </p:childTnLst>
                                </p:cTn>
                              </p:par>
                              <p:par>
                                <p:cTn id="24" presetID="10" presetClass="entr" fill="hold" grpId="6" nodeType="withEffect">
                                  <p:stCondLst>
                                    <p:cond delay="0"/>
                                  </p:stCondLst>
                                  <p:iterate>
                                    <p:tmAbs val="0"/>
                                  </p:iterate>
                                  <p:childTnLst>
                                    <p:set>
                                      <p:cBhvr>
                                        <p:cTn id="25" fill="hold"/>
                                        <p:tgtEl>
                                          <p:spTgt spid="365"/>
                                        </p:tgtEl>
                                        <p:attrNameLst>
                                          <p:attrName>style.visibility</p:attrName>
                                        </p:attrNameLst>
                                      </p:cBhvr>
                                      <p:to>
                                        <p:strVal val="visible"/>
                                      </p:to>
                                    </p:set>
                                    <p:animEffect transition="in" filter="fade">
                                      <p:cBhvr>
                                        <p:cTn id="26" dur="300"/>
                                        <p:tgtEl>
                                          <p:spTgt spid="3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5" grpId="6" animBg="1" advAuto="0"/>
      <p:bldP spid="371" grpId="5" animBg="1" advAuto="0"/>
      <p:bldP spid="367" grpId="2" animBg="1" advAuto="0"/>
      <p:bldP spid="368" grpId="1" animBg="1" advAuto="0"/>
      <p:bldP spid="369" grpId="4" animBg="1" advAuto="0"/>
      <p:bldP spid="370" grpId="3" animBg="1" advAuto="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 name="Combining two sessions linearly"/>
          <p:cNvSpPr txBox="1">
            <a:spLocks noGrp="1"/>
          </p:cNvSpPr>
          <p:nvPr>
            <p:ph type="title"/>
          </p:nvPr>
        </p:nvSpPr>
        <p:spPr>
          <a:prstGeom prst="rect">
            <a:avLst/>
          </a:prstGeom>
        </p:spPr>
        <p:txBody>
          <a:bodyPr/>
          <a:lstStyle/>
          <a:p>
            <a:r>
              <a:rPr dirty="0"/>
              <a:t>Combining two sessions linearly</a:t>
            </a:r>
          </a:p>
        </p:txBody>
      </p:sp>
      <p:sp>
        <p:nvSpPr>
          <p:cNvPr id="376" name="Signer"/>
          <p:cNvSpPr txBox="1"/>
          <p:nvPr/>
        </p:nvSpPr>
        <p:spPr>
          <a:xfrm>
            <a:off x="2441057" y="5545929"/>
            <a:ext cx="2828286" cy="126420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8000">
                <a:solidFill>
                  <a:schemeClr val="accent1">
                    <a:satOff val="-3547"/>
                    <a:lumOff val="-10352"/>
                  </a:schemeClr>
                </a:solidFill>
              </a:defRPr>
            </a:lvl1pPr>
          </a:lstStyle>
          <a:p>
            <a:r>
              <a:t>Signer</a:t>
            </a:r>
          </a:p>
        </p:txBody>
      </p:sp>
      <p:sp>
        <p:nvSpPr>
          <p:cNvPr id="377" name="Line"/>
          <p:cNvSpPr/>
          <p:nvPr/>
        </p:nvSpPr>
        <p:spPr>
          <a:xfrm>
            <a:off x="5971015" y="7916227"/>
            <a:ext cx="5911486" cy="1"/>
          </a:xfrm>
          <a:prstGeom prst="line">
            <a:avLst/>
          </a:prstGeom>
          <a:ln w="76200">
            <a:solidFill>
              <a:srgbClr val="000000"/>
            </a:solidFill>
            <a:tailEnd type="triangle"/>
          </a:ln>
        </p:spPr>
        <p:txBody>
          <a:bodyPr lIns="121917" tIns="121917" rIns="121917" bIns="121917"/>
          <a:lstStyle/>
          <a:p>
            <a:endParaRPr/>
          </a:p>
        </p:txBody>
      </p:sp>
      <p:sp>
        <p:nvSpPr>
          <p:cNvPr id="378" name="Line"/>
          <p:cNvSpPr/>
          <p:nvPr/>
        </p:nvSpPr>
        <p:spPr>
          <a:xfrm>
            <a:off x="5971015" y="12263787"/>
            <a:ext cx="5911486" cy="1"/>
          </a:xfrm>
          <a:prstGeom prst="line">
            <a:avLst/>
          </a:prstGeom>
          <a:ln w="76200">
            <a:solidFill>
              <a:srgbClr val="000000"/>
            </a:solidFill>
            <a:headEnd type="triangle"/>
          </a:ln>
        </p:spPr>
        <p:txBody>
          <a:bodyPr lIns="121917" tIns="121917" rIns="121917" bIns="121917"/>
          <a:lstStyle/>
          <a:p>
            <a:endParaRPr/>
          </a:p>
        </p:txBody>
      </p:sp>
      <p:sp>
        <p:nvSpPr>
          <p:cNvPr id="379" name="Line"/>
          <p:cNvSpPr/>
          <p:nvPr/>
        </p:nvSpPr>
        <p:spPr>
          <a:xfrm>
            <a:off x="5971015" y="13558178"/>
            <a:ext cx="5911486" cy="1"/>
          </a:xfrm>
          <a:prstGeom prst="line">
            <a:avLst/>
          </a:prstGeom>
          <a:ln w="76200">
            <a:solidFill>
              <a:srgbClr val="000000"/>
            </a:solidFill>
            <a:tailEnd type="triangle"/>
          </a:ln>
        </p:spPr>
        <p:txBody>
          <a:bodyPr lIns="121917" tIns="121917" rIns="121917" bIns="121917"/>
          <a:lstStyle/>
          <a:p>
            <a:endParaRPr/>
          </a:p>
        </p:txBody>
      </p:sp>
      <mc:AlternateContent xmlns:mc="http://schemas.openxmlformats.org/markup-compatibility/2006" xmlns:a14="http://schemas.microsoft.com/office/drawing/2010/main">
        <mc:Choice Requires="a14">
          <p:sp>
            <p:nvSpPr>
              <p:cNvPr id="380" name=","/>
              <p:cNvSpPr txBox="1"/>
              <p:nvPr/>
            </p:nvSpPr>
            <p:spPr>
              <a:xfrm>
                <a:off x="7588770" y="6514852"/>
                <a:ext cx="2675976" cy="1342816"/>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sSub>
                      <m:sSubPr>
                        <m:ctrlPr>
                          <a:rPr sz="7750" i="1">
                            <a:solidFill>
                              <a:srgbClr val="000000"/>
                            </a:solidFill>
                            <a:latin typeface="Cambria Math" panose="02040503050406030204" pitchFamily="18" charset="0"/>
                          </a:rPr>
                        </m:ctrlPr>
                      </m:sSubPr>
                      <m:e>
                        <m:r>
                          <a:rPr sz="7750" i="1">
                            <a:solidFill>
                              <a:srgbClr val="000000"/>
                            </a:solidFill>
                            <a:latin typeface="Cambria Math" panose="02040503050406030204" pitchFamily="18" charset="0"/>
                          </a:rPr>
                          <m:t>𝐴</m:t>
                        </m:r>
                      </m:e>
                      <m:sub>
                        <m:r>
                          <a:rPr sz="7750" i="1">
                            <a:solidFill>
                              <a:srgbClr val="000000"/>
                            </a:solidFill>
                            <a:latin typeface="Cambria Math" panose="02040503050406030204" pitchFamily="18" charset="0"/>
                          </a:rPr>
                          <m:t>1</m:t>
                        </m:r>
                      </m:sub>
                    </m:sSub>
                  </m:oMath>
                </a14:m>
                <a:r>
                  <a:t> , </a:t>
                </a:r>
                <a14:m>
                  <m:oMath xmlns:m="http://schemas.openxmlformats.org/officeDocument/2006/math">
                    <m:sSub>
                      <m:sSubPr>
                        <m:ctrlPr>
                          <a:rPr sz="7300" i="1">
                            <a:solidFill>
                              <a:srgbClr val="000000"/>
                            </a:solidFill>
                            <a:latin typeface="Cambria Math" panose="02040503050406030204" pitchFamily="18" charset="0"/>
                          </a:rPr>
                        </m:ctrlPr>
                      </m:sSubPr>
                      <m:e>
                        <m:r>
                          <a:rPr sz="7300" i="1">
                            <a:solidFill>
                              <a:srgbClr val="000000"/>
                            </a:solidFill>
                            <a:latin typeface="Cambria Math" panose="02040503050406030204" pitchFamily="18" charset="0"/>
                          </a:rPr>
                          <m:t>𝐴</m:t>
                        </m:r>
                      </m:e>
                      <m:sub>
                        <m:r>
                          <a:rPr sz="7300" i="1">
                            <a:solidFill>
                              <a:srgbClr val="000000"/>
                            </a:solidFill>
                            <a:latin typeface="Cambria Math" panose="02040503050406030204" pitchFamily="18" charset="0"/>
                          </a:rPr>
                          <m:t>2</m:t>
                        </m:r>
                      </m:sub>
                    </m:sSub>
                  </m:oMath>
                </a14:m>
                <a:endParaRPr/>
              </a:p>
            </p:txBody>
          </p:sp>
        </mc:Choice>
        <mc:Fallback xmlns="">
          <p:sp>
            <p:nvSpPr>
              <p:cNvPr id="380" name=","/>
              <p:cNvSpPr txBox="1">
                <a:spLocks noRot="1" noChangeAspect="1" noMove="1" noResize="1" noEditPoints="1" noAdjustHandles="1" noChangeArrowheads="1" noChangeShapeType="1" noTextEdit="1"/>
              </p:cNvSpPr>
              <p:nvPr/>
            </p:nvSpPr>
            <p:spPr>
              <a:xfrm>
                <a:off x="7588770" y="6514852"/>
                <a:ext cx="2675976" cy="1342816"/>
              </a:xfrm>
              <a:prstGeom prst="rect">
                <a:avLst/>
              </a:prstGeom>
              <a:blipFill>
                <a:blip r:embed="rId3"/>
                <a:stretch>
                  <a:fillRect l="-8019" t="-5660" r="-12264" b="-3396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3" name="Adversary"/>
              <p:cNvSpPr txBox="1"/>
              <p:nvPr/>
            </p:nvSpPr>
            <p:spPr>
              <a:xfrm>
                <a:off x="13059533" y="5486028"/>
                <a:ext cx="5544785" cy="1384003"/>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solidFill>
                      <a:srgbClr val="DE2240"/>
                    </a:solidFill>
                  </a:defRPr>
                </a:pPr>
                <a:r>
                  <a:t>Adversary </a:t>
                </a:r>
                <a14:m>
                  <m:oMath xmlns:m="http://schemas.openxmlformats.org/officeDocument/2006/math">
                    <m:r>
                      <a:rPr sz="9050" i="1">
                        <a:solidFill>
                          <a:srgbClr val="DE213F"/>
                        </a:solidFill>
                        <a:latin typeface="Cambria Math" panose="02040503050406030204" pitchFamily="18" charset="0"/>
                      </a:rPr>
                      <m:t>𝒜</m:t>
                    </m:r>
                  </m:oMath>
                </a14:m>
                <a:endParaRPr/>
              </a:p>
            </p:txBody>
          </p:sp>
        </mc:Choice>
        <mc:Fallback xmlns="">
          <p:sp>
            <p:nvSpPr>
              <p:cNvPr id="383" name="Adversary"/>
              <p:cNvSpPr txBox="1">
                <a:spLocks noRot="1" noChangeAspect="1" noMove="1" noResize="1" noEditPoints="1" noAdjustHandles="1" noChangeArrowheads="1" noChangeShapeType="1" noTextEdit="1"/>
              </p:cNvSpPr>
              <p:nvPr/>
            </p:nvSpPr>
            <p:spPr>
              <a:xfrm>
                <a:off x="13059533" y="5486028"/>
                <a:ext cx="5544785" cy="1384003"/>
              </a:xfrm>
              <a:prstGeom prst="rect">
                <a:avLst/>
              </a:prstGeom>
              <a:blipFill>
                <a:blip r:embed="rId4"/>
                <a:stretch>
                  <a:fillRect l="-8924" t="-4587" r="-6636" b="-50459"/>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4" name="Pick  ,    ,"/>
              <p:cNvSpPr txBox="1"/>
              <p:nvPr/>
            </p:nvSpPr>
            <p:spPr>
              <a:xfrm>
                <a:off x="12914285" y="7145159"/>
                <a:ext cx="8717380" cy="1655191"/>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r>
                  <a:rPr dirty="0"/>
                  <a:t>Pick </a:t>
                </a:r>
                <a14:m>
                  <m:oMath xmlns:m="http://schemas.openxmlformats.org/officeDocument/2006/math">
                    <m:sSub>
                      <m:sSubPr>
                        <m:ctrlPr>
                          <a:rPr lang="ar-AE" sz="8500" i="1" smtClean="0">
                            <a:solidFill>
                              <a:srgbClr val="D25327"/>
                            </a:solidFill>
                            <a:latin typeface="Cambria Math" panose="02040503050406030204" pitchFamily="18" charset="0"/>
                          </a:rPr>
                        </m:ctrlPr>
                      </m:sSubPr>
                      <m:e>
                        <m:r>
                          <a:rPr lang="ar-AE" sz="8500" i="1">
                            <a:solidFill>
                              <a:srgbClr val="D25327"/>
                            </a:solidFill>
                            <a:latin typeface="Cambria Math" panose="02040503050406030204" pitchFamily="18" charset="0"/>
                          </a:rPr>
                          <m:t>𝛼</m:t>
                        </m:r>
                      </m:e>
                      <m:sub>
                        <m:r>
                          <a:rPr lang="ar-AE" sz="8500" i="1">
                            <a:solidFill>
                              <a:srgbClr val="D25327"/>
                            </a:solidFill>
                            <a:latin typeface="Cambria Math" panose="02040503050406030204" pitchFamily="18" charset="0"/>
                          </a:rPr>
                          <m:t>1</m:t>
                        </m:r>
                      </m:sub>
                    </m:sSub>
                  </m:oMath>
                </a14:m>
                <a:r>
                  <a:rPr sz="8500" dirty="0"/>
                  <a:t>, </a:t>
                </a:r>
                <a14:m>
                  <m:oMath xmlns:m="http://schemas.openxmlformats.org/officeDocument/2006/math">
                    <m:sSub>
                      <m:sSubPr>
                        <m:ctrlPr>
                          <a:rPr lang="ar-AE" sz="8500" i="1" smtClean="0">
                            <a:solidFill>
                              <a:srgbClr val="D25327"/>
                            </a:solidFill>
                            <a:latin typeface="Cambria Math" panose="02040503050406030204" pitchFamily="18" charset="0"/>
                          </a:rPr>
                        </m:ctrlPr>
                      </m:sSubPr>
                      <m:e>
                        <m:r>
                          <a:rPr lang="ar-AE" sz="8500" i="1">
                            <a:solidFill>
                              <a:srgbClr val="D25327"/>
                            </a:solidFill>
                            <a:latin typeface="Cambria Math" panose="02040503050406030204" pitchFamily="18" charset="0"/>
                          </a:rPr>
                          <m:t>𝛼</m:t>
                        </m:r>
                      </m:e>
                      <m:sub>
                        <m:r>
                          <a:rPr lang="ar-AE" sz="8500" i="1">
                            <a:solidFill>
                              <a:srgbClr val="D25327"/>
                            </a:solidFill>
                            <a:latin typeface="Cambria Math" panose="02040503050406030204" pitchFamily="18" charset="0"/>
                          </a:rPr>
                          <m:t>2</m:t>
                        </m:r>
                      </m:sub>
                    </m:sSub>
                    <m:r>
                      <a:rPr sz="8500" i="1">
                        <a:solidFill>
                          <a:srgbClr val="000000"/>
                        </a:solidFill>
                        <a:latin typeface="Cambria Math" panose="02040503050406030204" pitchFamily="18" charset="0"/>
                      </a:rPr>
                      <m:t>∈</m:t>
                    </m:r>
                    <m:sSub>
                      <m:sSubPr>
                        <m:ctrlPr>
                          <a:rPr sz="8500" i="1">
                            <a:solidFill>
                              <a:srgbClr val="000000"/>
                            </a:solidFill>
                            <a:latin typeface="Cambria Math" panose="02040503050406030204" pitchFamily="18" charset="0"/>
                          </a:rPr>
                        </m:ctrlPr>
                      </m:sSubPr>
                      <m:e>
                        <m:r>
                          <a:rPr sz="8500" i="1">
                            <a:solidFill>
                              <a:srgbClr val="000000"/>
                            </a:solidFill>
                            <a:latin typeface="Cambria Math" panose="02040503050406030204" pitchFamily="18" charset="0"/>
                          </a:rPr>
                          <m:t>ℤ</m:t>
                        </m:r>
                      </m:e>
                      <m:sub>
                        <m:r>
                          <a:rPr sz="8500" i="1">
                            <a:solidFill>
                              <a:srgbClr val="000000"/>
                            </a:solidFill>
                            <a:latin typeface="Cambria Math" panose="02040503050406030204" pitchFamily="18" charset="0"/>
                          </a:rPr>
                          <m:t>𝑝</m:t>
                        </m:r>
                      </m:sub>
                    </m:sSub>
                  </m:oMath>
                </a14:m>
                <a:r>
                  <a:rPr dirty="0"/>
                  <a:t> , </a:t>
                </a:r>
                <a14:m>
                  <m:oMath xmlns:m="http://schemas.openxmlformats.org/officeDocument/2006/math">
                    <m:r>
                      <a:rPr sz="7900" i="1">
                        <a:solidFill>
                          <a:srgbClr val="000000"/>
                        </a:solidFill>
                        <a:latin typeface="Cambria Math" panose="02040503050406030204" pitchFamily="18" charset="0"/>
                      </a:rPr>
                      <m:t>𝑚</m:t>
                    </m:r>
                  </m:oMath>
                </a14:m>
                <a:endParaRPr dirty="0"/>
              </a:p>
            </p:txBody>
          </p:sp>
        </mc:Choice>
        <mc:Fallback xmlns="">
          <p:sp>
            <p:nvSpPr>
              <p:cNvPr id="384" name="Pick  ,    ,"/>
              <p:cNvSpPr txBox="1">
                <a:spLocks noRot="1" noChangeAspect="1" noMove="1" noResize="1" noEditPoints="1" noAdjustHandles="1" noChangeArrowheads="1" noChangeShapeType="1" noTextEdit="1"/>
              </p:cNvSpPr>
              <p:nvPr/>
            </p:nvSpPr>
            <p:spPr>
              <a:xfrm>
                <a:off x="12914285" y="7145159"/>
                <a:ext cx="8717380" cy="1655191"/>
              </a:xfrm>
              <a:prstGeom prst="rect">
                <a:avLst/>
              </a:prstGeom>
              <a:blipFill>
                <a:blip r:embed="rId5"/>
                <a:stretch>
                  <a:fillRect l="-4651" t="-11364" r="-291" b="-2500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5" name=","/>
              <p:cNvSpPr txBox="1"/>
              <p:nvPr/>
            </p:nvSpPr>
            <p:spPr>
              <a:xfrm>
                <a:off x="13369264" y="8715116"/>
                <a:ext cx="10867136" cy="1525861"/>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r>
                      <a:rPr sz="7500" i="1">
                        <a:solidFill>
                          <a:srgbClr val="000000"/>
                        </a:solidFill>
                        <a:latin typeface="Cambria Math" panose="02040503050406030204" pitchFamily="18" charset="0"/>
                      </a:rPr>
                      <m:t>𝐴</m:t>
                    </m:r>
                    <m:r>
                      <a:rPr sz="7500" i="1">
                        <a:solidFill>
                          <a:srgbClr val="000000"/>
                        </a:solidFill>
                        <a:latin typeface="Cambria Math" panose="02040503050406030204" pitchFamily="18" charset="0"/>
                      </a:rPr>
                      <m:t>←</m:t>
                    </m:r>
                    <m:sSubSup>
                      <m:sSubSupPr>
                        <m:ctrlPr>
                          <a:rPr sz="7500" i="1">
                            <a:solidFill>
                              <a:srgbClr val="000000"/>
                            </a:solidFill>
                            <a:latin typeface="Cambria Math" panose="02040503050406030204" pitchFamily="18" charset="0"/>
                          </a:rPr>
                        </m:ctrlPr>
                      </m:sSubSupPr>
                      <m:e>
                        <m:r>
                          <a:rPr sz="7500" i="1">
                            <a:solidFill>
                              <a:srgbClr val="000000"/>
                            </a:solidFill>
                            <a:latin typeface="Cambria Math" panose="02040503050406030204" pitchFamily="18" charset="0"/>
                          </a:rPr>
                          <m:t>𝐴</m:t>
                        </m:r>
                      </m:e>
                      <m:sub>
                        <m:r>
                          <a:rPr sz="7500" i="1">
                            <a:solidFill>
                              <a:srgbClr val="000000"/>
                            </a:solidFill>
                            <a:latin typeface="Cambria Math" panose="02040503050406030204" pitchFamily="18" charset="0"/>
                          </a:rPr>
                          <m:t>1</m:t>
                        </m:r>
                      </m:sub>
                      <m:sup>
                        <m:sSub>
                          <m:sSubPr>
                            <m:ctrlPr>
                              <a:rPr lang="ar-AE" sz="7500" i="1" smtClean="0">
                                <a:solidFill>
                                  <a:srgbClr val="D25327"/>
                                </a:solidFill>
                                <a:latin typeface="Cambria Math" panose="02040503050406030204" pitchFamily="18" charset="0"/>
                              </a:rPr>
                            </m:ctrlPr>
                          </m:sSubPr>
                          <m:e>
                            <m:r>
                              <a:rPr lang="ar-AE" sz="7500" i="1">
                                <a:solidFill>
                                  <a:srgbClr val="D25327"/>
                                </a:solidFill>
                                <a:latin typeface="Cambria Math" panose="02040503050406030204" pitchFamily="18" charset="0"/>
                              </a:rPr>
                              <m:t>𝛼</m:t>
                            </m:r>
                          </m:e>
                          <m:sub>
                            <m:r>
                              <a:rPr lang="ar-AE" sz="7500" i="1">
                                <a:solidFill>
                                  <a:srgbClr val="D25327"/>
                                </a:solidFill>
                                <a:latin typeface="Cambria Math" panose="02040503050406030204" pitchFamily="18" charset="0"/>
                              </a:rPr>
                              <m:t>1</m:t>
                            </m:r>
                          </m:sub>
                        </m:sSub>
                      </m:sup>
                    </m:sSubSup>
                    <m:sSubSup>
                      <m:sSubSupPr>
                        <m:ctrlPr>
                          <a:rPr sz="7500" i="1">
                            <a:solidFill>
                              <a:srgbClr val="000000"/>
                            </a:solidFill>
                            <a:latin typeface="Cambria Math" panose="02040503050406030204" pitchFamily="18" charset="0"/>
                          </a:rPr>
                        </m:ctrlPr>
                      </m:sSubSupPr>
                      <m:e>
                        <m:r>
                          <a:rPr sz="7500" i="1">
                            <a:solidFill>
                              <a:srgbClr val="000000"/>
                            </a:solidFill>
                            <a:latin typeface="Cambria Math" panose="02040503050406030204" pitchFamily="18" charset="0"/>
                          </a:rPr>
                          <m:t>𝐴</m:t>
                        </m:r>
                      </m:e>
                      <m:sub>
                        <m:r>
                          <a:rPr sz="7500" i="1">
                            <a:solidFill>
                              <a:srgbClr val="000000"/>
                            </a:solidFill>
                            <a:latin typeface="Cambria Math" panose="02040503050406030204" pitchFamily="18" charset="0"/>
                          </a:rPr>
                          <m:t>2</m:t>
                        </m:r>
                      </m:sub>
                      <m:sup>
                        <m:sSub>
                          <m:sSubPr>
                            <m:ctrlPr>
                              <a:rPr lang="ar-AE" sz="7500" i="1" smtClean="0">
                                <a:solidFill>
                                  <a:srgbClr val="D25327"/>
                                </a:solidFill>
                                <a:latin typeface="Cambria Math" panose="02040503050406030204" pitchFamily="18" charset="0"/>
                              </a:rPr>
                            </m:ctrlPr>
                          </m:sSubPr>
                          <m:e>
                            <m:r>
                              <a:rPr lang="ar-AE" sz="7500" i="1">
                                <a:solidFill>
                                  <a:srgbClr val="D25327"/>
                                </a:solidFill>
                                <a:latin typeface="Cambria Math" panose="02040503050406030204" pitchFamily="18" charset="0"/>
                              </a:rPr>
                              <m:t>𝛼</m:t>
                            </m:r>
                          </m:e>
                          <m:sub>
                            <m:r>
                              <a:rPr lang="ar-AE" sz="7500" i="1">
                                <a:solidFill>
                                  <a:srgbClr val="D25327"/>
                                </a:solidFill>
                                <a:latin typeface="Cambria Math" panose="02040503050406030204" pitchFamily="18" charset="0"/>
                              </a:rPr>
                              <m:t>2</m:t>
                            </m:r>
                          </m:sub>
                        </m:sSub>
                      </m:sup>
                    </m:sSubSup>
                  </m:oMath>
                </a14:m>
                <a:r>
                  <a:rPr dirty="0"/>
                  <a:t>, </a:t>
                </a:r>
                <a14:m>
                  <m:oMath xmlns:m="http://schemas.openxmlformats.org/officeDocument/2006/math">
                    <m:r>
                      <a:rPr sz="7700" i="1">
                        <a:solidFill>
                          <a:srgbClr val="000000"/>
                        </a:solidFill>
                        <a:latin typeface="Cambria Math" panose="02040503050406030204" pitchFamily="18" charset="0"/>
                      </a:rPr>
                      <m:t>𝑐</m:t>
                    </m:r>
                    <m:r>
                      <a:rPr sz="7700" i="1">
                        <a:solidFill>
                          <a:srgbClr val="000000"/>
                        </a:solidFill>
                        <a:latin typeface="Cambria Math" panose="02040503050406030204" pitchFamily="18" charset="0"/>
                      </a:rPr>
                      <m:t>←</m:t>
                    </m:r>
                    <m:r>
                      <a:rPr sz="7700" i="1">
                        <a:solidFill>
                          <a:srgbClr val="000000"/>
                        </a:solidFill>
                        <a:latin typeface="Cambria Math" panose="02040503050406030204" pitchFamily="18" charset="0"/>
                      </a:rPr>
                      <m:t>𝐻</m:t>
                    </m:r>
                    <m:r>
                      <a:rPr sz="7700" i="1">
                        <a:solidFill>
                          <a:srgbClr val="000000"/>
                        </a:solidFill>
                        <a:latin typeface="Cambria Math" panose="02040503050406030204" pitchFamily="18" charset="0"/>
                      </a:rPr>
                      <m:t>(</m:t>
                    </m:r>
                    <m:r>
                      <a:rPr sz="7700" i="1">
                        <a:solidFill>
                          <a:srgbClr val="000000"/>
                        </a:solidFill>
                        <a:latin typeface="Cambria Math" panose="02040503050406030204" pitchFamily="18" charset="0"/>
                      </a:rPr>
                      <m:t>𝐴</m:t>
                    </m:r>
                    <m:r>
                      <a:rPr sz="7700" i="1">
                        <a:solidFill>
                          <a:srgbClr val="000000"/>
                        </a:solidFill>
                        <a:latin typeface="Cambria Math" panose="02040503050406030204" pitchFamily="18" charset="0"/>
                      </a:rPr>
                      <m:t>,</m:t>
                    </m:r>
                    <m:r>
                      <a:rPr sz="7700" i="1">
                        <a:solidFill>
                          <a:srgbClr val="000000"/>
                        </a:solidFill>
                        <a:latin typeface="Cambria Math" panose="02040503050406030204" pitchFamily="18" charset="0"/>
                      </a:rPr>
                      <m:t>𝑚</m:t>
                    </m:r>
                    <m:r>
                      <a:rPr sz="7700" i="1">
                        <a:solidFill>
                          <a:srgbClr val="000000"/>
                        </a:solidFill>
                        <a:latin typeface="Cambria Math" panose="02040503050406030204" pitchFamily="18" charset="0"/>
                      </a:rPr>
                      <m:t>)</m:t>
                    </m:r>
                  </m:oMath>
                </a14:m>
                <a:endParaRPr dirty="0"/>
              </a:p>
            </p:txBody>
          </p:sp>
        </mc:Choice>
        <mc:Fallback xmlns="">
          <p:sp>
            <p:nvSpPr>
              <p:cNvPr id="385" name=","/>
              <p:cNvSpPr txBox="1">
                <a:spLocks noRot="1" noChangeAspect="1" noMove="1" noResize="1" noEditPoints="1" noAdjustHandles="1" noChangeArrowheads="1" noChangeShapeType="1" noTextEdit="1"/>
              </p:cNvSpPr>
              <p:nvPr/>
            </p:nvSpPr>
            <p:spPr>
              <a:xfrm>
                <a:off x="13369264" y="8715116"/>
                <a:ext cx="10867136" cy="1525861"/>
              </a:xfrm>
              <a:prstGeom prst="rect">
                <a:avLst/>
              </a:prstGeom>
              <a:blipFill>
                <a:blip r:embed="rId6"/>
                <a:stretch>
                  <a:fillRect l="-1867" t="-826" r="-2100" b="-2231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6" name="Pick  ,     such that"/>
              <p:cNvSpPr txBox="1"/>
              <p:nvPr/>
            </p:nvSpPr>
            <p:spPr>
              <a:xfrm>
                <a:off x="12810032" y="10395533"/>
                <a:ext cx="10852580" cy="1655191"/>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r>
                  <a:rPr dirty="0"/>
                  <a:t>Pick </a:t>
                </a:r>
                <a14:m>
                  <m:oMath xmlns:m="http://schemas.openxmlformats.org/officeDocument/2006/math">
                    <m:sSub>
                      <m:sSubPr>
                        <m:ctrlPr>
                          <a:rPr sz="8500" i="1">
                            <a:solidFill>
                              <a:srgbClr val="000000"/>
                            </a:solidFill>
                            <a:latin typeface="Cambria Math" panose="02040503050406030204" pitchFamily="18" charset="0"/>
                          </a:rPr>
                        </m:ctrlPr>
                      </m:sSubPr>
                      <m:e>
                        <m:r>
                          <a:rPr sz="8500" i="1">
                            <a:solidFill>
                              <a:srgbClr val="000000"/>
                            </a:solidFill>
                            <a:latin typeface="Cambria Math" panose="02040503050406030204" pitchFamily="18" charset="0"/>
                          </a:rPr>
                          <m:t>𝑐</m:t>
                        </m:r>
                      </m:e>
                      <m:sub>
                        <m:r>
                          <a:rPr sz="8500" i="1">
                            <a:solidFill>
                              <a:srgbClr val="000000"/>
                            </a:solidFill>
                            <a:latin typeface="Cambria Math" panose="02040503050406030204" pitchFamily="18" charset="0"/>
                          </a:rPr>
                          <m:t>1</m:t>
                        </m:r>
                      </m:sub>
                    </m:sSub>
                  </m:oMath>
                </a14:m>
                <a:r>
                  <a:rPr sz="8500" dirty="0"/>
                  <a:t>, </a:t>
                </a:r>
                <a14:m>
                  <m:oMath xmlns:m="http://schemas.openxmlformats.org/officeDocument/2006/math">
                    <m:sSub>
                      <m:sSubPr>
                        <m:ctrlPr>
                          <a:rPr sz="8500" i="1">
                            <a:solidFill>
                              <a:srgbClr val="000000"/>
                            </a:solidFill>
                            <a:latin typeface="Cambria Math" panose="02040503050406030204" pitchFamily="18" charset="0"/>
                          </a:rPr>
                        </m:ctrlPr>
                      </m:sSubPr>
                      <m:e>
                        <m:r>
                          <a:rPr sz="8500" i="1">
                            <a:solidFill>
                              <a:srgbClr val="000000"/>
                            </a:solidFill>
                            <a:latin typeface="Cambria Math" panose="02040503050406030204" pitchFamily="18" charset="0"/>
                          </a:rPr>
                          <m:t>𝑐</m:t>
                        </m:r>
                      </m:e>
                      <m:sub>
                        <m:r>
                          <a:rPr sz="8500" i="1">
                            <a:solidFill>
                              <a:srgbClr val="000000"/>
                            </a:solidFill>
                            <a:latin typeface="Cambria Math" panose="02040503050406030204" pitchFamily="18" charset="0"/>
                          </a:rPr>
                          <m:t>2</m:t>
                        </m:r>
                      </m:sub>
                    </m:sSub>
                    <m:r>
                      <a:rPr sz="8500" i="1">
                        <a:solidFill>
                          <a:srgbClr val="000000"/>
                        </a:solidFill>
                        <a:latin typeface="Cambria Math" panose="02040503050406030204" pitchFamily="18" charset="0"/>
                      </a:rPr>
                      <m:t>∈</m:t>
                    </m:r>
                    <m:sSub>
                      <m:sSubPr>
                        <m:ctrlPr>
                          <a:rPr sz="8500" i="1">
                            <a:solidFill>
                              <a:srgbClr val="000000"/>
                            </a:solidFill>
                            <a:latin typeface="Cambria Math" panose="02040503050406030204" pitchFamily="18" charset="0"/>
                          </a:rPr>
                        </m:ctrlPr>
                      </m:sSubPr>
                      <m:e>
                        <m:r>
                          <a:rPr sz="8500" i="1">
                            <a:solidFill>
                              <a:srgbClr val="000000"/>
                            </a:solidFill>
                            <a:latin typeface="Cambria Math" panose="02040503050406030204" pitchFamily="18" charset="0"/>
                          </a:rPr>
                          <m:t>ℤ</m:t>
                        </m:r>
                      </m:e>
                      <m:sub>
                        <m:r>
                          <a:rPr sz="8500" i="1">
                            <a:solidFill>
                              <a:srgbClr val="000000"/>
                            </a:solidFill>
                            <a:latin typeface="Cambria Math" panose="02040503050406030204" pitchFamily="18" charset="0"/>
                          </a:rPr>
                          <m:t>𝑝</m:t>
                        </m:r>
                      </m:sub>
                    </m:sSub>
                  </m:oMath>
                </a14:m>
                <a:r>
                  <a:rPr dirty="0"/>
                  <a:t>  such that </a:t>
                </a:r>
              </a:p>
            </p:txBody>
          </p:sp>
        </mc:Choice>
        <mc:Fallback xmlns="">
          <p:sp>
            <p:nvSpPr>
              <p:cNvPr id="386" name="Pick  ,     such that"/>
              <p:cNvSpPr txBox="1">
                <a:spLocks noRot="1" noChangeAspect="1" noMove="1" noResize="1" noEditPoints="1" noAdjustHandles="1" noChangeArrowheads="1" noChangeShapeType="1" noTextEdit="1"/>
              </p:cNvSpPr>
              <p:nvPr/>
            </p:nvSpPr>
            <p:spPr>
              <a:xfrm>
                <a:off x="12810032" y="10395533"/>
                <a:ext cx="10852580" cy="1655191"/>
              </a:xfrm>
              <a:prstGeom prst="rect">
                <a:avLst/>
              </a:prstGeom>
              <a:blipFill>
                <a:blip r:embed="rId7"/>
                <a:stretch>
                  <a:fillRect l="-3855" t="-11450" r="-2804" b="-2595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7" name="Text"/>
              <p:cNvSpPr txBox="1"/>
              <p:nvPr/>
            </p:nvSpPr>
            <p:spPr>
              <a:xfrm>
                <a:off x="13435845" y="11747914"/>
                <a:ext cx="7202928" cy="1423461"/>
              </a:xfrm>
              <a:prstGeom prst="rect">
                <a:avLst/>
              </a:prstGeom>
              <a:solidFill>
                <a:srgbClr val="FFF7A7"/>
              </a:solidFill>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solidFill>
                      <a:srgbClr val="CE9E15"/>
                    </a:solidFill>
                  </a:defRPr>
                </a:lvl1pPr>
              </a:lstStyle>
              <a:p>
                <a:pPr/>
                <a14:m>
                  <m:oMathPara xmlns:m="http://schemas.openxmlformats.org/officeDocument/2006/math">
                    <m:oMathParaPr>
                      <m:jc m:val="left"/>
                    </m:oMathParaPr>
                    <m:oMath xmlns:m="http://schemas.openxmlformats.org/officeDocument/2006/math">
                      <m:r>
                        <a:rPr lang="en-US" sz="7650" i="1" smtClean="0">
                          <a:solidFill>
                            <a:schemeClr val="tx1"/>
                          </a:solidFill>
                          <a:latin typeface="Cambria Math" panose="02040503050406030204" pitchFamily="18" charset="0"/>
                        </a:rPr>
                        <m:t>𝑐</m:t>
                      </m:r>
                      <m:r>
                        <a:rPr lang="en-US" sz="7650" i="1" smtClean="0">
                          <a:solidFill>
                            <a:schemeClr val="tx1"/>
                          </a:solidFill>
                          <a:latin typeface="Cambria Math" panose="02040503050406030204" pitchFamily="18" charset="0"/>
                        </a:rPr>
                        <m:t>=</m:t>
                      </m:r>
                      <m:sSub>
                        <m:sSubPr>
                          <m:ctrlPr>
                            <a:rPr lang="ar-AE" sz="7650" i="1" smtClean="0">
                              <a:solidFill>
                                <a:srgbClr val="D25327"/>
                              </a:solidFill>
                              <a:latin typeface="Cambria Math" panose="02040503050406030204" pitchFamily="18" charset="0"/>
                            </a:rPr>
                          </m:ctrlPr>
                        </m:sSubPr>
                        <m:e>
                          <m:r>
                            <a:rPr lang="ar-AE" sz="7650" i="1" smtClean="0">
                              <a:solidFill>
                                <a:srgbClr val="D25327"/>
                              </a:solidFill>
                              <a:latin typeface="Cambria Math" panose="02040503050406030204" pitchFamily="18" charset="0"/>
                            </a:rPr>
                            <m:t>𝛼</m:t>
                          </m:r>
                        </m:e>
                        <m:sub>
                          <m:r>
                            <a:rPr lang="ar-AE" sz="7650" i="1">
                              <a:solidFill>
                                <a:srgbClr val="D25327"/>
                              </a:solidFill>
                              <a:latin typeface="Cambria Math" panose="02040503050406030204" pitchFamily="18" charset="0"/>
                            </a:rPr>
                            <m:t>1</m:t>
                          </m:r>
                        </m:sub>
                      </m:sSub>
                      <m:sSub>
                        <m:sSubPr>
                          <m:ctrlPr>
                            <a:rPr lang="ar-AE" sz="7650" i="1" smtClean="0">
                              <a:solidFill>
                                <a:schemeClr val="tx1"/>
                              </a:solidFill>
                              <a:latin typeface="Cambria Math" panose="02040503050406030204" pitchFamily="18" charset="0"/>
                            </a:rPr>
                          </m:ctrlPr>
                        </m:sSubPr>
                        <m:e>
                          <m:r>
                            <a:rPr lang="ar-AE" sz="7650" i="1">
                              <a:solidFill>
                                <a:schemeClr val="tx1"/>
                              </a:solidFill>
                              <a:latin typeface="Cambria Math" panose="02040503050406030204" pitchFamily="18" charset="0"/>
                            </a:rPr>
                            <m:t>𝑐</m:t>
                          </m:r>
                        </m:e>
                        <m:sub>
                          <m:r>
                            <a:rPr lang="ar-AE" sz="7650" i="1">
                              <a:solidFill>
                                <a:schemeClr val="tx1"/>
                              </a:solidFill>
                              <a:latin typeface="Cambria Math" panose="02040503050406030204" pitchFamily="18" charset="0"/>
                            </a:rPr>
                            <m:t>1</m:t>
                          </m:r>
                        </m:sub>
                      </m:sSub>
                      <m:r>
                        <a:rPr lang="en-US" sz="7650" i="1" smtClean="0">
                          <a:solidFill>
                            <a:schemeClr val="tx1"/>
                          </a:solidFill>
                          <a:latin typeface="Cambria Math" panose="02040503050406030204" pitchFamily="18" charset="0"/>
                        </a:rPr>
                        <m:t>+</m:t>
                      </m:r>
                      <m:sSub>
                        <m:sSubPr>
                          <m:ctrlPr>
                            <a:rPr lang="ar-AE" sz="7650" i="1" smtClean="0">
                              <a:solidFill>
                                <a:srgbClr val="D25327"/>
                              </a:solidFill>
                              <a:latin typeface="Cambria Math" panose="02040503050406030204" pitchFamily="18" charset="0"/>
                            </a:rPr>
                          </m:ctrlPr>
                        </m:sSubPr>
                        <m:e>
                          <m:r>
                            <a:rPr lang="ar-AE" sz="7650" i="1">
                              <a:solidFill>
                                <a:srgbClr val="D25327"/>
                              </a:solidFill>
                              <a:latin typeface="Cambria Math" panose="02040503050406030204" pitchFamily="18" charset="0"/>
                            </a:rPr>
                            <m:t>𝛼</m:t>
                          </m:r>
                        </m:e>
                        <m:sub>
                          <m:r>
                            <a:rPr lang="ar-AE" sz="7650" i="1">
                              <a:solidFill>
                                <a:srgbClr val="D25327"/>
                              </a:solidFill>
                              <a:latin typeface="Cambria Math" panose="02040503050406030204" pitchFamily="18" charset="0"/>
                            </a:rPr>
                            <m:t>2</m:t>
                          </m:r>
                        </m:sub>
                      </m:sSub>
                      <m:sSub>
                        <m:sSubPr>
                          <m:ctrlPr>
                            <a:rPr lang="ar-AE" sz="7650" i="1" smtClean="0">
                              <a:solidFill>
                                <a:schemeClr val="tx1"/>
                              </a:solidFill>
                              <a:latin typeface="Cambria Math" panose="02040503050406030204" pitchFamily="18" charset="0"/>
                            </a:rPr>
                          </m:ctrlPr>
                        </m:sSubPr>
                        <m:e>
                          <m:r>
                            <a:rPr lang="ar-AE" sz="7650" i="1">
                              <a:solidFill>
                                <a:schemeClr val="tx1"/>
                              </a:solidFill>
                              <a:latin typeface="Cambria Math" panose="02040503050406030204" pitchFamily="18" charset="0"/>
                            </a:rPr>
                            <m:t>𝑐</m:t>
                          </m:r>
                        </m:e>
                        <m:sub>
                          <m:r>
                            <a:rPr lang="ar-AE" sz="7650" i="1">
                              <a:solidFill>
                                <a:schemeClr val="tx1"/>
                              </a:solidFill>
                              <a:latin typeface="Cambria Math" panose="02040503050406030204" pitchFamily="18" charset="0"/>
                            </a:rPr>
                            <m:t>2</m:t>
                          </m:r>
                        </m:sub>
                      </m:sSub>
                    </m:oMath>
                  </m:oMathPara>
                </a14:m>
                <a:endParaRPr dirty="0"/>
              </a:p>
            </p:txBody>
          </p:sp>
        </mc:Choice>
        <mc:Fallback xmlns="">
          <p:sp>
            <p:nvSpPr>
              <p:cNvPr id="387" name="Text"/>
              <p:cNvSpPr txBox="1">
                <a:spLocks noRot="1" noChangeAspect="1" noMove="1" noResize="1" noEditPoints="1" noAdjustHandles="1" noChangeArrowheads="1" noChangeShapeType="1" noTextEdit="1"/>
              </p:cNvSpPr>
              <p:nvPr/>
            </p:nvSpPr>
            <p:spPr>
              <a:xfrm>
                <a:off x="13435845" y="11747914"/>
                <a:ext cx="7202928" cy="1423461"/>
              </a:xfrm>
              <a:prstGeom prst="rect">
                <a:avLst/>
              </a:prstGeom>
              <a:blipFill>
                <a:blip r:embed="rId8"/>
                <a:stretch>
                  <a:fillRect l="-1582" b="-263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8" name="Text"/>
              <p:cNvSpPr txBox="1"/>
              <p:nvPr/>
            </p:nvSpPr>
            <p:spPr>
              <a:xfrm>
                <a:off x="13434693" y="13262647"/>
                <a:ext cx="9273898" cy="1415766"/>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r>
                        <a:rPr sz="7600" i="1">
                          <a:solidFill>
                            <a:srgbClr val="000000"/>
                          </a:solidFill>
                          <a:latin typeface="Cambria Math" panose="02040503050406030204" pitchFamily="18" charset="0"/>
                        </a:rPr>
                        <m:t>𝑠</m:t>
                      </m:r>
                      <m:r>
                        <a:rPr sz="7600" i="1">
                          <a:solidFill>
                            <a:srgbClr val="000000"/>
                          </a:solidFill>
                          <a:latin typeface="Cambria Math" panose="02040503050406030204" pitchFamily="18" charset="0"/>
                        </a:rPr>
                        <m:t>←</m:t>
                      </m:r>
                      <m:sSub>
                        <m:sSubPr>
                          <m:ctrlPr>
                            <a:rPr lang="ar-AE" sz="7600" i="1" smtClean="0">
                              <a:solidFill>
                                <a:schemeClr val="accent2">
                                  <a:lumMod val="75000"/>
                                </a:schemeClr>
                              </a:solidFill>
                              <a:latin typeface="Cambria Math" panose="02040503050406030204" pitchFamily="18" charset="0"/>
                            </a:rPr>
                          </m:ctrlPr>
                        </m:sSubPr>
                        <m:e>
                          <m:r>
                            <a:rPr lang="ar-AE" sz="7600" i="1">
                              <a:solidFill>
                                <a:schemeClr val="accent2">
                                  <a:lumMod val="75000"/>
                                </a:schemeClr>
                              </a:solidFill>
                              <a:latin typeface="Cambria Math" panose="02040503050406030204" pitchFamily="18" charset="0"/>
                            </a:rPr>
                            <m:t>𝛼</m:t>
                          </m:r>
                        </m:e>
                        <m:sub>
                          <m:r>
                            <a:rPr lang="ar-AE" sz="7600" i="1">
                              <a:solidFill>
                                <a:schemeClr val="accent2">
                                  <a:lumMod val="75000"/>
                                </a:schemeClr>
                              </a:solidFill>
                              <a:latin typeface="Cambria Math" panose="02040503050406030204" pitchFamily="18" charset="0"/>
                            </a:rPr>
                            <m:t>1</m:t>
                          </m:r>
                        </m:sub>
                      </m:sSub>
                      <m:sSub>
                        <m:sSubPr>
                          <m:ctrlPr>
                            <a:rPr sz="7600" i="1">
                              <a:solidFill>
                                <a:srgbClr val="000000"/>
                              </a:solidFill>
                              <a:latin typeface="Cambria Math" panose="02040503050406030204" pitchFamily="18" charset="0"/>
                            </a:rPr>
                          </m:ctrlPr>
                        </m:sSubPr>
                        <m:e>
                          <m:r>
                            <a:rPr sz="7600" i="1">
                              <a:solidFill>
                                <a:srgbClr val="000000"/>
                              </a:solidFill>
                              <a:latin typeface="Cambria Math" panose="02040503050406030204" pitchFamily="18" charset="0"/>
                            </a:rPr>
                            <m:t>𝑠</m:t>
                          </m:r>
                        </m:e>
                        <m:sub>
                          <m:r>
                            <a:rPr sz="7600" i="1">
                              <a:solidFill>
                                <a:srgbClr val="000000"/>
                              </a:solidFill>
                              <a:latin typeface="Cambria Math" panose="02040503050406030204" pitchFamily="18" charset="0"/>
                            </a:rPr>
                            <m:t>1</m:t>
                          </m:r>
                        </m:sub>
                      </m:sSub>
                      <m:r>
                        <a:rPr sz="7600" i="1">
                          <a:solidFill>
                            <a:srgbClr val="000000"/>
                          </a:solidFill>
                          <a:latin typeface="Cambria Math" panose="02040503050406030204" pitchFamily="18" charset="0"/>
                        </a:rPr>
                        <m:t>+</m:t>
                      </m:r>
                      <m:sSub>
                        <m:sSubPr>
                          <m:ctrlPr>
                            <a:rPr lang="ar-AE" sz="7600" i="1" smtClean="0">
                              <a:solidFill>
                                <a:schemeClr val="accent2">
                                  <a:lumMod val="75000"/>
                                </a:schemeClr>
                              </a:solidFill>
                              <a:latin typeface="Cambria Math" panose="02040503050406030204" pitchFamily="18" charset="0"/>
                            </a:rPr>
                          </m:ctrlPr>
                        </m:sSubPr>
                        <m:e>
                          <m:r>
                            <a:rPr lang="ar-AE" sz="7600" i="1">
                              <a:solidFill>
                                <a:schemeClr val="accent2">
                                  <a:lumMod val="75000"/>
                                </a:schemeClr>
                              </a:solidFill>
                              <a:latin typeface="Cambria Math" panose="02040503050406030204" pitchFamily="18" charset="0"/>
                            </a:rPr>
                            <m:t>𝛼</m:t>
                          </m:r>
                        </m:e>
                        <m:sub>
                          <m:r>
                            <a:rPr lang="ar-AE" sz="7600" i="1">
                              <a:solidFill>
                                <a:schemeClr val="accent2">
                                  <a:lumMod val="75000"/>
                                </a:schemeClr>
                              </a:solidFill>
                              <a:latin typeface="Cambria Math" panose="02040503050406030204" pitchFamily="18" charset="0"/>
                            </a:rPr>
                            <m:t>2</m:t>
                          </m:r>
                        </m:sub>
                      </m:sSub>
                      <m:sSub>
                        <m:sSubPr>
                          <m:ctrlPr>
                            <a:rPr sz="7600" i="1">
                              <a:solidFill>
                                <a:srgbClr val="000000"/>
                              </a:solidFill>
                              <a:latin typeface="Cambria Math" panose="02040503050406030204" pitchFamily="18" charset="0"/>
                            </a:rPr>
                          </m:ctrlPr>
                        </m:sSubPr>
                        <m:e>
                          <m:r>
                            <a:rPr sz="7600" i="1">
                              <a:solidFill>
                                <a:srgbClr val="000000"/>
                              </a:solidFill>
                              <a:latin typeface="Cambria Math" panose="02040503050406030204" pitchFamily="18" charset="0"/>
                            </a:rPr>
                            <m:t>𝑠</m:t>
                          </m:r>
                        </m:e>
                        <m:sub>
                          <m:r>
                            <a:rPr sz="7600" i="1">
                              <a:solidFill>
                                <a:srgbClr val="000000"/>
                              </a:solidFill>
                              <a:latin typeface="Cambria Math" panose="02040503050406030204" pitchFamily="18" charset="0"/>
                            </a:rPr>
                            <m:t>2</m:t>
                          </m:r>
                        </m:sub>
                      </m:sSub>
                    </m:oMath>
                  </m:oMathPara>
                </a14:m>
                <a:endParaRPr dirty="0"/>
              </a:p>
            </p:txBody>
          </p:sp>
        </mc:Choice>
        <mc:Fallback xmlns="">
          <p:sp>
            <p:nvSpPr>
              <p:cNvPr id="388" name="Text"/>
              <p:cNvSpPr txBox="1">
                <a:spLocks noRot="1" noChangeAspect="1" noMove="1" noResize="1" noEditPoints="1" noAdjustHandles="1" noChangeArrowheads="1" noChangeShapeType="1" noTextEdit="1"/>
              </p:cNvSpPr>
              <p:nvPr/>
            </p:nvSpPr>
            <p:spPr>
              <a:xfrm>
                <a:off x="13434693" y="13262647"/>
                <a:ext cx="9273898" cy="1415766"/>
              </a:xfrm>
              <a:prstGeom prst="rect">
                <a:avLst/>
              </a:prstGeom>
              <a:blipFill>
                <a:blip r:embed="rId9"/>
                <a:stretch>
                  <a:fillRect l="-1230" b="-2679"/>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9" name="is a valid signature for"/>
              <p:cNvSpPr txBox="1"/>
              <p:nvPr/>
            </p:nvSpPr>
            <p:spPr>
              <a:xfrm>
                <a:off x="12940708" y="14777380"/>
                <a:ext cx="13600276" cy="128040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lIns="121917" tIns="121917" rIns="121917" bIns="121917">
                <a:spAutoFit/>
              </a:bodyPr>
              <a:lstStyle/>
              <a:p>
                <a:pPr>
                  <a:defRPr sz="7000">
                    <a:solidFill>
                      <a:srgbClr val="DE2240"/>
                    </a:solidFill>
                  </a:defRPr>
                </a:pPr>
                <a14:m>
                  <m:oMath xmlns:m="http://schemas.openxmlformats.org/officeDocument/2006/math">
                    <m:r>
                      <a:rPr sz="7700" i="1">
                        <a:solidFill>
                          <a:srgbClr val="DE213F"/>
                        </a:solidFill>
                        <a:latin typeface="Cambria Math" panose="02040503050406030204" pitchFamily="18" charset="0"/>
                      </a:rPr>
                      <m:t>𝜎</m:t>
                    </m:r>
                    <m:r>
                      <a:rPr sz="7700" i="1">
                        <a:solidFill>
                          <a:srgbClr val="DE213F"/>
                        </a:solidFill>
                        <a:latin typeface="Cambria Math" panose="02040503050406030204" pitchFamily="18" charset="0"/>
                      </a:rPr>
                      <m:t>←(</m:t>
                    </m:r>
                    <m:r>
                      <a:rPr sz="7700" i="1">
                        <a:solidFill>
                          <a:srgbClr val="DE213F"/>
                        </a:solidFill>
                        <a:latin typeface="Cambria Math" panose="02040503050406030204" pitchFamily="18" charset="0"/>
                      </a:rPr>
                      <m:t>𝑐</m:t>
                    </m:r>
                    <m:r>
                      <a:rPr sz="7700" i="1">
                        <a:solidFill>
                          <a:srgbClr val="DE213F"/>
                        </a:solidFill>
                        <a:latin typeface="Cambria Math" panose="02040503050406030204" pitchFamily="18" charset="0"/>
                      </a:rPr>
                      <m:t>,</m:t>
                    </m:r>
                    <m:r>
                      <a:rPr sz="7700" i="1">
                        <a:solidFill>
                          <a:srgbClr val="DE213F"/>
                        </a:solidFill>
                        <a:latin typeface="Cambria Math" panose="02040503050406030204" pitchFamily="18" charset="0"/>
                      </a:rPr>
                      <m:t>𝑠</m:t>
                    </m:r>
                    <m:r>
                      <a:rPr sz="7700" i="1">
                        <a:solidFill>
                          <a:srgbClr val="DE213F"/>
                        </a:solidFill>
                        <a:latin typeface="Cambria Math" panose="02040503050406030204" pitchFamily="18" charset="0"/>
                      </a:rPr>
                      <m:t>)</m:t>
                    </m:r>
                  </m:oMath>
                </a14:m>
                <a:r>
                  <a:t> is a valid signature for </a:t>
                </a:r>
                <a14:m>
                  <m:oMath xmlns:m="http://schemas.openxmlformats.org/officeDocument/2006/math">
                    <m:r>
                      <a:rPr sz="7900" i="1">
                        <a:solidFill>
                          <a:srgbClr val="DE213F"/>
                        </a:solidFill>
                        <a:latin typeface="Cambria Math" panose="02040503050406030204" pitchFamily="18" charset="0"/>
                      </a:rPr>
                      <m:t>𝑚</m:t>
                    </m:r>
                  </m:oMath>
                </a14:m>
                <a:endParaRPr/>
              </a:p>
            </p:txBody>
          </p:sp>
        </mc:Choice>
        <mc:Fallback xmlns="">
          <p:sp>
            <p:nvSpPr>
              <p:cNvPr id="389" name="is a valid signature for"/>
              <p:cNvSpPr txBox="1">
                <a:spLocks noRot="1" noChangeAspect="1" noMove="1" noResize="1" noEditPoints="1" noAdjustHandles="1" noChangeArrowheads="1" noChangeShapeType="1" noTextEdit="1"/>
              </p:cNvSpPr>
              <p:nvPr/>
            </p:nvSpPr>
            <p:spPr>
              <a:xfrm>
                <a:off x="12940708" y="14777380"/>
                <a:ext cx="13600276" cy="1280402"/>
              </a:xfrm>
              <a:prstGeom prst="rect">
                <a:avLst/>
              </a:prstGeom>
              <a:blipFill>
                <a:blip r:embed="rId10"/>
                <a:stretch>
                  <a:fillRect l="-934" t="-2941" r="-187" b="-42157"/>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390" name="Slide Number"/>
          <p:cNvSpPr txBox="1">
            <a:spLocks noGrp="1"/>
          </p:cNvSpPr>
          <p:nvPr>
            <p:ph type="sldNum" sz="quarter" idx="4294967295"/>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16</a:t>
            </a:fld>
            <a:endParaRPr/>
          </a:p>
        </p:txBody>
      </p:sp>
      <mc:AlternateContent xmlns:mc="http://schemas.openxmlformats.org/markup-compatibility/2006" xmlns:a14="http://schemas.microsoft.com/office/drawing/2010/main">
        <mc:Choice Requires="a14">
          <p:sp>
            <p:nvSpPr>
              <p:cNvPr id="18" name=",">
                <a:extLst>
                  <a:ext uri="{FF2B5EF4-FFF2-40B4-BE49-F238E27FC236}">
                    <a16:creationId xmlns:a16="http://schemas.microsoft.com/office/drawing/2014/main" id="{2D3E4BD0-10E1-0EA7-80DC-E5720F1A56F3}"/>
                  </a:ext>
                </a:extLst>
              </p:cNvPr>
              <p:cNvSpPr txBox="1"/>
              <p:nvPr/>
            </p:nvSpPr>
            <p:spPr>
              <a:xfrm>
                <a:off x="7642783" y="10782666"/>
                <a:ext cx="2353828" cy="131547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sSub>
                      <m:sSubPr>
                        <m:ctrlPr>
                          <a:rPr sz="8750" i="1">
                            <a:solidFill>
                              <a:srgbClr val="000000"/>
                            </a:solidFill>
                            <a:latin typeface="Cambria Math" panose="02040503050406030204" pitchFamily="18" charset="0"/>
                          </a:rPr>
                        </m:ctrlPr>
                      </m:sSubPr>
                      <m:e>
                        <m:r>
                          <a:rPr sz="8750" i="1">
                            <a:solidFill>
                              <a:srgbClr val="000000"/>
                            </a:solidFill>
                            <a:latin typeface="Cambria Math" panose="02040503050406030204" pitchFamily="18" charset="0"/>
                          </a:rPr>
                          <m:t>𝑐</m:t>
                        </m:r>
                      </m:e>
                      <m:sub>
                        <m:r>
                          <a:rPr sz="8750" i="1">
                            <a:solidFill>
                              <a:srgbClr val="000000"/>
                            </a:solidFill>
                            <a:latin typeface="Cambria Math" panose="02040503050406030204" pitchFamily="18" charset="0"/>
                          </a:rPr>
                          <m:t>1</m:t>
                        </m:r>
                      </m:sub>
                    </m:sSub>
                  </m:oMath>
                </a14:m>
                <a:r>
                  <a:rPr dirty="0"/>
                  <a:t> , </a:t>
                </a:r>
                <a14:m>
                  <m:oMath xmlns:m="http://schemas.openxmlformats.org/officeDocument/2006/math">
                    <m:sSub>
                      <m:sSubPr>
                        <m:ctrlPr>
                          <a:rPr sz="8100" i="1">
                            <a:solidFill>
                              <a:srgbClr val="000000"/>
                            </a:solidFill>
                            <a:latin typeface="Cambria Math" panose="02040503050406030204" pitchFamily="18" charset="0"/>
                          </a:rPr>
                        </m:ctrlPr>
                      </m:sSubPr>
                      <m:e>
                        <m:r>
                          <a:rPr sz="8100" i="1">
                            <a:solidFill>
                              <a:srgbClr val="000000"/>
                            </a:solidFill>
                            <a:latin typeface="Cambria Math" panose="02040503050406030204" pitchFamily="18" charset="0"/>
                          </a:rPr>
                          <m:t>𝑐</m:t>
                        </m:r>
                      </m:e>
                      <m:sub>
                        <m:r>
                          <a:rPr sz="8100" i="1">
                            <a:solidFill>
                              <a:srgbClr val="000000"/>
                            </a:solidFill>
                            <a:latin typeface="Cambria Math" panose="02040503050406030204" pitchFamily="18" charset="0"/>
                          </a:rPr>
                          <m:t>2</m:t>
                        </m:r>
                      </m:sub>
                    </m:sSub>
                  </m:oMath>
                </a14:m>
                <a:endParaRPr dirty="0"/>
              </a:p>
            </p:txBody>
          </p:sp>
        </mc:Choice>
        <mc:Fallback xmlns="">
          <p:sp>
            <p:nvSpPr>
              <p:cNvPr id="18" name=",">
                <a:extLst>
                  <a:ext uri="{FF2B5EF4-FFF2-40B4-BE49-F238E27FC236}">
                    <a16:creationId xmlns:a16="http://schemas.microsoft.com/office/drawing/2014/main" id="{2D3E4BD0-10E1-0EA7-80DC-E5720F1A56F3}"/>
                  </a:ext>
                </a:extLst>
              </p:cNvPr>
              <p:cNvSpPr txBox="1">
                <a:spLocks noRot="1" noChangeAspect="1" noMove="1" noResize="1" noEditPoints="1" noAdjustHandles="1" noChangeArrowheads="1" noChangeShapeType="1" noTextEdit="1"/>
              </p:cNvSpPr>
              <p:nvPr/>
            </p:nvSpPr>
            <p:spPr>
              <a:xfrm>
                <a:off x="7642783" y="10782666"/>
                <a:ext cx="2353828" cy="1315470"/>
              </a:xfrm>
              <a:prstGeom prst="rect">
                <a:avLst/>
              </a:prstGeom>
              <a:blipFill>
                <a:blip r:embed="rId11"/>
                <a:stretch>
                  <a:fillRect l="-6417" r="-20321" b="-4615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9" name=",">
                <a:extLst>
                  <a:ext uri="{FF2B5EF4-FFF2-40B4-BE49-F238E27FC236}">
                    <a16:creationId xmlns:a16="http://schemas.microsoft.com/office/drawing/2014/main" id="{8EC337E6-1B58-CB6F-FA8D-3A5F9E097947}"/>
                  </a:ext>
                </a:extLst>
              </p:cNvPr>
              <p:cNvSpPr txBox="1"/>
              <p:nvPr/>
            </p:nvSpPr>
            <p:spPr>
              <a:xfrm>
                <a:off x="7695831" y="12055634"/>
                <a:ext cx="2247732" cy="1315471"/>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sSub>
                      <m:sSubPr>
                        <m:ctrlPr>
                          <a:rPr sz="8700" i="1">
                            <a:solidFill>
                              <a:srgbClr val="000000"/>
                            </a:solidFill>
                            <a:latin typeface="Cambria Math" panose="02040503050406030204" pitchFamily="18" charset="0"/>
                          </a:rPr>
                        </m:ctrlPr>
                      </m:sSubPr>
                      <m:e>
                        <m:r>
                          <a:rPr sz="8700" i="1">
                            <a:solidFill>
                              <a:srgbClr val="000000"/>
                            </a:solidFill>
                            <a:latin typeface="Cambria Math" panose="02040503050406030204" pitchFamily="18" charset="0"/>
                          </a:rPr>
                          <m:t>𝑠</m:t>
                        </m:r>
                      </m:e>
                      <m:sub>
                        <m:r>
                          <a:rPr sz="8700" i="1">
                            <a:solidFill>
                              <a:srgbClr val="000000"/>
                            </a:solidFill>
                            <a:latin typeface="Cambria Math" panose="02040503050406030204" pitchFamily="18" charset="0"/>
                          </a:rPr>
                          <m:t>1</m:t>
                        </m:r>
                      </m:sub>
                    </m:sSub>
                  </m:oMath>
                </a14:m>
                <a:r>
                  <a:rPr dirty="0"/>
                  <a:t> , </a:t>
                </a:r>
                <a14:m>
                  <m:oMath xmlns:m="http://schemas.openxmlformats.org/officeDocument/2006/math">
                    <m:sSub>
                      <m:sSubPr>
                        <m:ctrlPr>
                          <a:rPr sz="7950" i="1">
                            <a:solidFill>
                              <a:srgbClr val="000000"/>
                            </a:solidFill>
                            <a:latin typeface="Cambria Math" panose="02040503050406030204" pitchFamily="18" charset="0"/>
                          </a:rPr>
                        </m:ctrlPr>
                      </m:sSubPr>
                      <m:e>
                        <m:r>
                          <a:rPr sz="7950" i="1">
                            <a:solidFill>
                              <a:srgbClr val="000000"/>
                            </a:solidFill>
                            <a:latin typeface="Cambria Math" panose="02040503050406030204" pitchFamily="18" charset="0"/>
                          </a:rPr>
                          <m:t>𝑠</m:t>
                        </m:r>
                      </m:e>
                      <m:sub>
                        <m:r>
                          <a:rPr sz="7950" i="1">
                            <a:solidFill>
                              <a:srgbClr val="000000"/>
                            </a:solidFill>
                            <a:latin typeface="Cambria Math" panose="02040503050406030204" pitchFamily="18" charset="0"/>
                          </a:rPr>
                          <m:t>2</m:t>
                        </m:r>
                      </m:sub>
                    </m:sSub>
                  </m:oMath>
                </a14:m>
                <a:endParaRPr dirty="0"/>
              </a:p>
            </p:txBody>
          </p:sp>
        </mc:Choice>
        <mc:Fallback xmlns="">
          <p:sp>
            <p:nvSpPr>
              <p:cNvPr id="19" name=",">
                <a:extLst>
                  <a:ext uri="{FF2B5EF4-FFF2-40B4-BE49-F238E27FC236}">
                    <a16:creationId xmlns:a16="http://schemas.microsoft.com/office/drawing/2014/main" id="{8EC337E6-1B58-CB6F-FA8D-3A5F9E097947}"/>
                  </a:ext>
                </a:extLst>
              </p:cNvPr>
              <p:cNvSpPr txBox="1">
                <a:spLocks noRot="1" noChangeAspect="1" noMove="1" noResize="1" noEditPoints="1" noAdjustHandles="1" noChangeArrowheads="1" noChangeShapeType="1" noTextEdit="1"/>
              </p:cNvSpPr>
              <p:nvPr/>
            </p:nvSpPr>
            <p:spPr>
              <a:xfrm>
                <a:off x="7695831" y="12055634"/>
                <a:ext cx="2247732" cy="1315471"/>
              </a:xfrm>
              <a:prstGeom prst="rect">
                <a:avLst/>
              </a:prstGeom>
              <a:blipFill>
                <a:blip r:embed="rId12"/>
                <a:stretch>
                  <a:fillRect l="-6180" r="-25843" b="-4615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384"/>
                                        </p:tgtEl>
                                        <p:attrNameLst>
                                          <p:attrName>style.visibility</p:attrName>
                                        </p:attrNameLst>
                                      </p:cBhvr>
                                      <p:to>
                                        <p:strVal val="visible"/>
                                      </p:to>
                                    </p:set>
                                    <p:animEffect transition="in" filter="fade">
                                      <p:cBhvr>
                                        <p:cTn id="7" dur="300"/>
                                        <p:tgtEl>
                                          <p:spTgt spid="38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fill="hold" grpId="2" nodeType="clickEffect">
                                  <p:stCondLst>
                                    <p:cond delay="0"/>
                                  </p:stCondLst>
                                  <p:iterate>
                                    <p:tmAbs val="0"/>
                                  </p:iterate>
                                  <p:childTnLst>
                                    <p:set>
                                      <p:cBhvr>
                                        <p:cTn id="11" fill="hold"/>
                                        <p:tgtEl>
                                          <p:spTgt spid="385"/>
                                        </p:tgtEl>
                                        <p:attrNameLst>
                                          <p:attrName>style.visibility</p:attrName>
                                        </p:attrNameLst>
                                      </p:cBhvr>
                                      <p:to>
                                        <p:strVal val="visible"/>
                                      </p:to>
                                    </p:set>
                                    <p:animEffect transition="in" filter="fade">
                                      <p:cBhvr>
                                        <p:cTn id="12" dur="300"/>
                                        <p:tgtEl>
                                          <p:spTgt spid="38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fill="hold" grpId="3" nodeType="clickEffect">
                                  <p:stCondLst>
                                    <p:cond delay="0"/>
                                  </p:stCondLst>
                                  <p:iterate>
                                    <p:tmAbs val="0"/>
                                  </p:iterate>
                                  <p:childTnLst>
                                    <p:set>
                                      <p:cBhvr>
                                        <p:cTn id="16" fill="hold"/>
                                        <p:tgtEl>
                                          <p:spTgt spid="386"/>
                                        </p:tgtEl>
                                        <p:attrNameLst>
                                          <p:attrName>style.visibility</p:attrName>
                                        </p:attrNameLst>
                                      </p:cBhvr>
                                      <p:to>
                                        <p:strVal val="visible"/>
                                      </p:to>
                                    </p:set>
                                    <p:animEffect transition="in" filter="fade">
                                      <p:cBhvr>
                                        <p:cTn id="17" dur="300"/>
                                        <p:tgtEl>
                                          <p:spTgt spid="38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fill="hold" grpId="4" nodeType="clickEffect">
                                  <p:stCondLst>
                                    <p:cond delay="0"/>
                                  </p:stCondLst>
                                  <p:iterate>
                                    <p:tmAbs val="0"/>
                                  </p:iterate>
                                  <p:childTnLst>
                                    <p:set>
                                      <p:cBhvr>
                                        <p:cTn id="21" fill="hold"/>
                                        <p:tgtEl>
                                          <p:spTgt spid="387"/>
                                        </p:tgtEl>
                                        <p:attrNameLst>
                                          <p:attrName>style.visibility</p:attrName>
                                        </p:attrNameLst>
                                      </p:cBhvr>
                                      <p:to>
                                        <p:strVal val="visible"/>
                                      </p:to>
                                    </p:set>
                                    <p:animEffect transition="in" filter="fade">
                                      <p:cBhvr>
                                        <p:cTn id="22" dur="300"/>
                                        <p:tgtEl>
                                          <p:spTgt spid="38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fill="hold" grpId="5" nodeType="clickEffect">
                                  <p:stCondLst>
                                    <p:cond delay="0"/>
                                  </p:stCondLst>
                                  <p:iterate>
                                    <p:tmAbs val="0"/>
                                  </p:iterate>
                                  <p:childTnLst>
                                    <p:set>
                                      <p:cBhvr>
                                        <p:cTn id="26" fill="hold"/>
                                        <p:tgtEl>
                                          <p:spTgt spid="388"/>
                                        </p:tgtEl>
                                        <p:attrNameLst>
                                          <p:attrName>style.visibility</p:attrName>
                                        </p:attrNameLst>
                                      </p:cBhvr>
                                      <p:to>
                                        <p:strVal val="visible"/>
                                      </p:to>
                                    </p:set>
                                    <p:animEffect transition="in" filter="fade">
                                      <p:cBhvr>
                                        <p:cTn id="27" dur="300"/>
                                        <p:tgtEl>
                                          <p:spTgt spid="38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fill="hold" grpId="6" nodeType="clickEffect">
                                  <p:stCondLst>
                                    <p:cond delay="0"/>
                                  </p:stCondLst>
                                  <p:iterate>
                                    <p:tmAbs val="0"/>
                                  </p:iterate>
                                  <p:childTnLst>
                                    <p:set>
                                      <p:cBhvr>
                                        <p:cTn id="31" fill="hold"/>
                                        <p:tgtEl>
                                          <p:spTgt spid="389"/>
                                        </p:tgtEl>
                                        <p:attrNameLst>
                                          <p:attrName>style.visibility</p:attrName>
                                        </p:attrNameLst>
                                      </p:cBhvr>
                                      <p:to>
                                        <p:strVal val="visible"/>
                                      </p:to>
                                    </p:set>
                                    <p:animEffect transition="in" filter="fade">
                                      <p:cBhvr>
                                        <p:cTn id="32" dur="300"/>
                                        <p:tgtEl>
                                          <p:spTgt spid="3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4" grpId="1" animBg="1" advAuto="0"/>
      <p:bldP spid="385" grpId="2" animBg="1" advAuto="0"/>
      <p:bldP spid="386" grpId="3" animBg="1" advAuto="0"/>
      <p:bldP spid="387" grpId="4" animBg="1" advAuto="0"/>
      <p:bldP spid="388" grpId="5" animBg="1" advAuto="0"/>
      <p:bldP spid="389" grpId="6"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94" name="Text"/>
              <p:cNvSpPr txBox="1"/>
              <p:nvPr/>
            </p:nvSpPr>
            <p:spPr>
              <a:xfrm>
                <a:off x="4663408" y="3933038"/>
                <a:ext cx="6692209" cy="291752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solidFill>
                      <a:schemeClr val="accent6">
                        <a:lumOff val="-9568"/>
                      </a:schemeClr>
                    </a:solidFill>
                  </a:defRPr>
                </a:pPr>
                <a14:m>
                  <m:oMathPara xmlns:m="http://schemas.openxmlformats.org/officeDocument/2006/math">
                    <m:oMathParaPr>
                      <m:jc m:val="left"/>
                    </m:oMathParaPr>
                    <m:oMath xmlns:m="http://schemas.openxmlformats.org/officeDocument/2006/math">
                      <m:sSub>
                        <m:sSubPr>
                          <m:ctrlPr>
                            <a:rPr sz="8650" i="1">
                              <a:solidFill>
                                <a:srgbClr val="598A38"/>
                              </a:solidFill>
                              <a:latin typeface="Cambria Math" panose="02040503050406030204" pitchFamily="18" charset="0"/>
                            </a:rPr>
                          </m:ctrlPr>
                        </m:sSubPr>
                        <m:e>
                          <m:r>
                            <a:rPr sz="8650" i="1">
                              <a:solidFill>
                                <a:srgbClr val="598A38"/>
                              </a:solidFill>
                              <a:latin typeface="Cambria Math" panose="02040503050406030204" pitchFamily="18" charset="0"/>
                            </a:rPr>
                            <m:t>𝑠</m:t>
                          </m:r>
                        </m:e>
                        <m:sub>
                          <m:r>
                            <a:rPr sz="8650" i="1">
                              <a:solidFill>
                                <a:srgbClr val="598A38"/>
                              </a:solidFill>
                              <a:latin typeface="Cambria Math" panose="02040503050406030204" pitchFamily="18" charset="0"/>
                            </a:rPr>
                            <m:t>1</m:t>
                          </m:r>
                        </m:sub>
                      </m:sSub>
                      <m:r>
                        <a:rPr sz="8650" i="1">
                          <a:solidFill>
                            <a:srgbClr val="598A38"/>
                          </a:solidFill>
                          <a:latin typeface="Cambria Math" panose="02040503050406030204" pitchFamily="18" charset="0"/>
                        </a:rPr>
                        <m:t>=</m:t>
                      </m:r>
                      <m:sSub>
                        <m:sSubPr>
                          <m:ctrlPr>
                            <a:rPr sz="8650" i="1">
                              <a:solidFill>
                                <a:srgbClr val="598A38"/>
                              </a:solidFill>
                              <a:latin typeface="Cambria Math" panose="02040503050406030204" pitchFamily="18" charset="0"/>
                            </a:rPr>
                          </m:ctrlPr>
                        </m:sSubPr>
                        <m:e>
                          <m:r>
                            <a:rPr sz="8650" i="1">
                              <a:solidFill>
                                <a:srgbClr val="598A38"/>
                              </a:solidFill>
                              <a:latin typeface="Cambria Math" panose="02040503050406030204" pitchFamily="18" charset="0"/>
                            </a:rPr>
                            <m:t>𝑎</m:t>
                          </m:r>
                        </m:e>
                        <m:sub>
                          <m:r>
                            <a:rPr sz="8650" i="1">
                              <a:solidFill>
                                <a:srgbClr val="598A38"/>
                              </a:solidFill>
                              <a:latin typeface="Cambria Math" panose="02040503050406030204" pitchFamily="18" charset="0"/>
                            </a:rPr>
                            <m:t>1</m:t>
                          </m:r>
                        </m:sub>
                      </m:sSub>
                      <m:r>
                        <a:rPr sz="8650" i="1">
                          <a:solidFill>
                            <a:srgbClr val="598A38"/>
                          </a:solidFill>
                          <a:latin typeface="Cambria Math" panose="02040503050406030204" pitchFamily="18" charset="0"/>
                        </a:rPr>
                        <m:t>+</m:t>
                      </m:r>
                      <m:sSub>
                        <m:sSubPr>
                          <m:ctrlPr>
                            <a:rPr sz="8650" i="1">
                              <a:solidFill>
                                <a:srgbClr val="598A38"/>
                              </a:solidFill>
                              <a:latin typeface="Cambria Math" panose="02040503050406030204" pitchFamily="18" charset="0"/>
                            </a:rPr>
                          </m:ctrlPr>
                        </m:sSubPr>
                        <m:e>
                          <m:r>
                            <a:rPr sz="8650" i="1">
                              <a:solidFill>
                                <a:srgbClr val="598A38"/>
                              </a:solidFill>
                              <a:latin typeface="Cambria Math" panose="02040503050406030204" pitchFamily="18" charset="0"/>
                            </a:rPr>
                            <m:t>𝑐</m:t>
                          </m:r>
                        </m:e>
                        <m:sub>
                          <m:r>
                            <a:rPr sz="8650" i="1">
                              <a:solidFill>
                                <a:srgbClr val="598A38"/>
                              </a:solidFill>
                              <a:latin typeface="Cambria Math" panose="02040503050406030204" pitchFamily="18" charset="0"/>
                            </a:rPr>
                            <m:t>1</m:t>
                          </m:r>
                        </m:sub>
                      </m:sSub>
                      <m:r>
                        <a:rPr sz="8650" i="1">
                          <a:solidFill>
                            <a:srgbClr val="598A38"/>
                          </a:solidFill>
                          <a:latin typeface="Cambria Math" panose="02040503050406030204" pitchFamily="18" charset="0"/>
                        </a:rPr>
                        <m:t>⋅</m:t>
                      </m:r>
                      <m:r>
                        <a:rPr sz="8650" i="1">
                          <a:solidFill>
                            <a:srgbClr val="598A38"/>
                          </a:solidFill>
                          <a:latin typeface="Cambria Math" panose="02040503050406030204" pitchFamily="18" charset="0"/>
                        </a:rPr>
                        <m:t>𝑥</m:t>
                      </m:r>
                    </m:oMath>
                  </m:oMathPara>
                </a14:m>
                <a:endParaRPr/>
              </a:p>
              <a:p>
                <a:pPr>
                  <a:defRPr sz="8000">
                    <a:solidFill>
                      <a:schemeClr val="accent5">
                        <a:satOff val="-19091"/>
                        <a:lumOff val="-11921"/>
                      </a:schemeClr>
                    </a:solidFill>
                  </a:defRPr>
                </a:pPr>
                <a14:m>
                  <m:oMathPara xmlns:m="http://schemas.openxmlformats.org/officeDocument/2006/math">
                    <m:oMathParaPr>
                      <m:jc m:val="left"/>
                    </m:oMathParaPr>
                    <m:oMath xmlns:m="http://schemas.openxmlformats.org/officeDocument/2006/math">
                      <m:sSub>
                        <m:sSubPr>
                          <m:ctrlPr>
                            <a:rPr sz="8650" i="1">
                              <a:solidFill>
                                <a:srgbClr val="487CAA"/>
                              </a:solidFill>
                              <a:latin typeface="Cambria Math" panose="02040503050406030204" pitchFamily="18" charset="0"/>
                            </a:rPr>
                          </m:ctrlPr>
                        </m:sSubPr>
                        <m:e>
                          <m:r>
                            <a:rPr sz="8650" i="1">
                              <a:solidFill>
                                <a:srgbClr val="487CAA"/>
                              </a:solidFill>
                              <a:latin typeface="Cambria Math" panose="02040503050406030204" pitchFamily="18" charset="0"/>
                            </a:rPr>
                            <m:t>𝑠</m:t>
                          </m:r>
                        </m:e>
                        <m:sub>
                          <m:r>
                            <a:rPr sz="8650" i="1">
                              <a:solidFill>
                                <a:srgbClr val="487CAA"/>
                              </a:solidFill>
                              <a:latin typeface="Cambria Math" panose="02040503050406030204" pitchFamily="18" charset="0"/>
                            </a:rPr>
                            <m:t>2</m:t>
                          </m:r>
                        </m:sub>
                      </m:sSub>
                      <m:r>
                        <a:rPr sz="8650" i="1">
                          <a:solidFill>
                            <a:srgbClr val="487CAA"/>
                          </a:solidFill>
                          <a:latin typeface="Cambria Math" panose="02040503050406030204" pitchFamily="18" charset="0"/>
                        </a:rPr>
                        <m:t>=</m:t>
                      </m:r>
                      <m:sSub>
                        <m:sSubPr>
                          <m:ctrlPr>
                            <a:rPr sz="8650" i="1">
                              <a:solidFill>
                                <a:srgbClr val="487CAA"/>
                              </a:solidFill>
                              <a:latin typeface="Cambria Math" panose="02040503050406030204" pitchFamily="18" charset="0"/>
                            </a:rPr>
                          </m:ctrlPr>
                        </m:sSubPr>
                        <m:e>
                          <m:r>
                            <a:rPr sz="8650" i="1">
                              <a:solidFill>
                                <a:srgbClr val="487CAA"/>
                              </a:solidFill>
                              <a:latin typeface="Cambria Math" panose="02040503050406030204" pitchFamily="18" charset="0"/>
                            </a:rPr>
                            <m:t>𝑎</m:t>
                          </m:r>
                        </m:e>
                        <m:sub>
                          <m:r>
                            <a:rPr sz="8650" i="1">
                              <a:solidFill>
                                <a:srgbClr val="487CAA"/>
                              </a:solidFill>
                              <a:latin typeface="Cambria Math" panose="02040503050406030204" pitchFamily="18" charset="0"/>
                            </a:rPr>
                            <m:t>2</m:t>
                          </m:r>
                        </m:sub>
                      </m:sSub>
                      <m:r>
                        <a:rPr sz="8650" i="1">
                          <a:solidFill>
                            <a:srgbClr val="487CAA"/>
                          </a:solidFill>
                          <a:latin typeface="Cambria Math" panose="02040503050406030204" pitchFamily="18" charset="0"/>
                        </a:rPr>
                        <m:t>+</m:t>
                      </m:r>
                      <m:sSub>
                        <m:sSubPr>
                          <m:ctrlPr>
                            <a:rPr sz="8650" i="1">
                              <a:solidFill>
                                <a:srgbClr val="487CAA"/>
                              </a:solidFill>
                              <a:latin typeface="Cambria Math" panose="02040503050406030204" pitchFamily="18" charset="0"/>
                            </a:rPr>
                          </m:ctrlPr>
                        </m:sSubPr>
                        <m:e>
                          <m:r>
                            <a:rPr sz="8650" i="1">
                              <a:solidFill>
                                <a:srgbClr val="487CAA"/>
                              </a:solidFill>
                              <a:latin typeface="Cambria Math" panose="02040503050406030204" pitchFamily="18" charset="0"/>
                            </a:rPr>
                            <m:t>𝑐</m:t>
                          </m:r>
                        </m:e>
                        <m:sub>
                          <m:r>
                            <a:rPr sz="8650" i="1">
                              <a:solidFill>
                                <a:srgbClr val="487CAA"/>
                              </a:solidFill>
                              <a:latin typeface="Cambria Math" panose="02040503050406030204" pitchFamily="18" charset="0"/>
                            </a:rPr>
                            <m:t>2</m:t>
                          </m:r>
                        </m:sub>
                      </m:sSub>
                      <m:r>
                        <a:rPr sz="8650" i="1">
                          <a:solidFill>
                            <a:srgbClr val="487CAA"/>
                          </a:solidFill>
                          <a:latin typeface="Cambria Math" panose="02040503050406030204" pitchFamily="18" charset="0"/>
                        </a:rPr>
                        <m:t>⋅</m:t>
                      </m:r>
                      <m:r>
                        <a:rPr sz="8650" i="1">
                          <a:solidFill>
                            <a:srgbClr val="487CAA"/>
                          </a:solidFill>
                          <a:latin typeface="Cambria Math" panose="02040503050406030204" pitchFamily="18" charset="0"/>
                        </a:rPr>
                        <m:t>𝑥</m:t>
                      </m:r>
                    </m:oMath>
                  </m:oMathPara>
                </a14:m>
                <a:endParaRPr>
                  <a:solidFill>
                    <a:srgbClr val="497CAA"/>
                  </a:solidFill>
                </a:endParaRPr>
              </a:p>
            </p:txBody>
          </p:sp>
        </mc:Choice>
        <mc:Fallback xmlns="">
          <p:sp>
            <p:nvSpPr>
              <p:cNvPr id="394" name="Text"/>
              <p:cNvSpPr txBox="1">
                <a:spLocks noRot="1" noChangeAspect="1" noMove="1" noResize="1" noEditPoints="1" noAdjustHandles="1" noChangeArrowheads="1" noChangeShapeType="1" noTextEdit="1"/>
              </p:cNvSpPr>
              <p:nvPr/>
            </p:nvSpPr>
            <p:spPr>
              <a:xfrm>
                <a:off x="4663408" y="3933038"/>
                <a:ext cx="6692209" cy="2917520"/>
              </a:xfrm>
              <a:prstGeom prst="rect">
                <a:avLst/>
              </a:prstGeom>
              <a:blipFill>
                <a:blip r:embed="rId3"/>
                <a:stretch>
                  <a:fillRect l="-2273" r="-13636" b="-1299"/>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5" name="+    +     +"/>
              <p:cNvSpPr txBox="1"/>
              <p:nvPr/>
            </p:nvSpPr>
            <p:spPr>
              <a:xfrm>
                <a:off x="4206111" y="9711490"/>
                <a:ext cx="18433583" cy="1508631"/>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pPr>
                <a14:m>
                  <m:oMath xmlns:m="http://schemas.openxmlformats.org/officeDocument/2006/math">
                    <m:sSub>
                      <m:sSubPr>
                        <m:ctrlPr>
                          <a:rPr sz="9800" i="1">
                            <a:solidFill>
                              <a:srgbClr val="D25327"/>
                            </a:solidFill>
                            <a:latin typeface="Cambria Math" panose="02040503050406030204" pitchFamily="18" charset="0"/>
                          </a:rPr>
                        </m:ctrlPr>
                      </m:sSubPr>
                      <m:e>
                        <m:r>
                          <a:rPr sz="9800" i="1">
                            <a:solidFill>
                              <a:srgbClr val="D25327"/>
                            </a:solidFill>
                            <a:latin typeface="Cambria Math" panose="02040503050406030204" pitchFamily="18" charset="0"/>
                          </a:rPr>
                          <m:t>𝛼</m:t>
                        </m:r>
                      </m:e>
                      <m:sub>
                        <m:r>
                          <a:rPr sz="9800" i="1">
                            <a:solidFill>
                              <a:srgbClr val="D25327"/>
                            </a:solidFill>
                            <a:latin typeface="Cambria Math" panose="02040503050406030204" pitchFamily="18" charset="0"/>
                          </a:rPr>
                          <m:t>1</m:t>
                        </m:r>
                      </m:sub>
                    </m:sSub>
                    <m:sSub>
                      <m:sSubPr>
                        <m:ctrlPr>
                          <a:rPr sz="9950" i="1">
                            <a:solidFill>
                              <a:srgbClr val="598A38"/>
                            </a:solidFill>
                            <a:latin typeface="Cambria Math" panose="02040503050406030204" pitchFamily="18" charset="0"/>
                          </a:rPr>
                        </m:ctrlPr>
                      </m:sSubPr>
                      <m:e>
                        <m:r>
                          <a:rPr sz="9950" i="1">
                            <a:solidFill>
                              <a:srgbClr val="598A38"/>
                            </a:solidFill>
                            <a:latin typeface="Cambria Math" panose="02040503050406030204" pitchFamily="18" charset="0"/>
                          </a:rPr>
                          <m:t>𝑠</m:t>
                        </m:r>
                      </m:e>
                      <m:sub>
                        <m:r>
                          <a:rPr sz="9950" i="1">
                            <a:solidFill>
                              <a:srgbClr val="598A38"/>
                            </a:solidFill>
                            <a:latin typeface="Cambria Math" panose="02040503050406030204" pitchFamily="18" charset="0"/>
                          </a:rPr>
                          <m:t>1</m:t>
                        </m:r>
                      </m:sub>
                    </m:sSub>
                  </m:oMath>
                </a14:m>
                <a:r>
                  <a:t> </a:t>
                </a:r>
                <a14:m>
                  <m:oMath xmlns:m="http://schemas.openxmlformats.org/officeDocument/2006/math">
                    <m:r>
                      <a:rPr sz="10050" i="1">
                        <a:solidFill>
                          <a:srgbClr val="000000"/>
                        </a:solidFill>
                        <a:latin typeface="Cambria Math" panose="02040503050406030204" pitchFamily="18" charset="0"/>
                      </a:rPr>
                      <m:t>+</m:t>
                    </m:r>
                  </m:oMath>
                </a14:m>
                <a:r>
                  <a:t> </a:t>
                </a:r>
                <a14:m>
                  <m:oMath xmlns:m="http://schemas.openxmlformats.org/officeDocument/2006/math">
                    <m:sSub>
                      <m:sSubPr>
                        <m:ctrlPr>
                          <a:rPr sz="9100" i="1">
                            <a:solidFill>
                              <a:srgbClr val="D25327"/>
                            </a:solidFill>
                            <a:latin typeface="Cambria Math" panose="02040503050406030204" pitchFamily="18" charset="0"/>
                          </a:rPr>
                        </m:ctrlPr>
                      </m:sSubPr>
                      <m:e>
                        <m:r>
                          <a:rPr sz="9100" i="1">
                            <a:solidFill>
                              <a:srgbClr val="D25327"/>
                            </a:solidFill>
                            <a:latin typeface="Cambria Math" panose="02040503050406030204" pitchFamily="18" charset="0"/>
                          </a:rPr>
                          <m:t>𝛼</m:t>
                        </m:r>
                      </m:e>
                      <m:sub>
                        <m:r>
                          <a:rPr sz="9100" i="1">
                            <a:solidFill>
                              <a:srgbClr val="D25327"/>
                            </a:solidFill>
                            <a:latin typeface="Cambria Math" panose="02040503050406030204" pitchFamily="18" charset="0"/>
                          </a:rPr>
                          <m:t>2</m:t>
                        </m:r>
                      </m:sub>
                    </m:sSub>
                    <m:sSub>
                      <m:sSubPr>
                        <m:ctrlPr>
                          <a:rPr sz="9100" i="1">
                            <a:solidFill>
                              <a:srgbClr val="487CAA"/>
                            </a:solidFill>
                            <a:latin typeface="Cambria Math" panose="02040503050406030204" pitchFamily="18" charset="0"/>
                          </a:rPr>
                        </m:ctrlPr>
                      </m:sSubPr>
                      <m:e>
                        <m:r>
                          <a:rPr sz="9100" i="1">
                            <a:solidFill>
                              <a:srgbClr val="487CAA"/>
                            </a:solidFill>
                            <a:latin typeface="Cambria Math" panose="02040503050406030204" pitchFamily="18" charset="0"/>
                          </a:rPr>
                          <m:t>𝑠</m:t>
                        </m:r>
                      </m:e>
                      <m:sub>
                        <m:r>
                          <a:rPr sz="9100" i="1">
                            <a:solidFill>
                              <a:srgbClr val="487CAA"/>
                            </a:solidFill>
                            <a:latin typeface="Cambria Math" panose="02040503050406030204" pitchFamily="18" charset="0"/>
                          </a:rPr>
                          <m:t>2</m:t>
                        </m:r>
                      </m:sub>
                    </m:sSub>
                  </m:oMath>
                </a14:m>
                <a:r>
                  <a:t> </a:t>
                </a:r>
                <a14:m>
                  <m:oMath xmlns:m="http://schemas.openxmlformats.org/officeDocument/2006/math">
                    <m:r>
                      <a:rPr sz="10050" i="1">
                        <a:solidFill>
                          <a:srgbClr val="000000"/>
                        </a:solidFill>
                        <a:latin typeface="Cambria Math" panose="02040503050406030204" pitchFamily="18" charset="0"/>
                      </a:rPr>
                      <m:t>=</m:t>
                    </m:r>
                  </m:oMath>
                </a14:m>
                <a:r>
                  <a:t> </a:t>
                </a:r>
                <a14:m>
                  <m:oMath xmlns:m="http://schemas.openxmlformats.org/officeDocument/2006/math">
                    <m:sSub>
                      <m:sSubPr>
                        <m:ctrlPr>
                          <a:rPr sz="9800" i="1">
                            <a:solidFill>
                              <a:srgbClr val="D25327"/>
                            </a:solidFill>
                            <a:latin typeface="Cambria Math" panose="02040503050406030204" pitchFamily="18" charset="0"/>
                          </a:rPr>
                        </m:ctrlPr>
                      </m:sSubPr>
                      <m:e>
                        <m:r>
                          <a:rPr sz="9800" i="1">
                            <a:solidFill>
                              <a:srgbClr val="D25327"/>
                            </a:solidFill>
                            <a:latin typeface="Cambria Math" panose="02040503050406030204" pitchFamily="18" charset="0"/>
                          </a:rPr>
                          <m:t>𝛼</m:t>
                        </m:r>
                      </m:e>
                      <m:sub>
                        <m:r>
                          <a:rPr sz="9800" i="1">
                            <a:solidFill>
                              <a:srgbClr val="D25327"/>
                            </a:solidFill>
                            <a:latin typeface="Cambria Math" panose="02040503050406030204" pitchFamily="18" charset="0"/>
                          </a:rPr>
                          <m:t>1</m:t>
                        </m:r>
                      </m:sub>
                    </m:sSub>
                    <m:sSub>
                      <m:sSubPr>
                        <m:ctrlPr>
                          <a:rPr sz="9750" i="1">
                            <a:solidFill>
                              <a:srgbClr val="598A38"/>
                            </a:solidFill>
                            <a:latin typeface="Cambria Math" panose="02040503050406030204" pitchFamily="18" charset="0"/>
                          </a:rPr>
                        </m:ctrlPr>
                      </m:sSubPr>
                      <m:e>
                        <m:r>
                          <a:rPr sz="9750" i="1">
                            <a:solidFill>
                              <a:srgbClr val="598A38"/>
                            </a:solidFill>
                            <a:latin typeface="Cambria Math" panose="02040503050406030204" pitchFamily="18" charset="0"/>
                          </a:rPr>
                          <m:t>𝑎</m:t>
                        </m:r>
                      </m:e>
                      <m:sub>
                        <m:r>
                          <a:rPr sz="9750" i="1">
                            <a:solidFill>
                              <a:srgbClr val="598A38"/>
                            </a:solidFill>
                            <a:latin typeface="Cambria Math" panose="02040503050406030204" pitchFamily="18" charset="0"/>
                          </a:rPr>
                          <m:t>1</m:t>
                        </m:r>
                      </m:sub>
                    </m:sSub>
                  </m:oMath>
                </a14:m>
                <a:r>
                  <a:t> + </a:t>
                </a:r>
                <a14:m>
                  <m:oMath xmlns:m="http://schemas.openxmlformats.org/officeDocument/2006/math">
                    <m:sSub>
                      <m:sSubPr>
                        <m:ctrlPr>
                          <a:rPr sz="9100" i="1">
                            <a:solidFill>
                              <a:srgbClr val="D25327"/>
                            </a:solidFill>
                            <a:latin typeface="Cambria Math" panose="02040503050406030204" pitchFamily="18" charset="0"/>
                          </a:rPr>
                        </m:ctrlPr>
                      </m:sSubPr>
                      <m:e>
                        <m:r>
                          <a:rPr sz="9100" i="1">
                            <a:solidFill>
                              <a:srgbClr val="D25327"/>
                            </a:solidFill>
                            <a:latin typeface="Cambria Math" panose="02040503050406030204" pitchFamily="18" charset="0"/>
                          </a:rPr>
                          <m:t>𝛼</m:t>
                        </m:r>
                      </m:e>
                      <m:sub>
                        <m:r>
                          <a:rPr sz="9100" i="1">
                            <a:solidFill>
                              <a:srgbClr val="D25327"/>
                            </a:solidFill>
                            <a:latin typeface="Cambria Math" panose="02040503050406030204" pitchFamily="18" charset="0"/>
                          </a:rPr>
                          <m:t>2</m:t>
                        </m:r>
                      </m:sub>
                    </m:sSub>
                    <m:sSub>
                      <m:sSubPr>
                        <m:ctrlPr>
                          <a:rPr sz="9050" i="1">
                            <a:solidFill>
                              <a:srgbClr val="487CAA"/>
                            </a:solidFill>
                            <a:latin typeface="Cambria Math" panose="02040503050406030204" pitchFamily="18" charset="0"/>
                          </a:rPr>
                        </m:ctrlPr>
                      </m:sSubPr>
                      <m:e>
                        <m:r>
                          <a:rPr sz="9050" i="1">
                            <a:solidFill>
                              <a:srgbClr val="487CAA"/>
                            </a:solidFill>
                            <a:latin typeface="Cambria Math" panose="02040503050406030204" pitchFamily="18" charset="0"/>
                          </a:rPr>
                          <m:t>𝑎</m:t>
                        </m:r>
                      </m:e>
                      <m:sub>
                        <m:r>
                          <a:rPr sz="9050" i="1">
                            <a:solidFill>
                              <a:srgbClr val="487CAA"/>
                            </a:solidFill>
                            <a:latin typeface="Cambria Math" panose="02040503050406030204" pitchFamily="18" charset="0"/>
                          </a:rPr>
                          <m:t>2</m:t>
                        </m:r>
                      </m:sub>
                    </m:sSub>
                  </m:oMath>
                </a14:m>
                <a:r>
                  <a:t> + </a:t>
                </a:r>
                <a14:m>
                  <m:oMath xmlns:m="http://schemas.openxmlformats.org/officeDocument/2006/math">
                    <m:r>
                      <a:rPr sz="10900" i="1">
                        <a:solidFill>
                          <a:srgbClr val="000000"/>
                        </a:solidFill>
                        <a:latin typeface="Cambria Math" panose="02040503050406030204" pitchFamily="18" charset="0"/>
                      </a:rPr>
                      <m:t>(</m:t>
                    </m:r>
                    <m:sSub>
                      <m:sSubPr>
                        <m:ctrlPr>
                          <a:rPr sz="9800" i="1">
                            <a:solidFill>
                              <a:srgbClr val="D25327"/>
                            </a:solidFill>
                            <a:latin typeface="Cambria Math" panose="02040503050406030204" pitchFamily="18" charset="0"/>
                          </a:rPr>
                        </m:ctrlPr>
                      </m:sSubPr>
                      <m:e>
                        <m:r>
                          <a:rPr sz="9800" i="1">
                            <a:solidFill>
                              <a:srgbClr val="D25327"/>
                            </a:solidFill>
                            <a:latin typeface="Cambria Math" panose="02040503050406030204" pitchFamily="18" charset="0"/>
                          </a:rPr>
                          <m:t>𝛼</m:t>
                        </m:r>
                      </m:e>
                      <m:sub>
                        <m:r>
                          <a:rPr sz="9800" i="1">
                            <a:solidFill>
                              <a:srgbClr val="D25327"/>
                            </a:solidFill>
                            <a:latin typeface="Cambria Math" panose="02040503050406030204" pitchFamily="18" charset="0"/>
                          </a:rPr>
                          <m:t>1</m:t>
                        </m:r>
                      </m:sub>
                    </m:sSub>
                    <m:sSub>
                      <m:sSubPr>
                        <m:ctrlPr>
                          <a:rPr sz="10050" i="1">
                            <a:solidFill>
                              <a:srgbClr val="598A38"/>
                            </a:solidFill>
                            <a:latin typeface="Cambria Math" panose="02040503050406030204" pitchFamily="18" charset="0"/>
                          </a:rPr>
                        </m:ctrlPr>
                      </m:sSubPr>
                      <m:e>
                        <m:r>
                          <a:rPr sz="10050" i="1">
                            <a:solidFill>
                              <a:srgbClr val="598A38"/>
                            </a:solidFill>
                            <a:latin typeface="Cambria Math" panose="02040503050406030204" pitchFamily="18" charset="0"/>
                          </a:rPr>
                          <m:t>𝑐</m:t>
                        </m:r>
                      </m:e>
                      <m:sub>
                        <m:r>
                          <a:rPr sz="10050" i="1">
                            <a:solidFill>
                              <a:srgbClr val="598A38"/>
                            </a:solidFill>
                            <a:latin typeface="Cambria Math" panose="02040503050406030204" pitchFamily="18" charset="0"/>
                          </a:rPr>
                          <m:t>1</m:t>
                        </m:r>
                      </m:sub>
                    </m:sSub>
                  </m:oMath>
                </a14:m>
                <a:r>
                  <a:t> + </a:t>
                </a:r>
                <a14:m>
                  <m:oMath xmlns:m="http://schemas.openxmlformats.org/officeDocument/2006/math">
                    <m:sSub>
                      <m:sSubPr>
                        <m:ctrlPr>
                          <a:rPr sz="9100" i="1">
                            <a:solidFill>
                              <a:srgbClr val="D25327"/>
                            </a:solidFill>
                            <a:latin typeface="Cambria Math" panose="02040503050406030204" pitchFamily="18" charset="0"/>
                          </a:rPr>
                        </m:ctrlPr>
                      </m:sSubPr>
                      <m:e>
                        <m:r>
                          <a:rPr sz="9100" i="1">
                            <a:solidFill>
                              <a:srgbClr val="D25327"/>
                            </a:solidFill>
                            <a:latin typeface="Cambria Math" panose="02040503050406030204" pitchFamily="18" charset="0"/>
                          </a:rPr>
                          <m:t>𝛼</m:t>
                        </m:r>
                      </m:e>
                      <m:sub>
                        <m:r>
                          <a:rPr sz="9100" i="1">
                            <a:solidFill>
                              <a:srgbClr val="D25327"/>
                            </a:solidFill>
                            <a:latin typeface="Cambria Math" panose="02040503050406030204" pitchFamily="18" charset="0"/>
                          </a:rPr>
                          <m:t>2</m:t>
                        </m:r>
                      </m:sub>
                    </m:sSub>
                    <m:sSub>
                      <m:sSubPr>
                        <m:ctrlPr>
                          <a:rPr sz="9250" i="1">
                            <a:solidFill>
                              <a:srgbClr val="487CAA"/>
                            </a:solidFill>
                            <a:latin typeface="Cambria Math" panose="02040503050406030204" pitchFamily="18" charset="0"/>
                          </a:rPr>
                        </m:ctrlPr>
                      </m:sSubPr>
                      <m:e>
                        <m:r>
                          <a:rPr sz="9250" i="1">
                            <a:solidFill>
                              <a:srgbClr val="487CAA"/>
                            </a:solidFill>
                            <a:latin typeface="Cambria Math" panose="02040503050406030204" pitchFamily="18" charset="0"/>
                          </a:rPr>
                          <m:t>𝑐</m:t>
                        </m:r>
                      </m:e>
                      <m:sub>
                        <m:r>
                          <a:rPr sz="9250" i="1">
                            <a:solidFill>
                              <a:srgbClr val="487CAA"/>
                            </a:solidFill>
                            <a:latin typeface="Cambria Math" panose="02040503050406030204" pitchFamily="18" charset="0"/>
                          </a:rPr>
                          <m:t>2</m:t>
                        </m:r>
                      </m:sub>
                    </m:sSub>
                    <m:r>
                      <a:rPr sz="8800" i="1">
                        <a:solidFill>
                          <a:srgbClr val="000000"/>
                        </a:solidFill>
                        <a:latin typeface="Cambria Math" panose="02040503050406030204" pitchFamily="18" charset="0"/>
                      </a:rPr>
                      <m:t>)⋅</m:t>
                    </m:r>
                    <m:r>
                      <a:rPr sz="8800" i="1">
                        <a:solidFill>
                          <a:srgbClr val="000000"/>
                        </a:solidFill>
                        <a:latin typeface="Cambria Math" panose="02040503050406030204" pitchFamily="18" charset="0"/>
                      </a:rPr>
                      <m:t>𝑥</m:t>
                    </m:r>
                  </m:oMath>
                </a14:m>
                <a:endParaRPr/>
              </a:p>
            </p:txBody>
          </p:sp>
        </mc:Choice>
        <mc:Fallback xmlns="">
          <p:sp>
            <p:nvSpPr>
              <p:cNvPr id="395" name="+    +     +"/>
              <p:cNvSpPr txBox="1">
                <a:spLocks noRot="1" noChangeAspect="1" noMove="1" noResize="1" noEditPoints="1" noAdjustHandles="1" noChangeArrowheads="1" noChangeShapeType="1" noTextEdit="1"/>
              </p:cNvSpPr>
              <p:nvPr/>
            </p:nvSpPr>
            <p:spPr>
              <a:xfrm>
                <a:off x="4206111" y="9711490"/>
                <a:ext cx="18433583" cy="1508631"/>
              </a:xfrm>
              <a:prstGeom prst="rect">
                <a:avLst/>
              </a:prstGeom>
              <a:blipFill>
                <a:blip r:embed="rId4"/>
                <a:stretch>
                  <a:fillRect l="-1033" r="-24105" b="-5750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6" name="Text"/>
              <p:cNvSpPr txBox="1"/>
              <p:nvPr/>
            </p:nvSpPr>
            <p:spPr>
              <a:xfrm>
                <a:off x="10169220" y="16900993"/>
                <a:ext cx="1169451" cy="146907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8000"/>
                </a:lvl1pPr>
              </a:lstStyle>
              <a:p>
                <a:pPr/>
                <a14:m>
                  <m:oMathPara xmlns:m="http://schemas.openxmlformats.org/officeDocument/2006/math">
                    <m:oMathParaPr>
                      <m:jc m:val="left"/>
                    </m:oMathParaPr>
                    <m:oMath xmlns:m="http://schemas.openxmlformats.org/officeDocument/2006/math">
                      <m:sSup>
                        <m:sSupPr>
                          <m:ctrlPr>
                            <a:rPr sz="8900" i="1">
                              <a:solidFill>
                                <a:srgbClr val="000000"/>
                              </a:solidFill>
                              <a:latin typeface="Cambria Math" panose="02040503050406030204" pitchFamily="18" charset="0"/>
                            </a:rPr>
                          </m:ctrlPr>
                        </m:sSupPr>
                        <m:e>
                          <m:r>
                            <a:rPr sz="8900" i="1">
                              <a:solidFill>
                                <a:srgbClr val="000000"/>
                              </a:solidFill>
                              <a:latin typeface="Cambria Math" panose="02040503050406030204" pitchFamily="18" charset="0"/>
                            </a:rPr>
                            <m:t>𝑔</m:t>
                          </m:r>
                        </m:e>
                        <m:sup>
                          <m:r>
                            <a:rPr sz="8900" i="1">
                              <a:solidFill>
                                <a:srgbClr val="000000"/>
                              </a:solidFill>
                              <a:latin typeface="Cambria Math" panose="02040503050406030204" pitchFamily="18" charset="0"/>
                            </a:rPr>
                            <m:t>𝑠</m:t>
                          </m:r>
                        </m:sup>
                      </m:sSup>
                    </m:oMath>
                  </m:oMathPara>
                </a14:m>
                <a:endParaRPr dirty="0"/>
              </a:p>
            </p:txBody>
          </p:sp>
        </mc:Choice>
        <mc:Fallback xmlns="">
          <p:sp>
            <p:nvSpPr>
              <p:cNvPr id="396" name="Text"/>
              <p:cNvSpPr txBox="1">
                <a:spLocks noRot="1" noChangeAspect="1" noMove="1" noResize="1" noEditPoints="1" noAdjustHandles="1" noChangeArrowheads="1" noChangeShapeType="1" noTextEdit="1"/>
              </p:cNvSpPr>
              <p:nvPr/>
            </p:nvSpPr>
            <p:spPr>
              <a:xfrm>
                <a:off x="10169220" y="16900993"/>
                <a:ext cx="1169451" cy="1469070"/>
              </a:xfrm>
              <a:prstGeom prst="rect">
                <a:avLst/>
              </a:prstGeom>
              <a:blipFill>
                <a:blip r:embed="rId5"/>
                <a:stretch>
                  <a:fillRect l="-22581" r="-25806" b="-2393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cxnSp>
        <p:nvCxnSpPr>
          <p:cNvPr id="397" name="Connection Line"/>
          <p:cNvCxnSpPr>
            <a:cxnSpLocks/>
          </p:cNvCxnSpPr>
          <p:nvPr/>
        </p:nvCxnSpPr>
        <p:spPr>
          <a:xfrm flipH="1" flipV="1">
            <a:off x="9197981" y="7113130"/>
            <a:ext cx="5401206" cy="2756633"/>
          </a:xfrm>
          <a:prstGeom prst="straightConnector1">
            <a:avLst/>
          </a:prstGeom>
          <a:ln w="127000">
            <a:solidFill>
              <a:srgbClr val="000000"/>
            </a:solidFill>
            <a:headEnd type="triangle"/>
          </a:ln>
        </p:spPr>
      </p:cxnSp>
      <p:sp>
        <p:nvSpPr>
          <p:cNvPr id="425" name="Connection Line"/>
          <p:cNvSpPr/>
          <p:nvPr/>
        </p:nvSpPr>
        <p:spPr>
          <a:xfrm>
            <a:off x="7073988" y="11636263"/>
            <a:ext cx="3328845" cy="5444192"/>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0"/>
                </a:lnTo>
              </a:path>
            </a:pathLst>
          </a:custGeom>
          <a:ln w="127000">
            <a:solidFill>
              <a:srgbClr val="000000"/>
            </a:solidFill>
            <a:headEnd type="triangle"/>
          </a:ln>
        </p:spPr>
        <p:txBody>
          <a:bodyPr/>
          <a:lstStyle/>
          <a:p>
            <a:endParaRPr/>
          </a:p>
        </p:txBody>
      </p:sp>
      <mc:AlternateContent xmlns:mc="http://schemas.openxmlformats.org/markup-compatibility/2006" xmlns:a14="http://schemas.microsoft.com/office/drawing/2010/main">
        <mc:Choice Requires="a14">
          <p:sp>
            <p:nvSpPr>
              <p:cNvPr id="399" name="Text"/>
              <p:cNvSpPr txBox="1"/>
              <p:nvPr/>
            </p:nvSpPr>
            <p:spPr>
              <a:xfrm>
                <a:off x="14052064" y="16992674"/>
                <a:ext cx="930042" cy="1377389"/>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8000"/>
                </a:lvl1pPr>
              </a:lstStyle>
              <a:p>
                <a:pPr/>
                <a14:m>
                  <m:oMathPara xmlns:m="http://schemas.openxmlformats.org/officeDocument/2006/math">
                    <m:oMathParaPr>
                      <m:jc m:val="left"/>
                    </m:oMathParaPr>
                    <m:oMath xmlns:m="http://schemas.openxmlformats.org/officeDocument/2006/math">
                      <m:r>
                        <a:rPr sz="8600" i="1">
                          <a:solidFill>
                            <a:srgbClr val="000000"/>
                          </a:solidFill>
                          <a:latin typeface="Cambria Math" panose="02040503050406030204" pitchFamily="18" charset="0"/>
                        </a:rPr>
                        <m:t>𝐴</m:t>
                      </m:r>
                    </m:oMath>
                  </m:oMathPara>
                </a14:m>
                <a:endParaRPr dirty="0"/>
              </a:p>
            </p:txBody>
          </p:sp>
        </mc:Choice>
        <mc:Fallback xmlns="">
          <p:sp>
            <p:nvSpPr>
              <p:cNvPr id="399" name="Text"/>
              <p:cNvSpPr txBox="1">
                <a:spLocks noRot="1" noChangeAspect="1" noMove="1" noResize="1" noEditPoints="1" noAdjustHandles="1" noChangeArrowheads="1" noChangeShapeType="1" noTextEdit="1"/>
              </p:cNvSpPr>
              <p:nvPr/>
            </p:nvSpPr>
            <p:spPr>
              <a:xfrm>
                <a:off x="14052064" y="16992674"/>
                <a:ext cx="930042" cy="1377389"/>
              </a:xfrm>
              <a:prstGeom prst="rect">
                <a:avLst/>
              </a:prstGeom>
              <a:blipFill>
                <a:blip r:embed="rId6"/>
                <a:stretch>
                  <a:fillRect l="-27027" r="-27027" b="-1009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00" name="Text"/>
              <p:cNvSpPr txBox="1"/>
              <p:nvPr/>
            </p:nvSpPr>
            <p:spPr>
              <a:xfrm>
                <a:off x="13041920" y="13305953"/>
                <a:ext cx="3114533" cy="1779879"/>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8000"/>
                </a:lvl1pPr>
              </a:lstStyle>
              <a:p>
                <a:pPr/>
                <a14:m>
                  <m:oMathPara xmlns:m="http://schemas.openxmlformats.org/officeDocument/2006/math">
                    <m:oMathParaPr>
                      <m:jc m:val="left"/>
                    </m:oMathParaPr>
                    <m:oMath xmlns:m="http://schemas.openxmlformats.org/officeDocument/2006/math">
                      <m:sSubSup>
                        <m:sSubSupPr>
                          <m:ctrlPr>
                            <a:rPr sz="8500" i="1">
                              <a:solidFill>
                                <a:srgbClr val="000000"/>
                              </a:solidFill>
                              <a:latin typeface="Cambria Math" panose="02040503050406030204" pitchFamily="18" charset="0"/>
                            </a:rPr>
                          </m:ctrlPr>
                        </m:sSubSupPr>
                        <m:e>
                          <m:r>
                            <a:rPr sz="8500" i="1">
                              <a:solidFill>
                                <a:srgbClr val="000000"/>
                              </a:solidFill>
                              <a:latin typeface="Cambria Math" panose="02040503050406030204" pitchFamily="18" charset="0"/>
                            </a:rPr>
                            <m:t>𝐴</m:t>
                          </m:r>
                        </m:e>
                        <m:sub>
                          <m:r>
                            <a:rPr sz="8500" i="1">
                              <a:solidFill>
                                <a:srgbClr val="000000"/>
                              </a:solidFill>
                              <a:latin typeface="Cambria Math" panose="02040503050406030204" pitchFamily="18" charset="0"/>
                            </a:rPr>
                            <m:t>1</m:t>
                          </m:r>
                        </m:sub>
                        <m:sup>
                          <m:sSub>
                            <m:sSubPr>
                              <m:ctrlPr>
                                <a:rPr sz="8500" i="1">
                                  <a:solidFill>
                                    <a:srgbClr val="000000"/>
                                  </a:solidFill>
                                  <a:latin typeface="Cambria Math" panose="02040503050406030204" pitchFamily="18" charset="0"/>
                                </a:rPr>
                              </m:ctrlPr>
                            </m:sSubPr>
                            <m:e>
                              <m:r>
                                <a:rPr sz="8500" i="1">
                                  <a:solidFill>
                                    <a:srgbClr val="000000"/>
                                  </a:solidFill>
                                  <a:latin typeface="Cambria Math" panose="02040503050406030204" pitchFamily="18" charset="0"/>
                                </a:rPr>
                                <m:t>𝛼</m:t>
                              </m:r>
                            </m:e>
                            <m:sub>
                              <m:r>
                                <a:rPr sz="8500" i="1">
                                  <a:solidFill>
                                    <a:srgbClr val="000000"/>
                                  </a:solidFill>
                                  <a:latin typeface="Cambria Math" panose="02040503050406030204" pitchFamily="18" charset="0"/>
                                </a:rPr>
                                <m:t>1</m:t>
                              </m:r>
                            </m:sub>
                          </m:sSub>
                        </m:sup>
                      </m:sSubSup>
                      <m:sSubSup>
                        <m:sSubSupPr>
                          <m:ctrlPr>
                            <a:rPr sz="8500" i="1">
                              <a:solidFill>
                                <a:srgbClr val="000000"/>
                              </a:solidFill>
                              <a:latin typeface="Cambria Math" panose="02040503050406030204" pitchFamily="18" charset="0"/>
                            </a:rPr>
                          </m:ctrlPr>
                        </m:sSubSupPr>
                        <m:e>
                          <m:r>
                            <a:rPr sz="8500" i="1">
                              <a:solidFill>
                                <a:srgbClr val="000000"/>
                              </a:solidFill>
                              <a:latin typeface="Cambria Math" panose="02040503050406030204" pitchFamily="18" charset="0"/>
                            </a:rPr>
                            <m:t>𝐴</m:t>
                          </m:r>
                        </m:e>
                        <m:sub>
                          <m:r>
                            <a:rPr sz="8500" i="1">
                              <a:solidFill>
                                <a:srgbClr val="000000"/>
                              </a:solidFill>
                              <a:latin typeface="Cambria Math" panose="02040503050406030204" pitchFamily="18" charset="0"/>
                            </a:rPr>
                            <m:t>2</m:t>
                          </m:r>
                        </m:sub>
                        <m:sup>
                          <m:sSub>
                            <m:sSubPr>
                              <m:ctrlPr>
                                <a:rPr sz="8500" i="1">
                                  <a:solidFill>
                                    <a:srgbClr val="000000"/>
                                  </a:solidFill>
                                  <a:latin typeface="Cambria Math" panose="02040503050406030204" pitchFamily="18" charset="0"/>
                                </a:rPr>
                              </m:ctrlPr>
                            </m:sSubPr>
                            <m:e>
                              <m:r>
                                <a:rPr sz="8500" i="1">
                                  <a:solidFill>
                                    <a:srgbClr val="000000"/>
                                  </a:solidFill>
                                  <a:latin typeface="Cambria Math" panose="02040503050406030204" pitchFamily="18" charset="0"/>
                                </a:rPr>
                                <m:t>𝛼</m:t>
                              </m:r>
                            </m:e>
                            <m:sub>
                              <m:r>
                                <a:rPr sz="8500" i="1">
                                  <a:solidFill>
                                    <a:srgbClr val="000000"/>
                                  </a:solidFill>
                                  <a:latin typeface="Cambria Math" panose="02040503050406030204" pitchFamily="18" charset="0"/>
                                </a:rPr>
                                <m:t>2</m:t>
                              </m:r>
                            </m:sub>
                          </m:sSub>
                        </m:sup>
                      </m:sSubSup>
                    </m:oMath>
                  </m:oMathPara>
                </a14:m>
                <a:endParaRPr dirty="0"/>
              </a:p>
            </p:txBody>
          </p:sp>
        </mc:Choice>
        <mc:Fallback xmlns="">
          <p:sp>
            <p:nvSpPr>
              <p:cNvPr id="400" name="Text"/>
              <p:cNvSpPr txBox="1">
                <a:spLocks noRot="1" noChangeAspect="1" noMove="1" noResize="1" noEditPoints="1" noAdjustHandles="1" noChangeArrowheads="1" noChangeShapeType="1" noTextEdit="1"/>
              </p:cNvSpPr>
              <p:nvPr/>
            </p:nvSpPr>
            <p:spPr>
              <a:xfrm>
                <a:off x="13041920" y="13305953"/>
                <a:ext cx="3114533" cy="1779879"/>
              </a:xfrm>
              <a:prstGeom prst="rect">
                <a:avLst/>
              </a:prstGeom>
              <a:blipFill>
                <a:blip r:embed="rId7"/>
                <a:stretch>
                  <a:fillRect l="-7317" r="-14634" b="-2128"/>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01" name="Text"/>
              <p:cNvSpPr txBox="1"/>
              <p:nvPr/>
            </p:nvSpPr>
            <p:spPr>
              <a:xfrm>
                <a:off x="17082357" y="17080478"/>
                <a:ext cx="1334852" cy="1394046"/>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8000"/>
                </a:lvl1pPr>
              </a:lstStyle>
              <a:p>
                <a:pPr/>
                <a14:m>
                  <m:oMathPara xmlns:m="http://schemas.openxmlformats.org/officeDocument/2006/math">
                    <m:oMathParaPr>
                      <m:jc m:val="left"/>
                    </m:oMathParaPr>
                    <m:oMath xmlns:m="http://schemas.openxmlformats.org/officeDocument/2006/math">
                      <m:sSup>
                        <m:sSupPr>
                          <m:ctrlPr>
                            <a:rPr sz="8500" i="1">
                              <a:solidFill>
                                <a:srgbClr val="000000"/>
                              </a:solidFill>
                              <a:latin typeface="Cambria Math" panose="02040503050406030204" pitchFamily="18" charset="0"/>
                            </a:rPr>
                          </m:ctrlPr>
                        </m:sSupPr>
                        <m:e>
                          <m:r>
                            <a:rPr sz="8500" i="1">
                              <a:solidFill>
                                <a:srgbClr val="000000"/>
                              </a:solidFill>
                              <a:latin typeface="Cambria Math" panose="02040503050406030204" pitchFamily="18" charset="0"/>
                            </a:rPr>
                            <m:t>𝑋</m:t>
                          </m:r>
                        </m:e>
                        <m:sup>
                          <m:r>
                            <a:rPr sz="8500" i="1">
                              <a:solidFill>
                                <a:srgbClr val="000000"/>
                              </a:solidFill>
                              <a:latin typeface="Cambria Math" panose="02040503050406030204" pitchFamily="18" charset="0"/>
                            </a:rPr>
                            <m:t>𝑐</m:t>
                          </m:r>
                        </m:sup>
                      </m:sSup>
                    </m:oMath>
                  </m:oMathPara>
                </a14:m>
                <a:endParaRPr dirty="0"/>
              </a:p>
            </p:txBody>
          </p:sp>
        </mc:Choice>
        <mc:Fallback xmlns="">
          <p:sp>
            <p:nvSpPr>
              <p:cNvPr id="401" name="Text"/>
              <p:cNvSpPr txBox="1">
                <a:spLocks noRot="1" noChangeAspect="1" noMove="1" noResize="1" noEditPoints="1" noAdjustHandles="1" noChangeArrowheads="1" noChangeShapeType="1" noTextEdit="1"/>
              </p:cNvSpPr>
              <p:nvPr/>
            </p:nvSpPr>
            <p:spPr>
              <a:xfrm>
                <a:off x="17082357" y="17080478"/>
                <a:ext cx="1334852" cy="1394046"/>
              </a:xfrm>
              <a:prstGeom prst="rect">
                <a:avLst/>
              </a:prstGeom>
              <a:blipFill>
                <a:blip r:embed="rId8"/>
                <a:stretch>
                  <a:fillRect l="-17757" r="-10280" b="-8108"/>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02" name="Text"/>
              <p:cNvSpPr txBox="1"/>
              <p:nvPr/>
            </p:nvSpPr>
            <p:spPr>
              <a:xfrm>
                <a:off x="12128348" y="16884946"/>
                <a:ext cx="1011612" cy="179279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square" lIns="121917" tIns="121917" rIns="121917" bIns="121917">
                <a:spAutoFit/>
              </a:bodyPr>
              <a:lstStyle>
                <a:lvl1pPr>
                  <a:defRPr sz="8000"/>
                </a:lvl1pPr>
              </a:lstStyle>
              <a:p>
                <a:pPr/>
                <a14:m>
                  <m:oMathPara xmlns:m="http://schemas.openxmlformats.org/officeDocument/2006/math">
                    <m:oMathParaPr>
                      <m:jc m:val="left"/>
                    </m:oMathParaPr>
                    <m:oMath xmlns:m="http://schemas.openxmlformats.org/officeDocument/2006/math">
                      <m:r>
                        <a:rPr sz="10050" i="1">
                          <a:solidFill>
                            <a:srgbClr val="000000"/>
                          </a:solidFill>
                          <a:latin typeface="Cambria Math" panose="02040503050406030204" pitchFamily="18" charset="0"/>
                        </a:rPr>
                        <m:t>=</m:t>
                      </m:r>
                    </m:oMath>
                  </m:oMathPara>
                </a14:m>
                <a:endParaRPr dirty="0"/>
              </a:p>
            </p:txBody>
          </p:sp>
        </mc:Choice>
        <mc:Fallback xmlns="">
          <p:sp>
            <p:nvSpPr>
              <p:cNvPr id="402" name="Text"/>
              <p:cNvSpPr txBox="1">
                <a:spLocks noRot="1" noChangeAspect="1" noMove="1" noResize="1" noEditPoints="1" noAdjustHandles="1" noChangeArrowheads="1" noChangeShapeType="1" noTextEdit="1"/>
              </p:cNvSpPr>
              <p:nvPr/>
            </p:nvSpPr>
            <p:spPr>
              <a:xfrm>
                <a:off x="12128348" y="16884946"/>
                <a:ext cx="1011612" cy="1792792"/>
              </a:xfrm>
              <a:prstGeom prst="rect">
                <a:avLst/>
              </a:prstGeom>
              <a:blipFill>
                <a:blip r:embed="rId9"/>
                <a:stretch>
                  <a:fillRect l="-15000" r="-3250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03" name="Text"/>
              <p:cNvSpPr txBox="1"/>
              <p:nvPr/>
            </p:nvSpPr>
            <p:spPr>
              <a:xfrm>
                <a:off x="15851087" y="16992674"/>
                <a:ext cx="807266" cy="1569654"/>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8000"/>
                </a:lvl1pPr>
              </a:lstStyle>
              <a:p>
                <a:pPr/>
                <a14:m>
                  <m:oMathPara xmlns:m="http://schemas.openxmlformats.org/officeDocument/2006/math">
                    <m:oMathParaPr>
                      <m:jc m:val="left"/>
                    </m:oMathParaPr>
                    <m:oMath xmlns:m="http://schemas.openxmlformats.org/officeDocument/2006/math">
                      <m:r>
                        <a:rPr sz="8600" i="1">
                          <a:solidFill>
                            <a:srgbClr val="000000"/>
                          </a:solidFill>
                          <a:latin typeface="Cambria Math" panose="02040503050406030204" pitchFamily="18" charset="0"/>
                        </a:rPr>
                        <m:t>⋅</m:t>
                      </m:r>
                    </m:oMath>
                  </m:oMathPara>
                </a14:m>
                <a:endParaRPr sz="8600" dirty="0"/>
              </a:p>
            </p:txBody>
          </p:sp>
        </mc:Choice>
        <mc:Fallback xmlns="">
          <p:sp>
            <p:nvSpPr>
              <p:cNvPr id="403" name="Text"/>
              <p:cNvSpPr txBox="1">
                <a:spLocks noRot="1" noChangeAspect="1" noMove="1" noResize="1" noEditPoints="1" noAdjustHandles="1" noChangeArrowheads="1" noChangeShapeType="1" noTextEdit="1"/>
              </p:cNvSpPr>
              <p:nvPr/>
            </p:nvSpPr>
            <p:spPr>
              <a:xfrm>
                <a:off x="15851087" y="16992674"/>
                <a:ext cx="807266" cy="1569654"/>
              </a:xfrm>
              <a:prstGeom prst="rect">
                <a:avLst/>
              </a:prstGeom>
              <a:blipFill>
                <a:blip r:embed="rId10"/>
                <a:stretch>
                  <a:fillRect l="-9375"/>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426" name="Connection Line"/>
          <p:cNvSpPr/>
          <p:nvPr/>
        </p:nvSpPr>
        <p:spPr>
          <a:xfrm flipH="1">
            <a:off x="14553467" y="11564466"/>
            <a:ext cx="45719" cy="1838028"/>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0"/>
                </a:lnTo>
              </a:path>
            </a:pathLst>
          </a:custGeom>
          <a:ln w="127000">
            <a:solidFill>
              <a:srgbClr val="000000"/>
            </a:solidFill>
            <a:headEnd type="triangle"/>
          </a:ln>
        </p:spPr>
        <p:txBody>
          <a:bodyPr/>
          <a:lstStyle/>
          <a:p>
            <a:endParaRPr/>
          </a:p>
        </p:txBody>
      </p:sp>
      <p:sp>
        <p:nvSpPr>
          <p:cNvPr id="427" name="Connection Line"/>
          <p:cNvSpPr/>
          <p:nvPr/>
        </p:nvSpPr>
        <p:spPr>
          <a:xfrm>
            <a:off x="18383868" y="11595140"/>
            <a:ext cx="3695518" cy="54853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path>
            </a:pathLst>
          </a:custGeom>
          <a:ln w="127000">
            <a:solidFill>
              <a:srgbClr val="000000"/>
            </a:solidFill>
            <a:headEnd type="triangle"/>
          </a:ln>
        </p:spPr>
        <p:txBody>
          <a:bodyPr/>
          <a:lstStyle/>
          <a:p>
            <a:endParaRPr/>
          </a:p>
        </p:txBody>
      </p:sp>
      <p:grpSp>
        <p:nvGrpSpPr>
          <p:cNvPr id="418" name="Group"/>
          <p:cNvGrpSpPr/>
          <p:nvPr/>
        </p:nvGrpSpPr>
        <p:grpSpPr>
          <a:xfrm>
            <a:off x="16658353" y="-21417"/>
            <a:ext cx="15812632" cy="4092036"/>
            <a:chOff x="0" y="0"/>
            <a:chExt cx="15812630" cy="4092035"/>
          </a:xfrm>
        </p:grpSpPr>
        <p:sp>
          <p:nvSpPr>
            <p:cNvPr id="406" name="Rectangle"/>
            <p:cNvSpPr/>
            <p:nvPr/>
          </p:nvSpPr>
          <p:spPr>
            <a:xfrm>
              <a:off x="0" y="0"/>
              <a:ext cx="13195314" cy="4092035"/>
            </a:xfrm>
            <a:prstGeom prst="rect">
              <a:avLst/>
            </a:prstGeom>
            <a:solidFill>
              <a:schemeClr val="accent6">
                <a:satOff val="-3457"/>
                <a:lumOff val="26078"/>
              </a:schemeClr>
            </a:solidFill>
            <a:ln w="12700" cap="flat">
              <a:noFill/>
              <a:miter lim="400000"/>
            </a:ln>
            <a:effectLst/>
          </p:spPr>
          <p:txBody>
            <a:bodyPr wrap="square" lIns="121917" tIns="121917" rIns="121917" bIns="121917" numCol="1" anchor="ctr">
              <a:noAutofit/>
            </a:bodyPr>
            <a:lstStyle/>
            <a:p>
              <a:endParaRPr/>
            </a:p>
          </p:txBody>
        </p:sp>
        <p:sp>
          <p:nvSpPr>
            <p:cNvPr id="407" name="Line"/>
            <p:cNvSpPr/>
            <p:nvPr/>
          </p:nvSpPr>
          <p:spPr>
            <a:xfrm>
              <a:off x="7352052" y="1334312"/>
              <a:ext cx="5007933" cy="1"/>
            </a:xfrm>
            <a:prstGeom prst="line">
              <a:avLst/>
            </a:prstGeom>
            <a:noFill/>
            <a:ln w="76200" cap="flat">
              <a:solidFill>
                <a:srgbClr val="000000"/>
              </a:solidFill>
              <a:prstDash val="solid"/>
              <a:round/>
              <a:tailEnd type="triangle" w="med" len="med"/>
            </a:ln>
            <a:effectLst/>
          </p:spPr>
          <p:txBody>
            <a:bodyPr wrap="square" lIns="121917" tIns="121917" rIns="121917" bIns="121917" numCol="1" anchor="t">
              <a:noAutofit/>
            </a:bodyPr>
            <a:lstStyle/>
            <a:p>
              <a:endParaRPr/>
            </a:p>
          </p:txBody>
        </p:sp>
        <p:sp>
          <p:nvSpPr>
            <p:cNvPr id="408" name="Line"/>
            <p:cNvSpPr/>
            <p:nvPr/>
          </p:nvSpPr>
          <p:spPr>
            <a:xfrm>
              <a:off x="7352052" y="2430858"/>
              <a:ext cx="5007933" cy="1"/>
            </a:xfrm>
            <a:prstGeom prst="line">
              <a:avLst/>
            </a:prstGeom>
            <a:noFill/>
            <a:ln w="76200" cap="flat">
              <a:solidFill>
                <a:srgbClr val="000000"/>
              </a:solidFill>
              <a:prstDash val="solid"/>
              <a:round/>
              <a:headEnd type="triangle" w="med" len="med"/>
            </a:ln>
            <a:effectLst/>
          </p:spPr>
          <p:txBody>
            <a:bodyPr wrap="square" lIns="121917" tIns="121917" rIns="121917" bIns="121917" numCol="1" anchor="t">
              <a:noAutofit/>
            </a:bodyPr>
            <a:lstStyle/>
            <a:p>
              <a:endParaRPr/>
            </a:p>
          </p:txBody>
        </p:sp>
        <p:sp>
          <p:nvSpPr>
            <p:cNvPr id="409" name="Line"/>
            <p:cNvSpPr/>
            <p:nvPr/>
          </p:nvSpPr>
          <p:spPr>
            <a:xfrm>
              <a:off x="7352052" y="3527405"/>
              <a:ext cx="5007933" cy="1"/>
            </a:xfrm>
            <a:prstGeom prst="line">
              <a:avLst/>
            </a:prstGeom>
            <a:noFill/>
            <a:ln w="76200" cap="flat">
              <a:solidFill>
                <a:srgbClr val="000000"/>
              </a:solidFill>
              <a:prstDash val="solid"/>
              <a:round/>
              <a:tailEnd type="triangle" w="med" len="med"/>
            </a:ln>
            <a:effectLst/>
          </p:spPr>
          <p:txBody>
            <a:bodyPr wrap="square" lIns="121917" tIns="121917" rIns="121917" bIns="121917" numCol="1" anchor="t">
              <a:noAutofit/>
            </a:bodyPr>
            <a:lstStyle/>
            <a:p>
              <a:endParaRPr/>
            </a:p>
          </p:txBody>
        </p:sp>
        <mc:AlternateContent xmlns:mc="http://schemas.openxmlformats.org/markup-compatibility/2006" xmlns:a14="http://schemas.microsoft.com/office/drawing/2010/main">
          <mc:Choice Requires="a14">
            <p:sp>
              <p:nvSpPr>
                <p:cNvPr id="410" name=","/>
                <p:cNvSpPr txBox="1"/>
                <p:nvPr/>
              </p:nvSpPr>
              <p:spPr>
                <a:xfrm>
                  <a:off x="890119" y="1294777"/>
                  <a:ext cx="6405465" cy="1268844"/>
                </a:xfrm>
                <a:prstGeom prst="rect">
                  <a:avLst/>
                </a:prstGeom>
                <a:noFill/>
                <a:ln w="25400" cap="flat">
                  <a:noFill/>
                  <a:miter lim="400000"/>
                </a:ln>
                <a:effectLst/>
                <a:extLst>
                  <a:ext uri="{C572A759-6A51-4108-AA02-DFA0A04FC94B}">
                    <ma14:wrappingTextBoxFlag xmlns="" xmlns:m="http://schemas.openxmlformats.org/officeDocument/2006/math" xmlns:ma14="http://schemas.microsoft.com/office/mac/drawingml/2011/main" val="1"/>
                  </a:ext>
                </a:extLst>
              </p:spPr>
              <p:txBody>
                <a:bodyPr wrap="square" lIns="121917" tIns="121917" rIns="121917" bIns="121917" numCol="1" anchor="t">
                  <a:noAutofit/>
                </a:bodyPr>
                <a:lstStyle/>
                <a:p>
                  <a:pPr>
                    <a:defRPr sz="7000"/>
                  </a:pPr>
                  <a14:m>
                    <m:oMath xmlns:m="http://schemas.openxmlformats.org/officeDocument/2006/math">
                      <m:sSub>
                        <m:sSubPr>
                          <m:ctrlPr>
                            <a:rPr sz="4650" i="1">
                              <a:solidFill>
                                <a:srgbClr val="000000"/>
                              </a:solidFill>
                              <a:latin typeface="Cambria Math" panose="02040503050406030204" pitchFamily="18" charset="0"/>
                            </a:rPr>
                          </m:ctrlPr>
                        </m:sSubPr>
                        <m:e>
                          <m:r>
                            <a:rPr sz="4650" i="1">
                              <a:solidFill>
                                <a:srgbClr val="000000"/>
                              </a:solidFill>
                              <a:latin typeface="Cambria Math" panose="02040503050406030204" pitchFamily="18" charset="0"/>
                            </a:rPr>
                            <m:t>𝑎</m:t>
                          </m:r>
                        </m:e>
                        <m:sub>
                          <m:r>
                            <a:rPr sz="4650" i="1">
                              <a:solidFill>
                                <a:srgbClr val="000000"/>
                              </a:solidFill>
                              <a:latin typeface="Cambria Math" panose="02040503050406030204" pitchFamily="18" charset="0"/>
                            </a:rPr>
                            <m:t>𝑖</m:t>
                          </m:r>
                        </m:sub>
                      </m:sSub>
                      <m:limUpp>
                        <m:limUppPr>
                          <m:ctrlPr>
                            <a:rPr sz="4650" i="1">
                              <a:solidFill>
                                <a:srgbClr val="000000"/>
                              </a:solidFill>
                              <a:latin typeface="Cambria Math" panose="02040503050406030204" pitchFamily="18" charset="0"/>
                            </a:rPr>
                          </m:ctrlPr>
                        </m:limUppPr>
                        <m:e>
                          <m:r>
                            <a:rPr sz="4650" i="1">
                              <a:solidFill>
                                <a:srgbClr val="000000"/>
                              </a:solidFill>
                              <a:latin typeface="Cambria Math" panose="02040503050406030204" pitchFamily="18" charset="0"/>
                            </a:rPr>
                            <m:t>⟵</m:t>
                          </m:r>
                        </m:e>
                        <m:lim>
                          <m:r>
                            <a:rPr sz="4650" i="1">
                              <a:solidFill>
                                <a:srgbClr val="000000"/>
                              </a:solidFill>
                              <a:latin typeface="Cambria Math" panose="02040503050406030204" pitchFamily="18" charset="0"/>
                            </a:rPr>
                            <m:t>$</m:t>
                          </m:r>
                        </m:lim>
                      </m:limUpp>
                      <m:sSub>
                        <m:sSubPr>
                          <m:ctrlPr>
                            <a:rPr sz="4650" i="1">
                              <a:solidFill>
                                <a:srgbClr val="000000"/>
                              </a:solidFill>
                              <a:latin typeface="Cambria Math" panose="02040503050406030204" pitchFamily="18" charset="0"/>
                            </a:rPr>
                          </m:ctrlPr>
                        </m:sSubPr>
                        <m:e>
                          <m:r>
                            <a:rPr sz="4650" i="1">
                              <a:solidFill>
                                <a:srgbClr val="000000"/>
                              </a:solidFill>
                              <a:latin typeface="Cambria Math" panose="02040503050406030204" pitchFamily="18" charset="0"/>
                            </a:rPr>
                            <m:t>ℤ</m:t>
                          </m:r>
                        </m:e>
                        <m:sub>
                          <m:r>
                            <a:rPr sz="4650" i="1">
                              <a:solidFill>
                                <a:srgbClr val="000000"/>
                              </a:solidFill>
                              <a:latin typeface="Cambria Math" panose="02040503050406030204" pitchFamily="18" charset="0"/>
                            </a:rPr>
                            <m:t>𝑝</m:t>
                          </m:r>
                        </m:sub>
                      </m:sSub>
                    </m:oMath>
                  </a14:m>
                  <a:r>
                    <a:t> , </a:t>
                  </a:r>
                  <a14:m>
                    <m:oMath xmlns:m="http://schemas.openxmlformats.org/officeDocument/2006/math">
                      <m:sSub>
                        <m:sSubPr>
                          <m:ctrlPr>
                            <a:rPr sz="6850" i="1">
                              <a:solidFill>
                                <a:srgbClr val="000000"/>
                              </a:solidFill>
                              <a:latin typeface="Cambria Math" panose="02040503050406030204" pitchFamily="18" charset="0"/>
                            </a:rPr>
                          </m:ctrlPr>
                        </m:sSubPr>
                        <m:e>
                          <m:r>
                            <a:rPr sz="6850" i="1">
                              <a:solidFill>
                                <a:srgbClr val="000000"/>
                              </a:solidFill>
                              <a:latin typeface="Cambria Math" panose="02040503050406030204" pitchFamily="18" charset="0"/>
                            </a:rPr>
                            <m:t>𝐴</m:t>
                          </m:r>
                        </m:e>
                        <m:sub>
                          <m:r>
                            <a:rPr sz="6850" i="1">
                              <a:solidFill>
                                <a:srgbClr val="000000"/>
                              </a:solidFill>
                              <a:latin typeface="Cambria Math" panose="02040503050406030204" pitchFamily="18" charset="0"/>
                            </a:rPr>
                            <m:t>𝑖</m:t>
                          </m:r>
                        </m:sub>
                      </m:sSub>
                      <m:r>
                        <a:rPr sz="6850" i="1">
                          <a:solidFill>
                            <a:srgbClr val="000000"/>
                          </a:solidFill>
                          <a:latin typeface="Cambria Math" panose="02040503050406030204" pitchFamily="18" charset="0"/>
                        </a:rPr>
                        <m:t>←</m:t>
                      </m:r>
                      <m:sSup>
                        <m:sSupPr>
                          <m:ctrlPr>
                            <a:rPr sz="6850" i="1">
                              <a:solidFill>
                                <a:srgbClr val="000000"/>
                              </a:solidFill>
                              <a:latin typeface="Cambria Math" panose="02040503050406030204" pitchFamily="18" charset="0"/>
                            </a:rPr>
                          </m:ctrlPr>
                        </m:sSupPr>
                        <m:e>
                          <m:r>
                            <a:rPr sz="6850" i="1">
                              <a:solidFill>
                                <a:srgbClr val="000000"/>
                              </a:solidFill>
                              <a:latin typeface="Cambria Math" panose="02040503050406030204" pitchFamily="18" charset="0"/>
                            </a:rPr>
                            <m:t>𝑔</m:t>
                          </m:r>
                        </m:e>
                        <m:sup>
                          <m:sSub>
                            <m:sSubPr>
                              <m:ctrlPr>
                                <a:rPr sz="6850" i="1">
                                  <a:solidFill>
                                    <a:srgbClr val="000000"/>
                                  </a:solidFill>
                                  <a:latin typeface="Cambria Math" panose="02040503050406030204" pitchFamily="18" charset="0"/>
                                </a:rPr>
                              </m:ctrlPr>
                            </m:sSubPr>
                            <m:e>
                              <m:r>
                                <a:rPr sz="6850" i="1">
                                  <a:solidFill>
                                    <a:srgbClr val="000000"/>
                                  </a:solidFill>
                                  <a:latin typeface="Cambria Math" panose="02040503050406030204" pitchFamily="18" charset="0"/>
                                </a:rPr>
                                <m:t>𝑎</m:t>
                              </m:r>
                            </m:e>
                            <m:sub>
                              <m:r>
                                <a:rPr sz="6850" i="1">
                                  <a:solidFill>
                                    <a:srgbClr val="000000"/>
                                  </a:solidFill>
                                  <a:latin typeface="Cambria Math" panose="02040503050406030204" pitchFamily="18" charset="0"/>
                                </a:rPr>
                                <m:t>𝑖</m:t>
                              </m:r>
                            </m:sub>
                          </m:sSub>
                        </m:sup>
                      </m:sSup>
                    </m:oMath>
                  </a14:m>
                  <a:endParaRPr/>
                </a:p>
              </p:txBody>
            </p:sp>
          </mc:Choice>
          <mc:Fallback xmlns="">
            <p:sp>
              <p:nvSpPr>
                <p:cNvPr id="410" name=","/>
                <p:cNvSpPr txBox="1">
                  <a:spLocks noRot="1" noChangeAspect="1" noMove="1" noResize="1" noEditPoints="1" noAdjustHandles="1" noChangeArrowheads="1" noChangeShapeType="1" noTextEdit="1"/>
                </p:cNvSpPr>
                <p:nvPr/>
              </p:nvSpPr>
              <p:spPr>
                <a:xfrm>
                  <a:off x="890119" y="1294777"/>
                  <a:ext cx="6405465" cy="1268844"/>
                </a:xfrm>
                <a:prstGeom prst="rect">
                  <a:avLst/>
                </a:prstGeom>
                <a:blipFill>
                  <a:blip r:embed="rId11"/>
                  <a:stretch>
                    <a:fillRect l="-198" t="-11881" b="-35644"/>
                  </a:stretch>
                </a:blip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11" name="Rectangle"/>
                <p:cNvSpPr txBox="1"/>
                <p:nvPr/>
              </p:nvSpPr>
              <p:spPr>
                <a:xfrm>
                  <a:off x="9497734" y="131939"/>
                  <a:ext cx="849137" cy="1143952"/>
                </a:xfrm>
                <a:prstGeom prst="rect">
                  <a:avLst/>
                </a:prstGeom>
                <a:noFill/>
                <a:ln w="25400" cap="flat">
                  <a:noFill/>
                  <a:miter lim="400000"/>
                </a:ln>
                <a:effectLst/>
                <a:extLst>
                  <a:ext uri="{C572A759-6A51-4108-AA02-DFA0A04FC94B}">
                    <ma14:wrappingTextBoxFlag xmlns="" xmlns:m="http://schemas.openxmlformats.org/officeDocument/2006/math" xmlns:ma14="http://schemas.microsoft.com/office/mac/drawingml/2011/main" val="1"/>
                  </a:ext>
                </a:extLst>
              </p:spPr>
              <p:txBody>
                <a:bodyPr wrap="square" lIns="121917" tIns="121917" rIns="121917" bIns="121917" numCol="1" anchor="t">
                  <a:noAutofit/>
                </a:bodyPr>
                <a:lstStyle>
                  <a:lvl1pPr>
                    <a:defRPr sz="7000"/>
                  </a:lvl1pPr>
                </a:lstStyle>
                <a:p>
                  <a:pPr/>
                  <a14:m>
                    <m:oMathPara xmlns:m="http://schemas.openxmlformats.org/officeDocument/2006/math">
                      <m:oMathParaPr>
                        <m:jc m:val="left"/>
                      </m:oMathParaPr>
                      <m:oMath xmlns:m="http://schemas.openxmlformats.org/officeDocument/2006/math">
                        <m:sSub>
                          <m:sSubPr>
                            <m:ctrlPr>
                              <a:rPr sz="5800" i="1">
                                <a:solidFill>
                                  <a:srgbClr val="000000"/>
                                </a:solidFill>
                                <a:latin typeface="Cambria Math" panose="02040503050406030204" pitchFamily="18" charset="0"/>
                              </a:rPr>
                            </m:ctrlPr>
                          </m:sSubPr>
                          <m:e>
                            <m:r>
                              <a:rPr sz="5800" i="1">
                                <a:solidFill>
                                  <a:srgbClr val="000000"/>
                                </a:solidFill>
                                <a:latin typeface="Cambria Math" panose="02040503050406030204" pitchFamily="18" charset="0"/>
                              </a:rPr>
                              <m:t>𝐴</m:t>
                            </m:r>
                          </m:e>
                          <m:sub>
                            <m:r>
                              <a:rPr sz="5800" i="1">
                                <a:solidFill>
                                  <a:srgbClr val="000000"/>
                                </a:solidFill>
                                <a:latin typeface="Cambria Math" panose="02040503050406030204" pitchFamily="18" charset="0"/>
                              </a:rPr>
                              <m:t>𝑖</m:t>
                            </m:r>
                          </m:sub>
                        </m:sSub>
                      </m:oMath>
                    </m:oMathPara>
                  </a14:m>
                  <a:endParaRPr/>
                </a:p>
              </p:txBody>
            </p:sp>
          </mc:Choice>
          <mc:Fallback xmlns="">
            <p:sp>
              <p:nvSpPr>
                <p:cNvPr id="411" name="Rectangle"/>
                <p:cNvSpPr txBox="1">
                  <a:spLocks noRot="1" noChangeAspect="1" noMove="1" noResize="1" noEditPoints="1" noAdjustHandles="1" noChangeArrowheads="1" noChangeShapeType="1" noTextEdit="1"/>
                </p:cNvSpPr>
                <p:nvPr/>
              </p:nvSpPr>
              <p:spPr>
                <a:xfrm>
                  <a:off x="9497734" y="131939"/>
                  <a:ext cx="849137" cy="1143952"/>
                </a:xfrm>
                <a:prstGeom prst="rect">
                  <a:avLst/>
                </a:prstGeom>
                <a:blipFill>
                  <a:blip r:embed="rId12"/>
                  <a:stretch>
                    <a:fillRect l="-14706" r="-13235" b="-2198"/>
                  </a:stretch>
                </a:blip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12" name="Rectangle"/>
                <p:cNvSpPr txBox="1"/>
                <p:nvPr/>
              </p:nvSpPr>
              <p:spPr>
                <a:xfrm>
                  <a:off x="9497734" y="1388987"/>
                  <a:ext cx="712683" cy="1120786"/>
                </a:xfrm>
                <a:prstGeom prst="rect">
                  <a:avLst/>
                </a:prstGeom>
                <a:noFill/>
                <a:ln w="25400" cap="flat">
                  <a:noFill/>
                  <a:miter lim="400000"/>
                </a:ln>
                <a:effectLst/>
                <a:extLst>
                  <a:ext uri="{C572A759-6A51-4108-AA02-DFA0A04FC94B}">
                    <ma14:wrappingTextBoxFlag xmlns="" xmlns:m="http://schemas.openxmlformats.org/officeDocument/2006/math" xmlns:ma14="http://schemas.microsoft.com/office/mac/drawingml/2011/main" val="1"/>
                  </a:ext>
                </a:extLst>
              </p:spPr>
              <p:txBody>
                <a:bodyPr wrap="square" lIns="121917" tIns="121917" rIns="121917" bIns="121917" numCol="1" anchor="t">
                  <a:noAutofit/>
                </a:bodyPr>
                <a:lstStyle>
                  <a:lvl1pPr>
                    <a:defRPr sz="7000"/>
                  </a:lvl1pPr>
                </a:lstStyle>
                <a:p>
                  <a:pPr/>
                  <a14:m>
                    <m:oMathPara xmlns:m="http://schemas.openxmlformats.org/officeDocument/2006/math">
                      <m:oMathParaPr>
                        <m:jc m:val="left"/>
                      </m:oMathParaPr>
                      <m:oMath xmlns:m="http://schemas.openxmlformats.org/officeDocument/2006/math">
                        <m:sSub>
                          <m:sSubPr>
                            <m:ctrlPr>
                              <a:rPr sz="6500" i="1">
                                <a:solidFill>
                                  <a:srgbClr val="000000"/>
                                </a:solidFill>
                                <a:latin typeface="Cambria Math" panose="02040503050406030204" pitchFamily="18" charset="0"/>
                              </a:rPr>
                            </m:ctrlPr>
                          </m:sSubPr>
                          <m:e>
                            <m:r>
                              <a:rPr sz="6500" i="1">
                                <a:solidFill>
                                  <a:srgbClr val="000000"/>
                                </a:solidFill>
                                <a:latin typeface="Cambria Math" panose="02040503050406030204" pitchFamily="18" charset="0"/>
                              </a:rPr>
                              <m:t>𝑐</m:t>
                            </m:r>
                          </m:e>
                          <m:sub>
                            <m:r>
                              <a:rPr sz="6500" i="1">
                                <a:solidFill>
                                  <a:srgbClr val="000000"/>
                                </a:solidFill>
                                <a:latin typeface="Cambria Math" panose="02040503050406030204" pitchFamily="18" charset="0"/>
                              </a:rPr>
                              <m:t>𝑖</m:t>
                            </m:r>
                          </m:sub>
                        </m:sSub>
                      </m:oMath>
                    </m:oMathPara>
                  </a14:m>
                  <a:endParaRPr/>
                </a:p>
              </p:txBody>
            </p:sp>
          </mc:Choice>
          <mc:Fallback xmlns="">
            <p:sp>
              <p:nvSpPr>
                <p:cNvPr id="412" name="Rectangle"/>
                <p:cNvSpPr txBox="1">
                  <a:spLocks noRot="1" noChangeAspect="1" noMove="1" noResize="1" noEditPoints="1" noAdjustHandles="1" noChangeArrowheads="1" noChangeShapeType="1" noTextEdit="1"/>
                </p:cNvSpPr>
                <p:nvPr/>
              </p:nvSpPr>
              <p:spPr>
                <a:xfrm>
                  <a:off x="9497734" y="1388987"/>
                  <a:ext cx="712683" cy="1120786"/>
                </a:xfrm>
                <a:prstGeom prst="rect">
                  <a:avLst/>
                </a:prstGeom>
                <a:blipFill>
                  <a:blip r:embed="rId13"/>
                  <a:stretch>
                    <a:fillRect l="-12281" r="-26316" b="-14607"/>
                  </a:stretch>
                </a:blip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413" name="Rectangle"/>
            <p:cNvSpPr/>
            <p:nvPr/>
          </p:nvSpPr>
          <p:spPr>
            <a:xfrm>
              <a:off x="13311494" y="53794"/>
              <a:ext cx="2501136" cy="3955061"/>
            </a:xfrm>
            <a:prstGeom prst="rect">
              <a:avLst/>
            </a:prstGeom>
            <a:solidFill>
              <a:srgbClr val="DE868B"/>
            </a:solidFill>
            <a:ln w="127000" cap="flat">
              <a:solidFill>
                <a:srgbClr val="DE2240"/>
              </a:solidFill>
              <a:prstDash val="solid"/>
              <a:round/>
            </a:ln>
            <a:effectLst/>
          </p:spPr>
          <p:txBody>
            <a:bodyPr wrap="square" lIns="121917" tIns="121917" rIns="121917" bIns="121917" numCol="1" anchor="ctr">
              <a:noAutofit/>
            </a:bodyPr>
            <a:lstStyle/>
            <a:p>
              <a:endParaRPr/>
            </a:p>
          </p:txBody>
        </p:sp>
        <p:sp>
          <p:nvSpPr>
            <p:cNvPr id="414" name="Alien"/>
            <p:cNvSpPr/>
            <p:nvPr/>
          </p:nvSpPr>
          <p:spPr>
            <a:xfrm>
              <a:off x="13785460" y="860279"/>
              <a:ext cx="1618130" cy="202266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5" y="0"/>
                    <a:pt x="0" y="3868"/>
                    <a:pt x="0" y="8640"/>
                  </a:cubicBezTo>
                  <a:cubicBezTo>
                    <a:pt x="0" y="13412"/>
                    <a:pt x="5336" y="21600"/>
                    <a:pt x="10800" y="21600"/>
                  </a:cubicBezTo>
                  <a:cubicBezTo>
                    <a:pt x="16264" y="21600"/>
                    <a:pt x="21600" y="13412"/>
                    <a:pt x="21600" y="8640"/>
                  </a:cubicBezTo>
                  <a:cubicBezTo>
                    <a:pt x="21600" y="3868"/>
                    <a:pt x="16765" y="0"/>
                    <a:pt x="10800" y="0"/>
                  </a:cubicBezTo>
                  <a:close/>
                  <a:moveTo>
                    <a:pt x="2495" y="9361"/>
                  </a:moveTo>
                  <a:cubicBezTo>
                    <a:pt x="6472" y="9361"/>
                    <a:pt x="9695" y="11939"/>
                    <a:pt x="9695" y="15120"/>
                  </a:cubicBezTo>
                  <a:cubicBezTo>
                    <a:pt x="5718" y="15120"/>
                    <a:pt x="2495" y="12542"/>
                    <a:pt x="2495" y="9361"/>
                  </a:cubicBezTo>
                  <a:close/>
                  <a:moveTo>
                    <a:pt x="19102" y="9361"/>
                  </a:moveTo>
                  <a:cubicBezTo>
                    <a:pt x="19102" y="12542"/>
                    <a:pt x="15880" y="15120"/>
                    <a:pt x="11903" y="15120"/>
                  </a:cubicBezTo>
                  <a:cubicBezTo>
                    <a:pt x="11903" y="11939"/>
                    <a:pt x="15126" y="9361"/>
                    <a:pt x="19102" y="9361"/>
                  </a:cubicBezTo>
                  <a:close/>
                </a:path>
              </a:pathLst>
            </a:custGeom>
            <a:solidFill>
              <a:srgbClr val="DE2240"/>
            </a:solidFill>
            <a:ln w="12700" cap="flat">
              <a:noFill/>
              <a:miter lim="400000"/>
            </a:ln>
            <a:effectLst/>
          </p:spPr>
          <p:txBody>
            <a:bodyPr wrap="square" lIns="121917" tIns="121917" rIns="121917" bIns="121917" numCol="1" anchor="ctr">
              <a:noAutofit/>
            </a:bodyPr>
            <a:lstStyle/>
            <a:p>
              <a:endParaRPr/>
            </a:p>
          </p:txBody>
        </p:sp>
        <mc:AlternateContent xmlns:mc="http://schemas.openxmlformats.org/markup-compatibility/2006" xmlns:a14="http://schemas.microsoft.com/office/drawing/2010/main">
          <mc:Choice Requires="a14">
            <p:sp>
              <p:nvSpPr>
                <p:cNvPr id="415" name="Rectangle"/>
                <p:cNvSpPr txBox="1"/>
                <p:nvPr/>
              </p:nvSpPr>
              <p:spPr>
                <a:xfrm>
                  <a:off x="1541725" y="2632855"/>
                  <a:ext cx="5401287" cy="1120786"/>
                </a:xfrm>
                <a:prstGeom prst="rect">
                  <a:avLst/>
                </a:prstGeom>
                <a:noFill/>
                <a:ln w="25400" cap="flat">
                  <a:noFill/>
                  <a:miter lim="400000"/>
                </a:ln>
                <a:effectLst/>
                <a:extLst>
                  <a:ext uri="{C572A759-6A51-4108-AA02-DFA0A04FC94B}">
                    <ma14:wrappingTextBoxFlag xmlns="" xmlns:m="http://schemas.openxmlformats.org/officeDocument/2006/math" xmlns:ma14="http://schemas.microsoft.com/office/mac/drawingml/2011/main" val="1"/>
                  </a:ext>
                </a:extLst>
              </p:spPr>
              <p:txBody>
                <a:bodyPr wrap="square" lIns="121917" tIns="121917" rIns="121917" bIns="121917" numCol="1" anchor="t">
                  <a:noAutofit/>
                </a:bodyPr>
                <a:lstStyle>
                  <a:lvl1pPr>
                    <a:defRPr sz="7000"/>
                  </a:lvl1pPr>
                </a:lstStyle>
                <a:p>
                  <a:pPr/>
                  <a14:m>
                    <m:oMathPara xmlns:m="http://schemas.openxmlformats.org/officeDocument/2006/math">
                      <m:oMathParaPr>
                        <m:jc m:val="left"/>
                      </m:oMathParaPr>
                      <m:oMath xmlns:m="http://schemas.openxmlformats.org/officeDocument/2006/math">
                        <m:sSub>
                          <m:sSubPr>
                            <m:ctrlPr>
                              <a:rPr sz="6100" i="1">
                                <a:solidFill>
                                  <a:srgbClr val="000000"/>
                                </a:solidFill>
                                <a:latin typeface="Cambria Math" panose="02040503050406030204" pitchFamily="18" charset="0"/>
                              </a:rPr>
                            </m:ctrlPr>
                          </m:sSubPr>
                          <m:e>
                            <m:r>
                              <a:rPr sz="6100" i="1">
                                <a:solidFill>
                                  <a:srgbClr val="000000"/>
                                </a:solidFill>
                                <a:latin typeface="Cambria Math" panose="02040503050406030204" pitchFamily="18" charset="0"/>
                              </a:rPr>
                              <m:t>𝑠</m:t>
                            </m:r>
                          </m:e>
                          <m:sub>
                            <m:r>
                              <a:rPr sz="6100" i="1">
                                <a:solidFill>
                                  <a:srgbClr val="000000"/>
                                </a:solidFill>
                                <a:latin typeface="Cambria Math" panose="02040503050406030204" pitchFamily="18" charset="0"/>
                              </a:rPr>
                              <m:t>𝑖</m:t>
                            </m:r>
                          </m:sub>
                        </m:sSub>
                        <m:r>
                          <a:rPr sz="6100" i="1">
                            <a:solidFill>
                              <a:srgbClr val="000000"/>
                            </a:solidFill>
                            <a:latin typeface="Cambria Math" panose="02040503050406030204" pitchFamily="18" charset="0"/>
                          </a:rPr>
                          <m:t>←</m:t>
                        </m:r>
                        <m:sSub>
                          <m:sSubPr>
                            <m:ctrlPr>
                              <a:rPr sz="6100" i="1">
                                <a:solidFill>
                                  <a:srgbClr val="000000"/>
                                </a:solidFill>
                                <a:latin typeface="Cambria Math" panose="02040503050406030204" pitchFamily="18" charset="0"/>
                              </a:rPr>
                            </m:ctrlPr>
                          </m:sSubPr>
                          <m:e>
                            <m:r>
                              <a:rPr sz="6100" i="1">
                                <a:solidFill>
                                  <a:srgbClr val="000000"/>
                                </a:solidFill>
                                <a:latin typeface="Cambria Math" panose="02040503050406030204" pitchFamily="18" charset="0"/>
                              </a:rPr>
                              <m:t>𝑎</m:t>
                            </m:r>
                          </m:e>
                          <m:sub>
                            <m:r>
                              <a:rPr sz="6100" i="1">
                                <a:solidFill>
                                  <a:srgbClr val="000000"/>
                                </a:solidFill>
                                <a:latin typeface="Cambria Math" panose="02040503050406030204" pitchFamily="18" charset="0"/>
                              </a:rPr>
                              <m:t>𝑖</m:t>
                            </m:r>
                          </m:sub>
                        </m:sSub>
                        <m:r>
                          <a:rPr sz="6100" i="1">
                            <a:solidFill>
                              <a:srgbClr val="000000"/>
                            </a:solidFill>
                            <a:latin typeface="Cambria Math" panose="02040503050406030204" pitchFamily="18" charset="0"/>
                          </a:rPr>
                          <m:t>+</m:t>
                        </m:r>
                        <m:sSub>
                          <m:sSubPr>
                            <m:ctrlPr>
                              <a:rPr sz="6100" i="1">
                                <a:solidFill>
                                  <a:srgbClr val="000000"/>
                                </a:solidFill>
                                <a:latin typeface="Cambria Math" panose="02040503050406030204" pitchFamily="18" charset="0"/>
                              </a:rPr>
                            </m:ctrlPr>
                          </m:sSubPr>
                          <m:e>
                            <m:r>
                              <a:rPr sz="6100" i="1">
                                <a:solidFill>
                                  <a:srgbClr val="000000"/>
                                </a:solidFill>
                                <a:latin typeface="Cambria Math" panose="02040503050406030204" pitchFamily="18" charset="0"/>
                              </a:rPr>
                              <m:t>𝑐</m:t>
                            </m:r>
                          </m:e>
                          <m:sub>
                            <m:r>
                              <a:rPr sz="6100" i="1">
                                <a:solidFill>
                                  <a:srgbClr val="000000"/>
                                </a:solidFill>
                                <a:latin typeface="Cambria Math" panose="02040503050406030204" pitchFamily="18" charset="0"/>
                              </a:rPr>
                              <m:t>𝑖</m:t>
                            </m:r>
                          </m:sub>
                        </m:sSub>
                        <m:r>
                          <a:rPr sz="6100" i="1">
                            <a:solidFill>
                              <a:srgbClr val="000000"/>
                            </a:solidFill>
                            <a:latin typeface="Cambria Math" panose="02040503050406030204" pitchFamily="18" charset="0"/>
                          </a:rPr>
                          <m:t>⋅</m:t>
                        </m:r>
                        <m:r>
                          <a:rPr sz="6100" i="1">
                            <a:solidFill>
                              <a:srgbClr val="000000"/>
                            </a:solidFill>
                            <a:latin typeface="Cambria Math" panose="02040503050406030204" pitchFamily="18" charset="0"/>
                          </a:rPr>
                          <m:t>𝑥</m:t>
                        </m:r>
                      </m:oMath>
                    </m:oMathPara>
                  </a14:m>
                  <a:endParaRPr dirty="0"/>
                </a:p>
              </p:txBody>
            </p:sp>
          </mc:Choice>
          <mc:Fallback xmlns="">
            <p:sp>
              <p:nvSpPr>
                <p:cNvPr id="415" name="Rectangle"/>
                <p:cNvSpPr txBox="1">
                  <a:spLocks noRot="1" noChangeAspect="1" noMove="1" noResize="1" noEditPoints="1" noAdjustHandles="1" noChangeArrowheads="1" noChangeShapeType="1" noTextEdit="1"/>
                </p:cNvSpPr>
                <p:nvPr/>
              </p:nvSpPr>
              <p:spPr>
                <a:xfrm>
                  <a:off x="1541725" y="2632855"/>
                  <a:ext cx="5401287" cy="1120786"/>
                </a:xfrm>
                <a:prstGeom prst="rect">
                  <a:avLst/>
                </a:prstGeom>
                <a:blipFill>
                  <a:blip r:embed="rId14"/>
                  <a:stretch>
                    <a:fillRect l="-1408" b="-7865"/>
                  </a:stretch>
                </a:blip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16" name="Rectangle"/>
                <p:cNvSpPr txBox="1"/>
                <p:nvPr/>
              </p:nvSpPr>
              <p:spPr>
                <a:xfrm>
                  <a:off x="9497734" y="2516929"/>
                  <a:ext cx="667743" cy="1120786"/>
                </a:xfrm>
                <a:prstGeom prst="rect">
                  <a:avLst/>
                </a:prstGeom>
                <a:noFill/>
                <a:ln w="25400" cap="flat">
                  <a:noFill/>
                  <a:miter lim="400000"/>
                </a:ln>
                <a:effectLst/>
                <a:extLst>
                  <a:ext uri="{C572A759-6A51-4108-AA02-DFA0A04FC94B}">
                    <ma14:wrappingTextBoxFlag xmlns="" xmlns:m="http://schemas.openxmlformats.org/officeDocument/2006/math" xmlns:ma14="http://schemas.microsoft.com/office/mac/drawingml/2011/main" val="1"/>
                  </a:ext>
                </a:extLst>
              </p:spPr>
              <p:txBody>
                <a:bodyPr wrap="square" lIns="121917" tIns="121917" rIns="121917" bIns="121917" numCol="1" anchor="t">
                  <a:noAutofit/>
                </a:bodyPr>
                <a:lstStyle>
                  <a:lvl1pPr>
                    <a:defRPr sz="7000"/>
                  </a:lvl1pPr>
                </a:lstStyle>
                <a:p>
                  <a:pPr/>
                  <a14:m>
                    <m:oMathPara xmlns:m="http://schemas.openxmlformats.org/officeDocument/2006/math">
                      <m:oMathParaPr>
                        <m:jc m:val="left"/>
                      </m:oMathParaPr>
                      <m:oMath xmlns:m="http://schemas.openxmlformats.org/officeDocument/2006/math">
                        <m:sSub>
                          <m:sSubPr>
                            <m:ctrlPr>
                              <a:rPr sz="6300" i="1">
                                <a:solidFill>
                                  <a:srgbClr val="000000"/>
                                </a:solidFill>
                                <a:latin typeface="Cambria Math" panose="02040503050406030204" pitchFamily="18" charset="0"/>
                              </a:rPr>
                            </m:ctrlPr>
                          </m:sSubPr>
                          <m:e>
                            <m:r>
                              <a:rPr sz="6300" i="1">
                                <a:solidFill>
                                  <a:srgbClr val="000000"/>
                                </a:solidFill>
                                <a:latin typeface="Cambria Math" panose="02040503050406030204" pitchFamily="18" charset="0"/>
                              </a:rPr>
                              <m:t>𝑠</m:t>
                            </m:r>
                          </m:e>
                          <m:sub>
                            <m:r>
                              <a:rPr sz="6300" i="1">
                                <a:solidFill>
                                  <a:srgbClr val="000000"/>
                                </a:solidFill>
                                <a:latin typeface="Cambria Math" panose="02040503050406030204" pitchFamily="18" charset="0"/>
                              </a:rPr>
                              <m:t>𝑖</m:t>
                            </m:r>
                          </m:sub>
                        </m:sSub>
                      </m:oMath>
                    </m:oMathPara>
                  </a14:m>
                  <a:endParaRPr/>
                </a:p>
              </p:txBody>
            </p:sp>
          </mc:Choice>
          <mc:Fallback xmlns="">
            <p:sp>
              <p:nvSpPr>
                <p:cNvPr id="416" name="Rectangle"/>
                <p:cNvSpPr txBox="1">
                  <a:spLocks noRot="1" noChangeAspect="1" noMove="1" noResize="1" noEditPoints="1" noAdjustHandles="1" noChangeArrowheads="1" noChangeShapeType="1" noTextEdit="1"/>
                </p:cNvSpPr>
                <p:nvPr/>
              </p:nvSpPr>
              <p:spPr>
                <a:xfrm>
                  <a:off x="9497734" y="2516929"/>
                  <a:ext cx="667743" cy="1120786"/>
                </a:xfrm>
                <a:prstGeom prst="rect">
                  <a:avLst/>
                </a:prstGeom>
                <a:blipFill>
                  <a:blip r:embed="rId15"/>
                  <a:stretch>
                    <a:fillRect l="-11321" r="-33962" b="-12360"/>
                  </a:stretch>
                </a:blip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17" name="Signer:"/>
                <p:cNvSpPr txBox="1"/>
                <p:nvPr/>
              </p:nvSpPr>
              <p:spPr>
                <a:xfrm>
                  <a:off x="346371" y="85158"/>
                  <a:ext cx="4250754" cy="1140384"/>
                </a:xfrm>
                <a:prstGeom prst="rect">
                  <a:avLst/>
                </a:prstGeom>
                <a:noFill/>
                <a:ln w="25400" cap="flat">
                  <a:noFill/>
                  <a:miter lim="400000"/>
                </a:ln>
                <a:effectLst/>
                <a:extLst>
                  <a:ext uri="{C572A759-6A51-4108-AA02-DFA0A04FC94B}">
                    <ma14:wrappingTextBoxFlag xmlns="" xmlns:m="http://schemas.openxmlformats.org/officeDocument/2006/math" xmlns:ma14="http://schemas.microsoft.com/office/mac/drawingml/2011/main" val="1"/>
                  </a:ext>
                </a:extLst>
              </p:spPr>
              <p:txBody>
                <a:bodyPr wrap="square" lIns="121917" tIns="121917" rIns="121917" bIns="121917" numCol="1" anchor="t">
                  <a:noAutofit/>
                </a:bodyPr>
                <a:lstStyle/>
                <a:p>
                  <a:pPr lvl="1">
                    <a:defRPr sz="8000"/>
                  </a:pPr>
                  <a:r>
                    <a:rPr>
                      <a:solidFill>
                        <a:schemeClr val="accent5">
                          <a:satOff val="-19091"/>
                          <a:lumOff val="-11921"/>
                        </a:schemeClr>
                      </a:solidFill>
                    </a:rPr>
                    <a:t>Signer</a:t>
                  </a:r>
                  <a:r>
                    <a:t>: </a:t>
                  </a:r>
                  <a14:m>
                    <m:oMath xmlns:m="http://schemas.openxmlformats.org/officeDocument/2006/math">
                      <m:r>
                        <a:rPr sz="6600" i="1">
                          <a:solidFill>
                            <a:srgbClr val="000000"/>
                          </a:solidFill>
                          <a:latin typeface="Cambria Math" panose="02040503050406030204" pitchFamily="18" charset="0"/>
                        </a:rPr>
                        <m:t>𝑥</m:t>
                      </m:r>
                    </m:oMath>
                  </a14:m>
                  <a:endParaRPr/>
                </a:p>
              </p:txBody>
            </p:sp>
          </mc:Choice>
          <mc:Fallback xmlns="">
            <p:sp>
              <p:nvSpPr>
                <p:cNvPr id="417" name="Signer:"/>
                <p:cNvSpPr txBox="1">
                  <a:spLocks noRot="1" noChangeAspect="1" noMove="1" noResize="1" noEditPoints="1" noAdjustHandles="1" noChangeArrowheads="1" noChangeShapeType="1" noTextEdit="1"/>
                </p:cNvSpPr>
                <p:nvPr/>
              </p:nvSpPr>
              <p:spPr>
                <a:xfrm>
                  <a:off x="346371" y="85158"/>
                  <a:ext cx="4250754" cy="1140384"/>
                </a:xfrm>
                <a:prstGeom prst="rect">
                  <a:avLst/>
                </a:prstGeom>
                <a:blipFill>
                  <a:blip r:embed="rId16"/>
                  <a:stretch>
                    <a:fillRect l="-11310" t="-15217" b="-68478"/>
                  </a:stretch>
                </a:blip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grpSp>
      <p:sp>
        <p:nvSpPr>
          <p:cNvPr id="419" name="Slide Number"/>
          <p:cNvSpPr txBox="1">
            <a:spLocks noGrp="1"/>
          </p:cNvSpPr>
          <p:nvPr>
            <p:ph type="sldNum" sz="quarter" idx="4294967295"/>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17</a:t>
            </a:fld>
            <a:endParaRPr/>
          </a:p>
        </p:txBody>
      </p:sp>
      <p:sp>
        <p:nvSpPr>
          <p:cNvPr id="420" name="Line"/>
          <p:cNvSpPr/>
          <p:nvPr/>
        </p:nvSpPr>
        <p:spPr>
          <a:xfrm>
            <a:off x="19130101" y="11636264"/>
            <a:ext cx="6366201" cy="1"/>
          </a:xfrm>
          <a:prstGeom prst="line">
            <a:avLst/>
          </a:prstGeom>
          <a:ln w="88900">
            <a:solidFill>
              <a:srgbClr val="000000"/>
            </a:solidFill>
          </a:ln>
        </p:spPr>
        <p:txBody>
          <a:bodyPr lIns="121917" tIns="121917" rIns="121917" bIns="121917"/>
          <a:lstStyle/>
          <a:p>
            <a:endParaRPr/>
          </a:p>
        </p:txBody>
      </p:sp>
      <p:sp>
        <p:nvSpPr>
          <p:cNvPr id="421" name="Line"/>
          <p:cNvSpPr/>
          <p:nvPr/>
        </p:nvSpPr>
        <p:spPr>
          <a:xfrm>
            <a:off x="11795796" y="11564466"/>
            <a:ext cx="5752675" cy="30677"/>
          </a:xfrm>
          <a:prstGeom prst="line">
            <a:avLst/>
          </a:prstGeom>
          <a:ln w="88900">
            <a:solidFill>
              <a:srgbClr val="000000"/>
            </a:solidFill>
          </a:ln>
        </p:spPr>
        <p:txBody>
          <a:bodyPr lIns="121917" tIns="121917" rIns="121917" bIns="121917"/>
          <a:lstStyle/>
          <a:p>
            <a:endParaRPr/>
          </a:p>
        </p:txBody>
      </p:sp>
      <p:sp>
        <p:nvSpPr>
          <p:cNvPr id="422" name="Line"/>
          <p:cNvSpPr/>
          <p:nvPr/>
        </p:nvSpPr>
        <p:spPr>
          <a:xfrm>
            <a:off x="4298608" y="11636264"/>
            <a:ext cx="5999091" cy="1"/>
          </a:xfrm>
          <a:prstGeom prst="line">
            <a:avLst/>
          </a:prstGeom>
          <a:ln w="88900">
            <a:solidFill>
              <a:srgbClr val="000000"/>
            </a:solidFill>
          </a:ln>
        </p:spPr>
        <p:txBody>
          <a:bodyPr lIns="121917" tIns="121917" rIns="121917" bIns="121917"/>
          <a:lstStyle/>
          <a:p>
            <a:endParaRPr/>
          </a:p>
        </p:txBody>
      </p:sp>
      <mc:AlternateContent xmlns:mc="http://schemas.openxmlformats.org/markup-compatibility/2006" xmlns:a14="http://schemas.microsoft.com/office/drawing/2010/main">
        <mc:Choice Requires="a14">
          <p:sp>
            <p:nvSpPr>
              <p:cNvPr id="423" name="is a valid signature for"/>
              <p:cNvSpPr txBox="1"/>
              <p:nvPr/>
            </p:nvSpPr>
            <p:spPr>
              <a:xfrm>
                <a:off x="1474515" y="1743436"/>
                <a:ext cx="13600276" cy="1280401"/>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lIns="121917" tIns="121917" rIns="121917" bIns="121917">
                <a:spAutoFit/>
              </a:bodyPr>
              <a:lstStyle/>
              <a:p>
                <a:pPr>
                  <a:defRPr sz="7000">
                    <a:solidFill>
                      <a:srgbClr val="DE2240"/>
                    </a:solidFill>
                  </a:defRPr>
                </a:pPr>
                <a14:m>
                  <m:oMath xmlns:m="http://schemas.openxmlformats.org/officeDocument/2006/math">
                    <m:r>
                      <a:rPr sz="7700" i="1">
                        <a:solidFill>
                          <a:srgbClr val="DE213F"/>
                        </a:solidFill>
                        <a:latin typeface="Cambria Math" panose="02040503050406030204" pitchFamily="18" charset="0"/>
                      </a:rPr>
                      <m:t>𝜎</m:t>
                    </m:r>
                    <m:r>
                      <a:rPr sz="7700" i="1">
                        <a:solidFill>
                          <a:srgbClr val="DE213F"/>
                        </a:solidFill>
                        <a:latin typeface="Cambria Math" panose="02040503050406030204" pitchFamily="18" charset="0"/>
                      </a:rPr>
                      <m:t>←(</m:t>
                    </m:r>
                    <m:r>
                      <a:rPr sz="7700" i="1">
                        <a:solidFill>
                          <a:srgbClr val="DE213F"/>
                        </a:solidFill>
                        <a:latin typeface="Cambria Math" panose="02040503050406030204" pitchFamily="18" charset="0"/>
                      </a:rPr>
                      <m:t>𝑐</m:t>
                    </m:r>
                    <m:r>
                      <a:rPr sz="7700" i="1">
                        <a:solidFill>
                          <a:srgbClr val="DE213F"/>
                        </a:solidFill>
                        <a:latin typeface="Cambria Math" panose="02040503050406030204" pitchFamily="18" charset="0"/>
                      </a:rPr>
                      <m:t>,</m:t>
                    </m:r>
                    <m:r>
                      <a:rPr sz="7700" i="1">
                        <a:solidFill>
                          <a:srgbClr val="DE213F"/>
                        </a:solidFill>
                        <a:latin typeface="Cambria Math" panose="02040503050406030204" pitchFamily="18" charset="0"/>
                      </a:rPr>
                      <m:t>𝑠</m:t>
                    </m:r>
                    <m:r>
                      <a:rPr sz="7700" i="1">
                        <a:solidFill>
                          <a:srgbClr val="DE213F"/>
                        </a:solidFill>
                        <a:latin typeface="Cambria Math" panose="02040503050406030204" pitchFamily="18" charset="0"/>
                      </a:rPr>
                      <m:t>)</m:t>
                    </m:r>
                  </m:oMath>
                </a14:m>
                <a:r>
                  <a:t> is a valid signature for </a:t>
                </a:r>
                <a14:m>
                  <m:oMath xmlns:m="http://schemas.openxmlformats.org/officeDocument/2006/math">
                    <m:r>
                      <a:rPr sz="7900" i="1">
                        <a:solidFill>
                          <a:srgbClr val="DE213F"/>
                        </a:solidFill>
                        <a:latin typeface="Cambria Math" panose="02040503050406030204" pitchFamily="18" charset="0"/>
                      </a:rPr>
                      <m:t>𝑚</m:t>
                    </m:r>
                  </m:oMath>
                </a14:m>
                <a:endParaRPr/>
              </a:p>
            </p:txBody>
          </p:sp>
        </mc:Choice>
        <mc:Fallback xmlns="">
          <p:sp>
            <p:nvSpPr>
              <p:cNvPr id="423" name="is a valid signature for"/>
              <p:cNvSpPr txBox="1">
                <a:spLocks noRot="1" noChangeAspect="1" noMove="1" noResize="1" noEditPoints="1" noAdjustHandles="1" noChangeArrowheads="1" noChangeShapeType="1" noTextEdit="1"/>
              </p:cNvSpPr>
              <p:nvPr/>
            </p:nvSpPr>
            <p:spPr>
              <a:xfrm>
                <a:off x="1474515" y="1743436"/>
                <a:ext cx="13600276" cy="1280401"/>
              </a:xfrm>
              <a:prstGeom prst="rect">
                <a:avLst/>
              </a:prstGeom>
              <a:blipFill>
                <a:blip r:embed="rId17"/>
                <a:stretch>
                  <a:fillRect l="-840" t="-3922" r="-93" b="-42157"/>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cxnSp>
        <p:nvCxnSpPr>
          <p:cNvPr id="424" name="Connection Line"/>
          <p:cNvCxnSpPr>
            <a:cxnSpLocks/>
          </p:cNvCxnSpPr>
          <p:nvPr/>
        </p:nvCxnSpPr>
        <p:spPr>
          <a:xfrm flipV="1">
            <a:off x="14553467" y="15085832"/>
            <a:ext cx="45719" cy="1799114"/>
          </a:xfrm>
          <a:prstGeom prst="straightConnector1">
            <a:avLst/>
          </a:prstGeom>
          <a:ln w="127000">
            <a:solidFill>
              <a:srgbClr val="000000"/>
            </a:solidFill>
            <a:headEnd type="triangle"/>
          </a:ln>
        </p:spPr>
      </p:cxnSp>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394"/>
                                        </p:tgtEl>
                                        <p:attrNameLst>
                                          <p:attrName>style.visibility</p:attrName>
                                        </p:attrNameLst>
                                      </p:cBhvr>
                                      <p:to>
                                        <p:strVal val="visible"/>
                                      </p:to>
                                    </p:set>
                                    <p:animEffect transition="in" filter="fade">
                                      <p:cBhvr>
                                        <p:cTn id="7" dur="300"/>
                                        <p:tgtEl>
                                          <p:spTgt spid="39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fill="hold" grpId="2" nodeType="clickEffect">
                                  <p:stCondLst>
                                    <p:cond delay="0"/>
                                  </p:stCondLst>
                                  <p:iterate>
                                    <p:tmAbs val="0"/>
                                  </p:iterate>
                                  <p:childTnLst>
                                    <p:set>
                                      <p:cBhvr>
                                        <p:cTn id="11" fill="hold"/>
                                        <p:tgtEl>
                                          <p:spTgt spid="397"/>
                                        </p:tgtEl>
                                        <p:attrNameLst>
                                          <p:attrName>style.visibility</p:attrName>
                                        </p:attrNameLst>
                                      </p:cBhvr>
                                      <p:to>
                                        <p:strVal val="visible"/>
                                      </p:to>
                                    </p:set>
                                    <p:animEffect transition="in" filter="fade">
                                      <p:cBhvr>
                                        <p:cTn id="12" dur="300"/>
                                        <p:tgtEl>
                                          <p:spTgt spid="397"/>
                                        </p:tgtEl>
                                      </p:cBhvr>
                                    </p:animEffect>
                                  </p:childTnLst>
                                </p:cTn>
                              </p:par>
                              <p:par>
                                <p:cTn id="13" presetID="10" presetClass="entr" fill="hold" grpId="3" nodeType="withEffect">
                                  <p:stCondLst>
                                    <p:cond delay="0"/>
                                  </p:stCondLst>
                                  <p:iterate>
                                    <p:tmAbs val="0"/>
                                  </p:iterate>
                                  <p:childTnLst>
                                    <p:set>
                                      <p:cBhvr>
                                        <p:cTn id="14" fill="hold"/>
                                        <p:tgtEl>
                                          <p:spTgt spid="395"/>
                                        </p:tgtEl>
                                        <p:attrNameLst>
                                          <p:attrName>style.visibility</p:attrName>
                                        </p:attrNameLst>
                                      </p:cBhvr>
                                      <p:to>
                                        <p:strVal val="visible"/>
                                      </p:to>
                                    </p:set>
                                    <p:animEffect transition="in" filter="fade">
                                      <p:cBhvr>
                                        <p:cTn id="15" dur="300"/>
                                        <p:tgtEl>
                                          <p:spTgt spid="39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fill="hold" grpId="4" nodeType="clickEffect">
                                  <p:stCondLst>
                                    <p:cond delay="0"/>
                                  </p:stCondLst>
                                  <p:iterate>
                                    <p:tmAbs val="0"/>
                                  </p:iterate>
                                  <p:childTnLst>
                                    <p:set>
                                      <p:cBhvr>
                                        <p:cTn id="19" fill="hold"/>
                                        <p:tgtEl>
                                          <p:spTgt spid="425"/>
                                        </p:tgtEl>
                                        <p:attrNameLst>
                                          <p:attrName>style.visibility</p:attrName>
                                        </p:attrNameLst>
                                      </p:cBhvr>
                                      <p:to>
                                        <p:strVal val="visible"/>
                                      </p:to>
                                    </p:set>
                                    <p:animEffect transition="in" filter="fade">
                                      <p:cBhvr>
                                        <p:cTn id="20" dur="300"/>
                                        <p:tgtEl>
                                          <p:spTgt spid="425"/>
                                        </p:tgtEl>
                                      </p:cBhvr>
                                    </p:animEffect>
                                  </p:childTnLst>
                                </p:cTn>
                              </p:par>
                              <p:par>
                                <p:cTn id="21" presetID="10" presetClass="entr" fill="hold" grpId="5" nodeType="withEffect">
                                  <p:stCondLst>
                                    <p:cond delay="0"/>
                                  </p:stCondLst>
                                  <p:iterate>
                                    <p:tmAbs val="0"/>
                                  </p:iterate>
                                  <p:childTnLst>
                                    <p:set>
                                      <p:cBhvr>
                                        <p:cTn id="22" fill="hold"/>
                                        <p:tgtEl>
                                          <p:spTgt spid="396"/>
                                        </p:tgtEl>
                                        <p:attrNameLst>
                                          <p:attrName>style.visibility</p:attrName>
                                        </p:attrNameLst>
                                      </p:cBhvr>
                                      <p:to>
                                        <p:strVal val="visible"/>
                                      </p:to>
                                    </p:set>
                                    <p:animEffect transition="in" filter="fade">
                                      <p:cBhvr>
                                        <p:cTn id="23" dur="300"/>
                                        <p:tgtEl>
                                          <p:spTgt spid="396"/>
                                        </p:tgtEl>
                                      </p:cBhvr>
                                    </p:animEffect>
                                  </p:childTnLst>
                                </p:cTn>
                              </p:par>
                              <p:par>
                                <p:cTn id="24" presetID="10" presetClass="entr" fill="hold" grpId="6" nodeType="withEffect">
                                  <p:stCondLst>
                                    <p:cond delay="0"/>
                                  </p:stCondLst>
                                  <p:iterate>
                                    <p:tmAbs val="0"/>
                                  </p:iterate>
                                  <p:childTnLst>
                                    <p:set>
                                      <p:cBhvr>
                                        <p:cTn id="25" fill="hold"/>
                                        <p:tgtEl>
                                          <p:spTgt spid="422"/>
                                        </p:tgtEl>
                                        <p:attrNameLst>
                                          <p:attrName>style.visibility</p:attrName>
                                        </p:attrNameLst>
                                      </p:cBhvr>
                                      <p:to>
                                        <p:strVal val="visible"/>
                                      </p:to>
                                    </p:set>
                                    <p:animEffect transition="in" filter="fade">
                                      <p:cBhvr>
                                        <p:cTn id="26" dur="300"/>
                                        <p:tgtEl>
                                          <p:spTgt spid="42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fill="hold" grpId="7" nodeType="clickEffect">
                                  <p:stCondLst>
                                    <p:cond delay="0"/>
                                  </p:stCondLst>
                                  <p:iterate>
                                    <p:tmAbs val="0"/>
                                  </p:iterate>
                                  <p:childTnLst>
                                    <p:set>
                                      <p:cBhvr>
                                        <p:cTn id="30" fill="hold"/>
                                        <p:tgtEl>
                                          <p:spTgt spid="402"/>
                                        </p:tgtEl>
                                        <p:attrNameLst>
                                          <p:attrName>style.visibility</p:attrName>
                                        </p:attrNameLst>
                                      </p:cBhvr>
                                      <p:to>
                                        <p:strVal val="visible"/>
                                      </p:to>
                                    </p:set>
                                    <p:animEffect transition="in" filter="fade">
                                      <p:cBhvr>
                                        <p:cTn id="31" dur="300"/>
                                        <p:tgtEl>
                                          <p:spTgt spid="402"/>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fill="hold" grpId="8" nodeType="clickEffect">
                                  <p:stCondLst>
                                    <p:cond delay="0"/>
                                  </p:stCondLst>
                                  <p:iterate>
                                    <p:tmAbs val="0"/>
                                  </p:iterate>
                                  <p:childTnLst>
                                    <p:set>
                                      <p:cBhvr>
                                        <p:cTn id="35" fill="hold"/>
                                        <p:tgtEl>
                                          <p:spTgt spid="426"/>
                                        </p:tgtEl>
                                        <p:attrNameLst>
                                          <p:attrName>style.visibility</p:attrName>
                                        </p:attrNameLst>
                                      </p:cBhvr>
                                      <p:to>
                                        <p:strVal val="visible"/>
                                      </p:to>
                                    </p:set>
                                    <p:animEffect transition="in" filter="fade">
                                      <p:cBhvr>
                                        <p:cTn id="36" dur="300"/>
                                        <p:tgtEl>
                                          <p:spTgt spid="426"/>
                                        </p:tgtEl>
                                      </p:cBhvr>
                                    </p:animEffect>
                                  </p:childTnLst>
                                </p:cTn>
                              </p:par>
                              <p:par>
                                <p:cTn id="37" presetID="10" presetClass="entr" fill="hold" grpId="9" nodeType="withEffect">
                                  <p:stCondLst>
                                    <p:cond delay="0"/>
                                  </p:stCondLst>
                                  <p:iterate>
                                    <p:tmAbs val="0"/>
                                  </p:iterate>
                                  <p:childTnLst>
                                    <p:set>
                                      <p:cBhvr>
                                        <p:cTn id="38" fill="hold"/>
                                        <p:tgtEl>
                                          <p:spTgt spid="400"/>
                                        </p:tgtEl>
                                        <p:attrNameLst>
                                          <p:attrName>style.visibility</p:attrName>
                                        </p:attrNameLst>
                                      </p:cBhvr>
                                      <p:to>
                                        <p:strVal val="visible"/>
                                      </p:to>
                                    </p:set>
                                    <p:animEffect transition="in" filter="fade">
                                      <p:cBhvr>
                                        <p:cTn id="39" dur="300"/>
                                        <p:tgtEl>
                                          <p:spTgt spid="400"/>
                                        </p:tgtEl>
                                      </p:cBhvr>
                                    </p:animEffect>
                                  </p:childTnLst>
                                </p:cTn>
                              </p:par>
                              <p:par>
                                <p:cTn id="40" presetID="10" presetClass="entr" fill="hold" grpId="10" nodeType="withEffect">
                                  <p:stCondLst>
                                    <p:cond delay="0"/>
                                  </p:stCondLst>
                                  <p:iterate>
                                    <p:tmAbs val="0"/>
                                  </p:iterate>
                                  <p:childTnLst>
                                    <p:set>
                                      <p:cBhvr>
                                        <p:cTn id="41" fill="hold"/>
                                        <p:tgtEl>
                                          <p:spTgt spid="421"/>
                                        </p:tgtEl>
                                        <p:attrNameLst>
                                          <p:attrName>style.visibility</p:attrName>
                                        </p:attrNameLst>
                                      </p:cBhvr>
                                      <p:to>
                                        <p:strVal val="visible"/>
                                      </p:to>
                                    </p:set>
                                    <p:animEffect transition="in" filter="fade">
                                      <p:cBhvr>
                                        <p:cTn id="42" dur="300"/>
                                        <p:tgtEl>
                                          <p:spTgt spid="421"/>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fill="hold" grpId="11" nodeType="clickEffect">
                                  <p:stCondLst>
                                    <p:cond delay="0"/>
                                  </p:stCondLst>
                                  <p:iterate>
                                    <p:tmAbs val="0"/>
                                  </p:iterate>
                                  <p:childTnLst>
                                    <p:set>
                                      <p:cBhvr>
                                        <p:cTn id="46" fill="hold"/>
                                        <p:tgtEl>
                                          <p:spTgt spid="399"/>
                                        </p:tgtEl>
                                        <p:attrNameLst>
                                          <p:attrName>style.visibility</p:attrName>
                                        </p:attrNameLst>
                                      </p:cBhvr>
                                      <p:to>
                                        <p:strVal val="visible"/>
                                      </p:to>
                                    </p:set>
                                    <p:animEffect transition="in" filter="fade">
                                      <p:cBhvr>
                                        <p:cTn id="47" dur="300"/>
                                        <p:tgtEl>
                                          <p:spTgt spid="399"/>
                                        </p:tgtEl>
                                      </p:cBhvr>
                                    </p:animEffect>
                                  </p:childTnLst>
                                </p:cTn>
                              </p:par>
                              <p:par>
                                <p:cTn id="48" presetID="10" presetClass="entr" fill="hold" grpId="12" nodeType="withEffect">
                                  <p:stCondLst>
                                    <p:cond delay="0"/>
                                  </p:stCondLst>
                                  <p:iterate>
                                    <p:tmAbs val="0"/>
                                  </p:iterate>
                                  <p:childTnLst>
                                    <p:set>
                                      <p:cBhvr>
                                        <p:cTn id="49" fill="hold"/>
                                        <p:tgtEl>
                                          <p:spTgt spid="424"/>
                                        </p:tgtEl>
                                        <p:attrNameLst>
                                          <p:attrName>style.visibility</p:attrName>
                                        </p:attrNameLst>
                                      </p:cBhvr>
                                      <p:to>
                                        <p:strVal val="visible"/>
                                      </p:to>
                                    </p:set>
                                    <p:animEffect transition="in" filter="fade">
                                      <p:cBhvr>
                                        <p:cTn id="50" dur="300"/>
                                        <p:tgtEl>
                                          <p:spTgt spid="424"/>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fill="hold" grpId="13" nodeType="clickEffect">
                                  <p:stCondLst>
                                    <p:cond delay="0"/>
                                  </p:stCondLst>
                                  <p:iterate>
                                    <p:tmAbs val="0"/>
                                  </p:iterate>
                                  <p:childTnLst>
                                    <p:set>
                                      <p:cBhvr>
                                        <p:cTn id="54" fill="hold"/>
                                        <p:tgtEl>
                                          <p:spTgt spid="403"/>
                                        </p:tgtEl>
                                        <p:attrNameLst>
                                          <p:attrName>style.visibility</p:attrName>
                                        </p:attrNameLst>
                                      </p:cBhvr>
                                      <p:to>
                                        <p:strVal val="visible"/>
                                      </p:to>
                                    </p:set>
                                    <p:animEffect transition="in" filter="fade">
                                      <p:cBhvr>
                                        <p:cTn id="55" dur="300"/>
                                        <p:tgtEl>
                                          <p:spTgt spid="403"/>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fill="hold" grpId="14" nodeType="clickEffect">
                                  <p:stCondLst>
                                    <p:cond delay="0"/>
                                  </p:stCondLst>
                                  <p:iterate>
                                    <p:tmAbs val="0"/>
                                  </p:iterate>
                                  <p:childTnLst>
                                    <p:set>
                                      <p:cBhvr>
                                        <p:cTn id="59" fill="hold"/>
                                        <p:tgtEl>
                                          <p:spTgt spid="427"/>
                                        </p:tgtEl>
                                        <p:attrNameLst>
                                          <p:attrName>style.visibility</p:attrName>
                                        </p:attrNameLst>
                                      </p:cBhvr>
                                      <p:to>
                                        <p:strVal val="visible"/>
                                      </p:to>
                                    </p:set>
                                    <p:animEffect transition="in" filter="fade">
                                      <p:cBhvr>
                                        <p:cTn id="60" dur="300"/>
                                        <p:tgtEl>
                                          <p:spTgt spid="427"/>
                                        </p:tgtEl>
                                      </p:cBhvr>
                                    </p:animEffect>
                                  </p:childTnLst>
                                </p:cTn>
                              </p:par>
                              <p:par>
                                <p:cTn id="61" presetID="10" presetClass="entr" fill="hold" grpId="15" nodeType="withEffect">
                                  <p:stCondLst>
                                    <p:cond delay="0"/>
                                  </p:stCondLst>
                                  <p:iterate>
                                    <p:tmAbs val="0"/>
                                  </p:iterate>
                                  <p:childTnLst>
                                    <p:set>
                                      <p:cBhvr>
                                        <p:cTn id="62" fill="hold"/>
                                        <p:tgtEl>
                                          <p:spTgt spid="401"/>
                                        </p:tgtEl>
                                        <p:attrNameLst>
                                          <p:attrName>style.visibility</p:attrName>
                                        </p:attrNameLst>
                                      </p:cBhvr>
                                      <p:to>
                                        <p:strVal val="visible"/>
                                      </p:to>
                                    </p:set>
                                    <p:animEffect transition="in" filter="fade">
                                      <p:cBhvr>
                                        <p:cTn id="63" dur="300"/>
                                        <p:tgtEl>
                                          <p:spTgt spid="401"/>
                                        </p:tgtEl>
                                      </p:cBhvr>
                                    </p:animEffect>
                                  </p:childTnLst>
                                </p:cTn>
                              </p:par>
                              <p:par>
                                <p:cTn id="64" presetID="10" presetClass="entr" fill="hold" grpId="16" nodeType="withEffect">
                                  <p:stCondLst>
                                    <p:cond delay="0"/>
                                  </p:stCondLst>
                                  <p:iterate>
                                    <p:tmAbs val="0"/>
                                  </p:iterate>
                                  <p:childTnLst>
                                    <p:set>
                                      <p:cBhvr>
                                        <p:cTn id="65" fill="hold"/>
                                        <p:tgtEl>
                                          <p:spTgt spid="420"/>
                                        </p:tgtEl>
                                        <p:attrNameLst>
                                          <p:attrName>style.visibility</p:attrName>
                                        </p:attrNameLst>
                                      </p:cBhvr>
                                      <p:to>
                                        <p:strVal val="visible"/>
                                      </p:to>
                                    </p:set>
                                    <p:animEffect transition="in" filter="fade">
                                      <p:cBhvr>
                                        <p:cTn id="66" dur="300"/>
                                        <p:tgtEl>
                                          <p:spTgt spid="4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4" grpId="1" animBg="1" advAuto="0"/>
      <p:bldP spid="395" grpId="3" animBg="1" advAuto="0"/>
      <p:bldP spid="396" grpId="5" animBg="1" advAuto="0"/>
      <p:bldP spid="397" grpId="2" animBg="1" advAuto="0"/>
      <p:bldP spid="425" grpId="4" animBg="1" advAuto="0"/>
      <p:bldP spid="399" grpId="11" animBg="1" advAuto="0"/>
      <p:bldP spid="400" grpId="9" animBg="1" advAuto="0"/>
      <p:bldP spid="401" grpId="15" animBg="1" advAuto="0"/>
      <p:bldP spid="402" grpId="7" animBg="1" advAuto="0"/>
      <p:bldP spid="403" grpId="13" animBg="1" advAuto="0"/>
      <p:bldP spid="426" grpId="8" animBg="1" advAuto="0"/>
      <p:bldP spid="427" grpId="14" animBg="1" advAuto="0"/>
      <p:bldP spid="420" grpId="16" animBg="1" advAuto="0"/>
      <p:bldP spid="421" grpId="10" animBg="1" advAuto="0"/>
      <p:bldP spid="422" grpId="6" animBg="1" advAuto="0"/>
      <p:bldP spid="424" grpId="12"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 name="Combining two sessions linearly"/>
          <p:cNvSpPr txBox="1">
            <a:spLocks noGrp="1"/>
          </p:cNvSpPr>
          <p:nvPr>
            <p:ph type="title"/>
          </p:nvPr>
        </p:nvSpPr>
        <p:spPr>
          <a:prstGeom prst="rect">
            <a:avLst/>
          </a:prstGeom>
        </p:spPr>
        <p:txBody>
          <a:bodyPr/>
          <a:lstStyle/>
          <a:p>
            <a:r>
              <a:rPr lang="en-US" dirty="0"/>
              <a:t>Extend to an attack</a:t>
            </a:r>
            <a:endParaRPr dirty="0"/>
          </a:p>
        </p:txBody>
      </p:sp>
      <p:sp>
        <p:nvSpPr>
          <p:cNvPr id="376" name="Signer"/>
          <p:cNvSpPr txBox="1"/>
          <p:nvPr/>
        </p:nvSpPr>
        <p:spPr>
          <a:xfrm>
            <a:off x="2441057" y="5545929"/>
            <a:ext cx="2828286" cy="126420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8000">
                <a:solidFill>
                  <a:schemeClr val="accent1">
                    <a:satOff val="-3547"/>
                    <a:lumOff val="-10352"/>
                  </a:schemeClr>
                </a:solidFill>
              </a:defRPr>
            </a:lvl1pPr>
          </a:lstStyle>
          <a:p>
            <a:r>
              <a:t>Signer</a:t>
            </a:r>
          </a:p>
        </p:txBody>
      </p:sp>
      <p:sp>
        <p:nvSpPr>
          <p:cNvPr id="377" name="Line"/>
          <p:cNvSpPr/>
          <p:nvPr/>
        </p:nvSpPr>
        <p:spPr>
          <a:xfrm>
            <a:off x="5971015" y="7916227"/>
            <a:ext cx="5911486" cy="1"/>
          </a:xfrm>
          <a:prstGeom prst="line">
            <a:avLst/>
          </a:prstGeom>
          <a:ln w="76200">
            <a:solidFill>
              <a:srgbClr val="000000"/>
            </a:solidFill>
            <a:tailEnd type="triangle"/>
          </a:ln>
        </p:spPr>
        <p:txBody>
          <a:bodyPr lIns="121917" tIns="121917" rIns="121917" bIns="121917"/>
          <a:lstStyle/>
          <a:p>
            <a:endParaRPr/>
          </a:p>
        </p:txBody>
      </p:sp>
      <p:sp>
        <p:nvSpPr>
          <p:cNvPr id="378" name="Line"/>
          <p:cNvSpPr/>
          <p:nvPr/>
        </p:nvSpPr>
        <p:spPr>
          <a:xfrm>
            <a:off x="5971015" y="12263787"/>
            <a:ext cx="5911486" cy="1"/>
          </a:xfrm>
          <a:prstGeom prst="line">
            <a:avLst/>
          </a:prstGeom>
          <a:ln w="76200">
            <a:solidFill>
              <a:srgbClr val="000000"/>
            </a:solidFill>
            <a:headEnd type="triangle"/>
          </a:ln>
        </p:spPr>
        <p:txBody>
          <a:bodyPr lIns="121917" tIns="121917" rIns="121917" bIns="121917"/>
          <a:lstStyle/>
          <a:p>
            <a:endParaRPr/>
          </a:p>
        </p:txBody>
      </p:sp>
      <p:sp>
        <p:nvSpPr>
          <p:cNvPr id="379" name="Line"/>
          <p:cNvSpPr/>
          <p:nvPr/>
        </p:nvSpPr>
        <p:spPr>
          <a:xfrm>
            <a:off x="5971015" y="13558178"/>
            <a:ext cx="5911486" cy="1"/>
          </a:xfrm>
          <a:prstGeom prst="line">
            <a:avLst/>
          </a:prstGeom>
          <a:ln w="76200">
            <a:solidFill>
              <a:srgbClr val="000000"/>
            </a:solidFill>
            <a:tailEnd type="triangle"/>
          </a:ln>
        </p:spPr>
        <p:txBody>
          <a:bodyPr lIns="121917" tIns="121917" rIns="121917" bIns="121917"/>
          <a:lstStyle/>
          <a:p>
            <a:endParaRPr/>
          </a:p>
        </p:txBody>
      </p:sp>
      <mc:AlternateContent xmlns:mc="http://schemas.openxmlformats.org/markup-compatibility/2006" xmlns:a14="http://schemas.microsoft.com/office/drawing/2010/main">
        <mc:Choice Requires="a14">
          <p:sp>
            <p:nvSpPr>
              <p:cNvPr id="380" name=","/>
              <p:cNvSpPr txBox="1"/>
              <p:nvPr/>
            </p:nvSpPr>
            <p:spPr>
              <a:xfrm>
                <a:off x="7588770" y="6514852"/>
                <a:ext cx="2675976" cy="1342816"/>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sSub>
                      <m:sSubPr>
                        <m:ctrlPr>
                          <a:rPr sz="7750" i="1">
                            <a:solidFill>
                              <a:srgbClr val="000000"/>
                            </a:solidFill>
                            <a:latin typeface="Cambria Math" panose="02040503050406030204" pitchFamily="18" charset="0"/>
                          </a:rPr>
                        </m:ctrlPr>
                      </m:sSubPr>
                      <m:e>
                        <m:r>
                          <a:rPr sz="7750" i="1">
                            <a:solidFill>
                              <a:srgbClr val="000000"/>
                            </a:solidFill>
                            <a:latin typeface="Cambria Math" panose="02040503050406030204" pitchFamily="18" charset="0"/>
                          </a:rPr>
                          <m:t>𝐴</m:t>
                        </m:r>
                      </m:e>
                      <m:sub>
                        <m:r>
                          <a:rPr sz="7750" i="1">
                            <a:solidFill>
                              <a:srgbClr val="000000"/>
                            </a:solidFill>
                            <a:latin typeface="Cambria Math" panose="02040503050406030204" pitchFamily="18" charset="0"/>
                          </a:rPr>
                          <m:t>1</m:t>
                        </m:r>
                      </m:sub>
                    </m:sSub>
                  </m:oMath>
                </a14:m>
                <a:r>
                  <a:t> , </a:t>
                </a:r>
                <a14:m>
                  <m:oMath xmlns:m="http://schemas.openxmlformats.org/officeDocument/2006/math">
                    <m:sSub>
                      <m:sSubPr>
                        <m:ctrlPr>
                          <a:rPr sz="7300" i="1">
                            <a:solidFill>
                              <a:srgbClr val="000000"/>
                            </a:solidFill>
                            <a:latin typeface="Cambria Math" panose="02040503050406030204" pitchFamily="18" charset="0"/>
                          </a:rPr>
                        </m:ctrlPr>
                      </m:sSubPr>
                      <m:e>
                        <m:r>
                          <a:rPr sz="7300" i="1">
                            <a:solidFill>
                              <a:srgbClr val="000000"/>
                            </a:solidFill>
                            <a:latin typeface="Cambria Math" panose="02040503050406030204" pitchFamily="18" charset="0"/>
                          </a:rPr>
                          <m:t>𝐴</m:t>
                        </m:r>
                      </m:e>
                      <m:sub>
                        <m:r>
                          <a:rPr sz="7300" i="1">
                            <a:solidFill>
                              <a:srgbClr val="000000"/>
                            </a:solidFill>
                            <a:latin typeface="Cambria Math" panose="02040503050406030204" pitchFamily="18" charset="0"/>
                          </a:rPr>
                          <m:t>2</m:t>
                        </m:r>
                      </m:sub>
                    </m:sSub>
                  </m:oMath>
                </a14:m>
                <a:endParaRPr/>
              </a:p>
            </p:txBody>
          </p:sp>
        </mc:Choice>
        <mc:Fallback xmlns="">
          <p:sp>
            <p:nvSpPr>
              <p:cNvPr id="380" name=","/>
              <p:cNvSpPr txBox="1">
                <a:spLocks noRot="1" noChangeAspect="1" noMove="1" noResize="1" noEditPoints="1" noAdjustHandles="1" noChangeArrowheads="1" noChangeShapeType="1" noTextEdit="1"/>
              </p:cNvSpPr>
              <p:nvPr/>
            </p:nvSpPr>
            <p:spPr>
              <a:xfrm>
                <a:off x="7588770" y="6514852"/>
                <a:ext cx="2675976" cy="1342816"/>
              </a:xfrm>
              <a:prstGeom prst="rect">
                <a:avLst/>
              </a:prstGeom>
              <a:blipFill>
                <a:blip r:embed="rId3"/>
                <a:stretch>
                  <a:fillRect l="-8019" t="-5660" r="-12264" b="-3396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3" name="Adversary"/>
              <p:cNvSpPr txBox="1"/>
              <p:nvPr/>
            </p:nvSpPr>
            <p:spPr>
              <a:xfrm>
                <a:off x="13059533" y="5486028"/>
                <a:ext cx="5544785" cy="1384003"/>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solidFill>
                      <a:srgbClr val="DE2240"/>
                    </a:solidFill>
                  </a:defRPr>
                </a:pPr>
                <a:r>
                  <a:t>Adversary </a:t>
                </a:r>
                <a14:m>
                  <m:oMath xmlns:m="http://schemas.openxmlformats.org/officeDocument/2006/math">
                    <m:r>
                      <a:rPr sz="9050" i="1">
                        <a:solidFill>
                          <a:srgbClr val="DE213F"/>
                        </a:solidFill>
                        <a:latin typeface="Cambria Math" panose="02040503050406030204" pitchFamily="18" charset="0"/>
                      </a:rPr>
                      <m:t>𝒜</m:t>
                    </m:r>
                  </m:oMath>
                </a14:m>
                <a:endParaRPr/>
              </a:p>
            </p:txBody>
          </p:sp>
        </mc:Choice>
        <mc:Fallback xmlns="">
          <p:sp>
            <p:nvSpPr>
              <p:cNvPr id="383" name="Adversary"/>
              <p:cNvSpPr txBox="1">
                <a:spLocks noRot="1" noChangeAspect="1" noMove="1" noResize="1" noEditPoints="1" noAdjustHandles="1" noChangeArrowheads="1" noChangeShapeType="1" noTextEdit="1"/>
              </p:cNvSpPr>
              <p:nvPr/>
            </p:nvSpPr>
            <p:spPr>
              <a:xfrm>
                <a:off x="13059533" y="5486028"/>
                <a:ext cx="5544785" cy="1384003"/>
              </a:xfrm>
              <a:prstGeom prst="rect">
                <a:avLst/>
              </a:prstGeom>
              <a:blipFill>
                <a:blip r:embed="rId4"/>
                <a:stretch>
                  <a:fillRect l="-8924" t="-4587" r="-6636" b="-50459"/>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4" name="Pick  ,    ,"/>
              <p:cNvSpPr txBox="1"/>
              <p:nvPr/>
            </p:nvSpPr>
            <p:spPr>
              <a:xfrm>
                <a:off x="12914285" y="7145159"/>
                <a:ext cx="8717380" cy="1655191"/>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r>
                  <a:rPr dirty="0"/>
                  <a:t>Pick </a:t>
                </a:r>
                <a14:m>
                  <m:oMath xmlns:m="http://schemas.openxmlformats.org/officeDocument/2006/math">
                    <m:sSub>
                      <m:sSubPr>
                        <m:ctrlPr>
                          <a:rPr lang="ar-AE" sz="8500" i="1" smtClean="0">
                            <a:solidFill>
                              <a:srgbClr val="D25327"/>
                            </a:solidFill>
                            <a:latin typeface="Cambria Math" panose="02040503050406030204" pitchFamily="18" charset="0"/>
                          </a:rPr>
                        </m:ctrlPr>
                      </m:sSubPr>
                      <m:e>
                        <m:r>
                          <a:rPr lang="ar-AE" sz="8500" i="1">
                            <a:solidFill>
                              <a:srgbClr val="D25327"/>
                            </a:solidFill>
                            <a:latin typeface="Cambria Math" panose="02040503050406030204" pitchFamily="18" charset="0"/>
                          </a:rPr>
                          <m:t>𝛼</m:t>
                        </m:r>
                      </m:e>
                      <m:sub>
                        <m:r>
                          <a:rPr lang="ar-AE" sz="8500" i="1">
                            <a:solidFill>
                              <a:srgbClr val="D25327"/>
                            </a:solidFill>
                            <a:latin typeface="Cambria Math" panose="02040503050406030204" pitchFamily="18" charset="0"/>
                          </a:rPr>
                          <m:t>1</m:t>
                        </m:r>
                      </m:sub>
                    </m:sSub>
                  </m:oMath>
                </a14:m>
                <a:r>
                  <a:rPr sz="8500" dirty="0"/>
                  <a:t>, </a:t>
                </a:r>
                <a14:m>
                  <m:oMath xmlns:m="http://schemas.openxmlformats.org/officeDocument/2006/math">
                    <m:sSub>
                      <m:sSubPr>
                        <m:ctrlPr>
                          <a:rPr lang="ar-AE" sz="8500" i="1" smtClean="0">
                            <a:solidFill>
                              <a:srgbClr val="D25327"/>
                            </a:solidFill>
                            <a:latin typeface="Cambria Math" panose="02040503050406030204" pitchFamily="18" charset="0"/>
                          </a:rPr>
                        </m:ctrlPr>
                      </m:sSubPr>
                      <m:e>
                        <m:r>
                          <a:rPr lang="ar-AE" sz="8500" i="1">
                            <a:solidFill>
                              <a:srgbClr val="D25327"/>
                            </a:solidFill>
                            <a:latin typeface="Cambria Math" panose="02040503050406030204" pitchFamily="18" charset="0"/>
                          </a:rPr>
                          <m:t>𝛼</m:t>
                        </m:r>
                      </m:e>
                      <m:sub>
                        <m:r>
                          <a:rPr lang="ar-AE" sz="8500" i="1">
                            <a:solidFill>
                              <a:srgbClr val="D25327"/>
                            </a:solidFill>
                            <a:latin typeface="Cambria Math" panose="02040503050406030204" pitchFamily="18" charset="0"/>
                          </a:rPr>
                          <m:t>2</m:t>
                        </m:r>
                      </m:sub>
                    </m:sSub>
                    <m:r>
                      <a:rPr sz="8500" i="1">
                        <a:solidFill>
                          <a:srgbClr val="000000"/>
                        </a:solidFill>
                        <a:latin typeface="Cambria Math" panose="02040503050406030204" pitchFamily="18" charset="0"/>
                      </a:rPr>
                      <m:t>∈</m:t>
                    </m:r>
                    <m:sSub>
                      <m:sSubPr>
                        <m:ctrlPr>
                          <a:rPr sz="8500" i="1">
                            <a:solidFill>
                              <a:srgbClr val="000000"/>
                            </a:solidFill>
                            <a:latin typeface="Cambria Math" panose="02040503050406030204" pitchFamily="18" charset="0"/>
                          </a:rPr>
                        </m:ctrlPr>
                      </m:sSubPr>
                      <m:e>
                        <m:r>
                          <a:rPr sz="8500" i="1">
                            <a:solidFill>
                              <a:srgbClr val="000000"/>
                            </a:solidFill>
                            <a:latin typeface="Cambria Math" panose="02040503050406030204" pitchFamily="18" charset="0"/>
                          </a:rPr>
                          <m:t>ℤ</m:t>
                        </m:r>
                      </m:e>
                      <m:sub>
                        <m:r>
                          <a:rPr sz="8500" i="1">
                            <a:solidFill>
                              <a:srgbClr val="000000"/>
                            </a:solidFill>
                            <a:latin typeface="Cambria Math" panose="02040503050406030204" pitchFamily="18" charset="0"/>
                          </a:rPr>
                          <m:t>𝑝</m:t>
                        </m:r>
                      </m:sub>
                    </m:sSub>
                  </m:oMath>
                </a14:m>
                <a:r>
                  <a:rPr dirty="0"/>
                  <a:t> , </a:t>
                </a:r>
                <a14:m>
                  <m:oMath xmlns:m="http://schemas.openxmlformats.org/officeDocument/2006/math">
                    <m:r>
                      <a:rPr sz="7900" i="1">
                        <a:solidFill>
                          <a:srgbClr val="000000"/>
                        </a:solidFill>
                        <a:latin typeface="Cambria Math" panose="02040503050406030204" pitchFamily="18" charset="0"/>
                      </a:rPr>
                      <m:t>𝑚</m:t>
                    </m:r>
                  </m:oMath>
                </a14:m>
                <a:endParaRPr dirty="0"/>
              </a:p>
            </p:txBody>
          </p:sp>
        </mc:Choice>
        <mc:Fallback xmlns="">
          <p:sp>
            <p:nvSpPr>
              <p:cNvPr id="384" name="Pick  ,    ,"/>
              <p:cNvSpPr txBox="1">
                <a:spLocks noRot="1" noChangeAspect="1" noMove="1" noResize="1" noEditPoints="1" noAdjustHandles="1" noChangeArrowheads="1" noChangeShapeType="1" noTextEdit="1"/>
              </p:cNvSpPr>
              <p:nvPr/>
            </p:nvSpPr>
            <p:spPr>
              <a:xfrm>
                <a:off x="12914285" y="7145159"/>
                <a:ext cx="8717380" cy="1655191"/>
              </a:xfrm>
              <a:prstGeom prst="rect">
                <a:avLst/>
              </a:prstGeom>
              <a:blipFill>
                <a:blip r:embed="rId5"/>
                <a:stretch>
                  <a:fillRect l="-4651" t="-11364" r="-291" b="-2500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5" name=","/>
              <p:cNvSpPr txBox="1"/>
              <p:nvPr/>
            </p:nvSpPr>
            <p:spPr>
              <a:xfrm>
                <a:off x="14307278" y="9388383"/>
                <a:ext cx="10867136" cy="1525861"/>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r>
                      <a:rPr sz="7500" i="1">
                        <a:solidFill>
                          <a:srgbClr val="000000"/>
                        </a:solidFill>
                        <a:latin typeface="Cambria Math" panose="02040503050406030204" pitchFamily="18" charset="0"/>
                      </a:rPr>
                      <m:t>𝐴</m:t>
                    </m:r>
                    <m:r>
                      <a:rPr sz="7500" i="1">
                        <a:solidFill>
                          <a:srgbClr val="000000"/>
                        </a:solidFill>
                        <a:latin typeface="Cambria Math" panose="02040503050406030204" pitchFamily="18" charset="0"/>
                      </a:rPr>
                      <m:t>←</m:t>
                    </m:r>
                    <m:sSubSup>
                      <m:sSubSupPr>
                        <m:ctrlPr>
                          <a:rPr sz="7500" i="1">
                            <a:solidFill>
                              <a:srgbClr val="000000"/>
                            </a:solidFill>
                            <a:latin typeface="Cambria Math" panose="02040503050406030204" pitchFamily="18" charset="0"/>
                          </a:rPr>
                        </m:ctrlPr>
                      </m:sSubSupPr>
                      <m:e>
                        <m:r>
                          <a:rPr sz="7500" i="1">
                            <a:solidFill>
                              <a:srgbClr val="000000"/>
                            </a:solidFill>
                            <a:latin typeface="Cambria Math" panose="02040503050406030204" pitchFamily="18" charset="0"/>
                          </a:rPr>
                          <m:t>𝐴</m:t>
                        </m:r>
                      </m:e>
                      <m:sub>
                        <m:r>
                          <a:rPr sz="7500" i="1">
                            <a:solidFill>
                              <a:srgbClr val="000000"/>
                            </a:solidFill>
                            <a:latin typeface="Cambria Math" panose="02040503050406030204" pitchFamily="18" charset="0"/>
                          </a:rPr>
                          <m:t>1</m:t>
                        </m:r>
                      </m:sub>
                      <m:sup>
                        <m:sSub>
                          <m:sSubPr>
                            <m:ctrlPr>
                              <a:rPr lang="ar-AE" sz="7500" i="1" smtClean="0">
                                <a:solidFill>
                                  <a:srgbClr val="D25327"/>
                                </a:solidFill>
                                <a:latin typeface="Cambria Math" panose="02040503050406030204" pitchFamily="18" charset="0"/>
                              </a:rPr>
                            </m:ctrlPr>
                          </m:sSubPr>
                          <m:e>
                            <m:r>
                              <a:rPr lang="ar-AE" sz="7500" i="1">
                                <a:solidFill>
                                  <a:srgbClr val="D25327"/>
                                </a:solidFill>
                                <a:latin typeface="Cambria Math" panose="02040503050406030204" pitchFamily="18" charset="0"/>
                              </a:rPr>
                              <m:t>𝛼</m:t>
                            </m:r>
                          </m:e>
                          <m:sub>
                            <m:r>
                              <a:rPr lang="ar-AE" sz="7500" i="1">
                                <a:solidFill>
                                  <a:srgbClr val="D25327"/>
                                </a:solidFill>
                                <a:latin typeface="Cambria Math" panose="02040503050406030204" pitchFamily="18" charset="0"/>
                              </a:rPr>
                              <m:t>1</m:t>
                            </m:r>
                          </m:sub>
                        </m:sSub>
                      </m:sup>
                    </m:sSubSup>
                    <m:sSubSup>
                      <m:sSubSupPr>
                        <m:ctrlPr>
                          <a:rPr sz="7500" i="1">
                            <a:solidFill>
                              <a:srgbClr val="000000"/>
                            </a:solidFill>
                            <a:latin typeface="Cambria Math" panose="02040503050406030204" pitchFamily="18" charset="0"/>
                          </a:rPr>
                        </m:ctrlPr>
                      </m:sSubSupPr>
                      <m:e>
                        <m:r>
                          <a:rPr sz="7500" i="1">
                            <a:solidFill>
                              <a:srgbClr val="000000"/>
                            </a:solidFill>
                            <a:latin typeface="Cambria Math" panose="02040503050406030204" pitchFamily="18" charset="0"/>
                          </a:rPr>
                          <m:t>𝐴</m:t>
                        </m:r>
                      </m:e>
                      <m:sub>
                        <m:r>
                          <a:rPr sz="7500" i="1">
                            <a:solidFill>
                              <a:srgbClr val="000000"/>
                            </a:solidFill>
                            <a:latin typeface="Cambria Math" panose="02040503050406030204" pitchFamily="18" charset="0"/>
                          </a:rPr>
                          <m:t>2</m:t>
                        </m:r>
                      </m:sub>
                      <m:sup>
                        <m:sSub>
                          <m:sSubPr>
                            <m:ctrlPr>
                              <a:rPr lang="ar-AE" sz="7500" i="1" smtClean="0">
                                <a:solidFill>
                                  <a:srgbClr val="D25327"/>
                                </a:solidFill>
                                <a:latin typeface="Cambria Math" panose="02040503050406030204" pitchFamily="18" charset="0"/>
                              </a:rPr>
                            </m:ctrlPr>
                          </m:sSubPr>
                          <m:e>
                            <m:r>
                              <a:rPr lang="ar-AE" sz="7500" i="1">
                                <a:solidFill>
                                  <a:srgbClr val="D25327"/>
                                </a:solidFill>
                                <a:latin typeface="Cambria Math" panose="02040503050406030204" pitchFamily="18" charset="0"/>
                              </a:rPr>
                              <m:t>𝛼</m:t>
                            </m:r>
                          </m:e>
                          <m:sub>
                            <m:r>
                              <a:rPr lang="ar-AE" sz="7500" i="1">
                                <a:solidFill>
                                  <a:srgbClr val="D25327"/>
                                </a:solidFill>
                                <a:latin typeface="Cambria Math" panose="02040503050406030204" pitchFamily="18" charset="0"/>
                              </a:rPr>
                              <m:t>2</m:t>
                            </m:r>
                          </m:sub>
                        </m:sSub>
                      </m:sup>
                    </m:sSubSup>
                  </m:oMath>
                </a14:m>
                <a:r>
                  <a:rPr dirty="0"/>
                  <a:t>, </a:t>
                </a:r>
                <a14:m>
                  <m:oMath xmlns:m="http://schemas.openxmlformats.org/officeDocument/2006/math">
                    <m:r>
                      <a:rPr sz="7700" i="1">
                        <a:solidFill>
                          <a:srgbClr val="000000"/>
                        </a:solidFill>
                        <a:latin typeface="Cambria Math" panose="02040503050406030204" pitchFamily="18" charset="0"/>
                      </a:rPr>
                      <m:t>𝑐</m:t>
                    </m:r>
                    <m:r>
                      <a:rPr sz="7700" i="1">
                        <a:solidFill>
                          <a:srgbClr val="000000"/>
                        </a:solidFill>
                        <a:latin typeface="Cambria Math" panose="02040503050406030204" pitchFamily="18" charset="0"/>
                      </a:rPr>
                      <m:t>←</m:t>
                    </m:r>
                    <m:r>
                      <a:rPr sz="7700" i="1">
                        <a:solidFill>
                          <a:srgbClr val="000000"/>
                        </a:solidFill>
                        <a:latin typeface="Cambria Math" panose="02040503050406030204" pitchFamily="18" charset="0"/>
                      </a:rPr>
                      <m:t>𝐻</m:t>
                    </m:r>
                    <m:r>
                      <a:rPr sz="7700" i="1">
                        <a:solidFill>
                          <a:srgbClr val="000000"/>
                        </a:solidFill>
                        <a:latin typeface="Cambria Math" panose="02040503050406030204" pitchFamily="18" charset="0"/>
                      </a:rPr>
                      <m:t>(</m:t>
                    </m:r>
                    <m:r>
                      <a:rPr sz="7700" i="1">
                        <a:solidFill>
                          <a:srgbClr val="000000"/>
                        </a:solidFill>
                        <a:latin typeface="Cambria Math" panose="02040503050406030204" pitchFamily="18" charset="0"/>
                      </a:rPr>
                      <m:t>𝐴</m:t>
                    </m:r>
                    <m:r>
                      <a:rPr sz="7700" i="1">
                        <a:solidFill>
                          <a:srgbClr val="000000"/>
                        </a:solidFill>
                        <a:latin typeface="Cambria Math" panose="02040503050406030204" pitchFamily="18" charset="0"/>
                      </a:rPr>
                      <m:t>,</m:t>
                    </m:r>
                    <m:r>
                      <a:rPr sz="7700" i="1">
                        <a:solidFill>
                          <a:srgbClr val="000000"/>
                        </a:solidFill>
                        <a:latin typeface="Cambria Math" panose="02040503050406030204" pitchFamily="18" charset="0"/>
                      </a:rPr>
                      <m:t>𝑚</m:t>
                    </m:r>
                    <m:r>
                      <a:rPr sz="7700" i="1">
                        <a:solidFill>
                          <a:srgbClr val="000000"/>
                        </a:solidFill>
                        <a:latin typeface="Cambria Math" panose="02040503050406030204" pitchFamily="18" charset="0"/>
                      </a:rPr>
                      <m:t>)</m:t>
                    </m:r>
                  </m:oMath>
                </a14:m>
                <a:endParaRPr dirty="0"/>
              </a:p>
            </p:txBody>
          </p:sp>
        </mc:Choice>
        <mc:Fallback xmlns="">
          <p:sp>
            <p:nvSpPr>
              <p:cNvPr id="385" name=","/>
              <p:cNvSpPr txBox="1">
                <a:spLocks noRot="1" noChangeAspect="1" noMove="1" noResize="1" noEditPoints="1" noAdjustHandles="1" noChangeArrowheads="1" noChangeShapeType="1" noTextEdit="1"/>
              </p:cNvSpPr>
              <p:nvPr/>
            </p:nvSpPr>
            <p:spPr>
              <a:xfrm>
                <a:off x="14307278" y="9388383"/>
                <a:ext cx="10867136" cy="1525861"/>
              </a:xfrm>
              <a:prstGeom prst="rect">
                <a:avLst/>
              </a:prstGeom>
              <a:blipFill>
                <a:blip r:embed="rId6"/>
                <a:stretch>
                  <a:fillRect l="-1867" t="-826" r="-2100" b="-2231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390" name="Slide Number"/>
          <p:cNvSpPr txBox="1">
            <a:spLocks noGrp="1"/>
          </p:cNvSpPr>
          <p:nvPr>
            <p:ph type="sldNum" sz="quarter" idx="4294967295"/>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18</a:t>
            </a:fld>
            <a:endParaRPr/>
          </a:p>
        </p:txBody>
      </p:sp>
      <mc:AlternateContent xmlns:mc="http://schemas.openxmlformats.org/markup-compatibility/2006" xmlns:a14="http://schemas.microsoft.com/office/drawing/2010/main">
        <mc:Choice Requires="a14">
          <p:sp>
            <p:nvSpPr>
              <p:cNvPr id="18" name=",">
                <a:extLst>
                  <a:ext uri="{FF2B5EF4-FFF2-40B4-BE49-F238E27FC236}">
                    <a16:creationId xmlns:a16="http://schemas.microsoft.com/office/drawing/2014/main" id="{2D3E4BD0-10E1-0EA7-80DC-E5720F1A56F3}"/>
                  </a:ext>
                </a:extLst>
              </p:cNvPr>
              <p:cNvSpPr txBox="1"/>
              <p:nvPr/>
            </p:nvSpPr>
            <p:spPr>
              <a:xfrm>
                <a:off x="7642783" y="10782666"/>
                <a:ext cx="2353828" cy="131547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sSub>
                      <m:sSubPr>
                        <m:ctrlPr>
                          <a:rPr sz="8750" i="1">
                            <a:solidFill>
                              <a:srgbClr val="000000"/>
                            </a:solidFill>
                            <a:latin typeface="Cambria Math" panose="02040503050406030204" pitchFamily="18" charset="0"/>
                          </a:rPr>
                        </m:ctrlPr>
                      </m:sSubPr>
                      <m:e>
                        <m:r>
                          <a:rPr sz="8750" i="1">
                            <a:solidFill>
                              <a:srgbClr val="000000"/>
                            </a:solidFill>
                            <a:latin typeface="Cambria Math" panose="02040503050406030204" pitchFamily="18" charset="0"/>
                          </a:rPr>
                          <m:t>𝑐</m:t>
                        </m:r>
                      </m:e>
                      <m:sub>
                        <m:r>
                          <a:rPr sz="8750" i="1">
                            <a:solidFill>
                              <a:srgbClr val="000000"/>
                            </a:solidFill>
                            <a:latin typeface="Cambria Math" panose="02040503050406030204" pitchFamily="18" charset="0"/>
                          </a:rPr>
                          <m:t>1</m:t>
                        </m:r>
                      </m:sub>
                    </m:sSub>
                  </m:oMath>
                </a14:m>
                <a:r>
                  <a:rPr dirty="0"/>
                  <a:t> , </a:t>
                </a:r>
                <a14:m>
                  <m:oMath xmlns:m="http://schemas.openxmlformats.org/officeDocument/2006/math">
                    <m:sSub>
                      <m:sSubPr>
                        <m:ctrlPr>
                          <a:rPr sz="8100" i="1">
                            <a:solidFill>
                              <a:srgbClr val="000000"/>
                            </a:solidFill>
                            <a:latin typeface="Cambria Math" panose="02040503050406030204" pitchFamily="18" charset="0"/>
                          </a:rPr>
                        </m:ctrlPr>
                      </m:sSubPr>
                      <m:e>
                        <m:r>
                          <a:rPr sz="8100" i="1">
                            <a:solidFill>
                              <a:srgbClr val="000000"/>
                            </a:solidFill>
                            <a:latin typeface="Cambria Math" panose="02040503050406030204" pitchFamily="18" charset="0"/>
                          </a:rPr>
                          <m:t>𝑐</m:t>
                        </m:r>
                      </m:e>
                      <m:sub>
                        <m:r>
                          <a:rPr sz="8100" i="1">
                            <a:solidFill>
                              <a:srgbClr val="000000"/>
                            </a:solidFill>
                            <a:latin typeface="Cambria Math" panose="02040503050406030204" pitchFamily="18" charset="0"/>
                          </a:rPr>
                          <m:t>2</m:t>
                        </m:r>
                      </m:sub>
                    </m:sSub>
                  </m:oMath>
                </a14:m>
                <a:endParaRPr dirty="0"/>
              </a:p>
            </p:txBody>
          </p:sp>
        </mc:Choice>
        <mc:Fallback xmlns="">
          <p:sp>
            <p:nvSpPr>
              <p:cNvPr id="18" name=",">
                <a:extLst>
                  <a:ext uri="{FF2B5EF4-FFF2-40B4-BE49-F238E27FC236}">
                    <a16:creationId xmlns:a16="http://schemas.microsoft.com/office/drawing/2014/main" id="{2D3E4BD0-10E1-0EA7-80DC-E5720F1A56F3}"/>
                  </a:ext>
                </a:extLst>
              </p:cNvPr>
              <p:cNvSpPr txBox="1">
                <a:spLocks noRot="1" noChangeAspect="1" noMove="1" noResize="1" noEditPoints="1" noAdjustHandles="1" noChangeArrowheads="1" noChangeShapeType="1" noTextEdit="1"/>
              </p:cNvSpPr>
              <p:nvPr/>
            </p:nvSpPr>
            <p:spPr>
              <a:xfrm>
                <a:off x="7642783" y="10782666"/>
                <a:ext cx="2353828" cy="1315470"/>
              </a:xfrm>
              <a:prstGeom prst="rect">
                <a:avLst/>
              </a:prstGeom>
              <a:blipFill>
                <a:blip r:embed="rId7"/>
                <a:stretch>
                  <a:fillRect l="-6417" r="-20321" b="-4615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9" name=",">
                <a:extLst>
                  <a:ext uri="{FF2B5EF4-FFF2-40B4-BE49-F238E27FC236}">
                    <a16:creationId xmlns:a16="http://schemas.microsoft.com/office/drawing/2014/main" id="{8EC337E6-1B58-CB6F-FA8D-3A5F9E097947}"/>
                  </a:ext>
                </a:extLst>
              </p:cNvPr>
              <p:cNvSpPr txBox="1"/>
              <p:nvPr/>
            </p:nvSpPr>
            <p:spPr>
              <a:xfrm>
                <a:off x="7695831" y="12055634"/>
                <a:ext cx="2247732" cy="1315471"/>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sSub>
                      <m:sSubPr>
                        <m:ctrlPr>
                          <a:rPr sz="8700" i="1">
                            <a:solidFill>
                              <a:srgbClr val="000000"/>
                            </a:solidFill>
                            <a:latin typeface="Cambria Math" panose="02040503050406030204" pitchFamily="18" charset="0"/>
                          </a:rPr>
                        </m:ctrlPr>
                      </m:sSubPr>
                      <m:e>
                        <m:r>
                          <a:rPr sz="8700" i="1">
                            <a:solidFill>
                              <a:srgbClr val="000000"/>
                            </a:solidFill>
                            <a:latin typeface="Cambria Math" panose="02040503050406030204" pitchFamily="18" charset="0"/>
                          </a:rPr>
                          <m:t>𝑠</m:t>
                        </m:r>
                      </m:e>
                      <m:sub>
                        <m:r>
                          <a:rPr sz="8700" i="1">
                            <a:solidFill>
                              <a:srgbClr val="000000"/>
                            </a:solidFill>
                            <a:latin typeface="Cambria Math" panose="02040503050406030204" pitchFamily="18" charset="0"/>
                          </a:rPr>
                          <m:t>1</m:t>
                        </m:r>
                      </m:sub>
                    </m:sSub>
                  </m:oMath>
                </a14:m>
                <a:r>
                  <a:rPr dirty="0"/>
                  <a:t> , </a:t>
                </a:r>
                <a14:m>
                  <m:oMath xmlns:m="http://schemas.openxmlformats.org/officeDocument/2006/math">
                    <m:sSub>
                      <m:sSubPr>
                        <m:ctrlPr>
                          <a:rPr sz="7950" i="1">
                            <a:solidFill>
                              <a:srgbClr val="000000"/>
                            </a:solidFill>
                            <a:latin typeface="Cambria Math" panose="02040503050406030204" pitchFamily="18" charset="0"/>
                          </a:rPr>
                        </m:ctrlPr>
                      </m:sSubPr>
                      <m:e>
                        <m:r>
                          <a:rPr sz="7950" i="1">
                            <a:solidFill>
                              <a:srgbClr val="000000"/>
                            </a:solidFill>
                            <a:latin typeface="Cambria Math" panose="02040503050406030204" pitchFamily="18" charset="0"/>
                          </a:rPr>
                          <m:t>𝑠</m:t>
                        </m:r>
                      </m:e>
                      <m:sub>
                        <m:r>
                          <a:rPr sz="7950" i="1">
                            <a:solidFill>
                              <a:srgbClr val="000000"/>
                            </a:solidFill>
                            <a:latin typeface="Cambria Math" panose="02040503050406030204" pitchFamily="18" charset="0"/>
                          </a:rPr>
                          <m:t>2</m:t>
                        </m:r>
                      </m:sub>
                    </m:sSub>
                  </m:oMath>
                </a14:m>
                <a:endParaRPr dirty="0"/>
              </a:p>
            </p:txBody>
          </p:sp>
        </mc:Choice>
        <mc:Fallback xmlns="">
          <p:sp>
            <p:nvSpPr>
              <p:cNvPr id="19" name=",">
                <a:extLst>
                  <a:ext uri="{FF2B5EF4-FFF2-40B4-BE49-F238E27FC236}">
                    <a16:creationId xmlns:a16="http://schemas.microsoft.com/office/drawing/2014/main" id="{8EC337E6-1B58-CB6F-FA8D-3A5F9E097947}"/>
                  </a:ext>
                </a:extLst>
              </p:cNvPr>
              <p:cNvSpPr txBox="1">
                <a:spLocks noRot="1" noChangeAspect="1" noMove="1" noResize="1" noEditPoints="1" noAdjustHandles="1" noChangeArrowheads="1" noChangeShapeType="1" noTextEdit="1"/>
              </p:cNvSpPr>
              <p:nvPr/>
            </p:nvSpPr>
            <p:spPr>
              <a:xfrm>
                <a:off x="7695831" y="12055634"/>
                <a:ext cx="2247732" cy="1315471"/>
              </a:xfrm>
              <a:prstGeom prst="rect">
                <a:avLst/>
              </a:prstGeom>
              <a:blipFill>
                <a:blip r:embed="rId8"/>
                <a:stretch>
                  <a:fillRect l="-6180" r="-25843" b="-4615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Text">
                <a:extLst>
                  <a:ext uri="{FF2B5EF4-FFF2-40B4-BE49-F238E27FC236}">
                    <a16:creationId xmlns:a16="http://schemas.microsoft.com/office/drawing/2014/main" id="{20062E7F-56A1-AE1D-6339-C9C8C396AEA2}"/>
                  </a:ext>
                </a:extLst>
              </p:cNvPr>
              <p:cNvSpPr txBox="1"/>
              <p:nvPr/>
            </p:nvSpPr>
            <p:spPr>
              <a:xfrm>
                <a:off x="13434693" y="14638903"/>
                <a:ext cx="9273898" cy="1415766"/>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r>
                        <a:rPr sz="7600" i="1">
                          <a:solidFill>
                            <a:srgbClr val="000000"/>
                          </a:solidFill>
                          <a:latin typeface="Cambria Math" panose="02040503050406030204" pitchFamily="18" charset="0"/>
                        </a:rPr>
                        <m:t>𝑠</m:t>
                      </m:r>
                      <m:r>
                        <a:rPr sz="7600" i="1">
                          <a:solidFill>
                            <a:srgbClr val="000000"/>
                          </a:solidFill>
                          <a:latin typeface="Cambria Math" panose="02040503050406030204" pitchFamily="18" charset="0"/>
                        </a:rPr>
                        <m:t>←</m:t>
                      </m:r>
                      <m:sSub>
                        <m:sSubPr>
                          <m:ctrlPr>
                            <a:rPr lang="ar-AE" sz="7600" i="1" smtClean="0">
                              <a:solidFill>
                                <a:srgbClr val="D25327"/>
                              </a:solidFill>
                              <a:latin typeface="Cambria Math" panose="02040503050406030204" pitchFamily="18" charset="0"/>
                            </a:rPr>
                          </m:ctrlPr>
                        </m:sSubPr>
                        <m:e>
                          <m:r>
                            <a:rPr lang="ar-AE" sz="7600" i="1">
                              <a:solidFill>
                                <a:srgbClr val="D25327"/>
                              </a:solidFill>
                              <a:latin typeface="Cambria Math" panose="02040503050406030204" pitchFamily="18" charset="0"/>
                            </a:rPr>
                            <m:t>𝛼</m:t>
                          </m:r>
                        </m:e>
                        <m:sub>
                          <m:r>
                            <a:rPr lang="ar-AE" sz="7600" i="1">
                              <a:solidFill>
                                <a:srgbClr val="D25327"/>
                              </a:solidFill>
                              <a:latin typeface="Cambria Math" panose="02040503050406030204" pitchFamily="18" charset="0"/>
                            </a:rPr>
                            <m:t>1</m:t>
                          </m:r>
                        </m:sub>
                      </m:sSub>
                      <m:sSub>
                        <m:sSubPr>
                          <m:ctrlPr>
                            <a:rPr sz="7600" i="1">
                              <a:solidFill>
                                <a:srgbClr val="000000"/>
                              </a:solidFill>
                              <a:latin typeface="Cambria Math" panose="02040503050406030204" pitchFamily="18" charset="0"/>
                            </a:rPr>
                          </m:ctrlPr>
                        </m:sSubPr>
                        <m:e>
                          <m:r>
                            <a:rPr sz="7600" i="1">
                              <a:solidFill>
                                <a:srgbClr val="000000"/>
                              </a:solidFill>
                              <a:latin typeface="Cambria Math" panose="02040503050406030204" pitchFamily="18" charset="0"/>
                            </a:rPr>
                            <m:t>𝑠</m:t>
                          </m:r>
                        </m:e>
                        <m:sub>
                          <m:r>
                            <a:rPr sz="7600" i="1">
                              <a:solidFill>
                                <a:srgbClr val="000000"/>
                              </a:solidFill>
                              <a:latin typeface="Cambria Math" panose="02040503050406030204" pitchFamily="18" charset="0"/>
                            </a:rPr>
                            <m:t>1</m:t>
                          </m:r>
                        </m:sub>
                      </m:sSub>
                      <m:r>
                        <a:rPr sz="7600" i="1">
                          <a:solidFill>
                            <a:srgbClr val="000000"/>
                          </a:solidFill>
                          <a:latin typeface="Cambria Math" panose="02040503050406030204" pitchFamily="18" charset="0"/>
                        </a:rPr>
                        <m:t>+</m:t>
                      </m:r>
                      <m:sSub>
                        <m:sSubPr>
                          <m:ctrlPr>
                            <a:rPr lang="ar-AE" sz="7600" i="1" smtClean="0">
                              <a:solidFill>
                                <a:srgbClr val="D25327"/>
                              </a:solidFill>
                              <a:latin typeface="Cambria Math" panose="02040503050406030204" pitchFamily="18" charset="0"/>
                            </a:rPr>
                          </m:ctrlPr>
                        </m:sSubPr>
                        <m:e>
                          <m:r>
                            <a:rPr lang="ar-AE" sz="7600" i="1">
                              <a:solidFill>
                                <a:srgbClr val="D25327"/>
                              </a:solidFill>
                              <a:latin typeface="Cambria Math" panose="02040503050406030204" pitchFamily="18" charset="0"/>
                            </a:rPr>
                            <m:t>𝛼</m:t>
                          </m:r>
                        </m:e>
                        <m:sub>
                          <m:r>
                            <a:rPr lang="ar-AE" sz="7600" i="1">
                              <a:solidFill>
                                <a:srgbClr val="D25327"/>
                              </a:solidFill>
                              <a:latin typeface="Cambria Math" panose="02040503050406030204" pitchFamily="18" charset="0"/>
                            </a:rPr>
                            <m:t>2</m:t>
                          </m:r>
                        </m:sub>
                      </m:sSub>
                      <m:sSub>
                        <m:sSubPr>
                          <m:ctrlPr>
                            <a:rPr sz="7600" i="1">
                              <a:solidFill>
                                <a:srgbClr val="000000"/>
                              </a:solidFill>
                              <a:latin typeface="Cambria Math" panose="02040503050406030204" pitchFamily="18" charset="0"/>
                            </a:rPr>
                          </m:ctrlPr>
                        </m:sSubPr>
                        <m:e>
                          <m:r>
                            <a:rPr sz="7600" i="1">
                              <a:solidFill>
                                <a:srgbClr val="000000"/>
                              </a:solidFill>
                              <a:latin typeface="Cambria Math" panose="02040503050406030204" pitchFamily="18" charset="0"/>
                            </a:rPr>
                            <m:t>𝑠</m:t>
                          </m:r>
                        </m:e>
                        <m:sub>
                          <m:r>
                            <a:rPr sz="7600" i="1">
                              <a:solidFill>
                                <a:srgbClr val="000000"/>
                              </a:solidFill>
                              <a:latin typeface="Cambria Math" panose="02040503050406030204" pitchFamily="18" charset="0"/>
                            </a:rPr>
                            <m:t>2</m:t>
                          </m:r>
                        </m:sub>
                      </m:sSub>
                    </m:oMath>
                  </m:oMathPara>
                </a14:m>
                <a:endParaRPr dirty="0"/>
              </a:p>
            </p:txBody>
          </p:sp>
        </mc:Choice>
        <mc:Fallback xmlns="">
          <p:sp>
            <p:nvSpPr>
              <p:cNvPr id="20" name="Text">
                <a:extLst>
                  <a:ext uri="{FF2B5EF4-FFF2-40B4-BE49-F238E27FC236}">
                    <a16:creationId xmlns:a16="http://schemas.microsoft.com/office/drawing/2014/main" id="{20062E7F-56A1-AE1D-6339-C9C8C396AEA2}"/>
                  </a:ext>
                </a:extLst>
              </p:cNvPr>
              <p:cNvSpPr txBox="1">
                <a:spLocks noRot="1" noChangeAspect="1" noMove="1" noResize="1" noEditPoints="1" noAdjustHandles="1" noChangeArrowheads="1" noChangeShapeType="1" noTextEdit="1"/>
              </p:cNvSpPr>
              <p:nvPr/>
            </p:nvSpPr>
            <p:spPr>
              <a:xfrm>
                <a:off x="13434693" y="14638903"/>
                <a:ext cx="9273898" cy="1415766"/>
              </a:xfrm>
              <a:prstGeom prst="rect">
                <a:avLst/>
              </a:prstGeom>
              <a:blipFill>
                <a:blip r:embed="rId9"/>
                <a:stretch>
                  <a:fillRect l="-1230" b="-177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is a valid signature for">
                <a:extLst>
                  <a:ext uri="{FF2B5EF4-FFF2-40B4-BE49-F238E27FC236}">
                    <a16:creationId xmlns:a16="http://schemas.microsoft.com/office/drawing/2014/main" id="{E6AE8492-1D6B-2618-A2D7-6D2824C70D7F}"/>
                  </a:ext>
                </a:extLst>
              </p:cNvPr>
              <p:cNvSpPr txBox="1"/>
              <p:nvPr/>
            </p:nvSpPr>
            <p:spPr>
              <a:xfrm>
                <a:off x="12940708" y="16153635"/>
                <a:ext cx="13600276" cy="128040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lIns="121917" tIns="121917" rIns="121917" bIns="121917">
                <a:spAutoFit/>
              </a:bodyPr>
              <a:lstStyle/>
              <a:p>
                <a:pPr>
                  <a:defRPr sz="7000">
                    <a:solidFill>
                      <a:srgbClr val="DE2240"/>
                    </a:solidFill>
                  </a:defRPr>
                </a:pPr>
                <a14:m>
                  <m:oMath xmlns:m="http://schemas.openxmlformats.org/officeDocument/2006/math">
                    <m:r>
                      <a:rPr sz="7700" i="1">
                        <a:solidFill>
                          <a:srgbClr val="DE213F"/>
                        </a:solidFill>
                        <a:latin typeface="Cambria Math" panose="02040503050406030204" pitchFamily="18" charset="0"/>
                      </a:rPr>
                      <m:t>𝜎</m:t>
                    </m:r>
                    <m:r>
                      <a:rPr sz="7700" i="1">
                        <a:solidFill>
                          <a:srgbClr val="DE213F"/>
                        </a:solidFill>
                        <a:latin typeface="Cambria Math" panose="02040503050406030204" pitchFamily="18" charset="0"/>
                      </a:rPr>
                      <m:t>←(</m:t>
                    </m:r>
                    <m:r>
                      <a:rPr sz="7700" i="1">
                        <a:solidFill>
                          <a:srgbClr val="DE213F"/>
                        </a:solidFill>
                        <a:latin typeface="Cambria Math" panose="02040503050406030204" pitchFamily="18" charset="0"/>
                      </a:rPr>
                      <m:t>𝑐</m:t>
                    </m:r>
                    <m:r>
                      <a:rPr sz="7700" i="1">
                        <a:solidFill>
                          <a:srgbClr val="DE213F"/>
                        </a:solidFill>
                        <a:latin typeface="Cambria Math" panose="02040503050406030204" pitchFamily="18" charset="0"/>
                      </a:rPr>
                      <m:t>,</m:t>
                    </m:r>
                    <m:r>
                      <a:rPr sz="7700" i="1">
                        <a:solidFill>
                          <a:srgbClr val="DE213F"/>
                        </a:solidFill>
                        <a:latin typeface="Cambria Math" panose="02040503050406030204" pitchFamily="18" charset="0"/>
                      </a:rPr>
                      <m:t>𝑠</m:t>
                    </m:r>
                    <m:r>
                      <a:rPr sz="7700" i="1">
                        <a:solidFill>
                          <a:srgbClr val="DE213F"/>
                        </a:solidFill>
                        <a:latin typeface="Cambria Math" panose="02040503050406030204" pitchFamily="18" charset="0"/>
                      </a:rPr>
                      <m:t>)</m:t>
                    </m:r>
                  </m:oMath>
                </a14:m>
                <a:r>
                  <a:t> is a valid signature for </a:t>
                </a:r>
                <a14:m>
                  <m:oMath xmlns:m="http://schemas.openxmlformats.org/officeDocument/2006/math">
                    <m:r>
                      <a:rPr sz="7900" i="1">
                        <a:solidFill>
                          <a:srgbClr val="DE213F"/>
                        </a:solidFill>
                        <a:latin typeface="Cambria Math" panose="02040503050406030204" pitchFamily="18" charset="0"/>
                      </a:rPr>
                      <m:t>𝑚</m:t>
                    </m:r>
                  </m:oMath>
                </a14:m>
                <a:endParaRPr/>
              </a:p>
            </p:txBody>
          </p:sp>
        </mc:Choice>
        <mc:Fallback xmlns="">
          <p:sp>
            <p:nvSpPr>
              <p:cNvPr id="21" name="is a valid signature for">
                <a:extLst>
                  <a:ext uri="{FF2B5EF4-FFF2-40B4-BE49-F238E27FC236}">
                    <a16:creationId xmlns:a16="http://schemas.microsoft.com/office/drawing/2014/main" id="{E6AE8492-1D6B-2618-A2D7-6D2824C70D7F}"/>
                  </a:ext>
                </a:extLst>
              </p:cNvPr>
              <p:cNvSpPr txBox="1">
                <a:spLocks noRot="1" noChangeAspect="1" noMove="1" noResize="1" noEditPoints="1" noAdjustHandles="1" noChangeArrowheads="1" noChangeShapeType="1" noTextEdit="1"/>
              </p:cNvSpPr>
              <p:nvPr/>
            </p:nvSpPr>
            <p:spPr>
              <a:xfrm>
                <a:off x="12940708" y="16153635"/>
                <a:ext cx="13600276" cy="1280402"/>
              </a:xfrm>
              <a:prstGeom prst="rect">
                <a:avLst/>
              </a:prstGeom>
              <a:blipFill>
                <a:blip r:embed="rId10"/>
                <a:stretch>
                  <a:fillRect l="-934" t="-3960" r="-187" b="-4257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2" name="Pick  ,     such that">
                <a:extLst>
                  <a:ext uri="{FF2B5EF4-FFF2-40B4-BE49-F238E27FC236}">
                    <a16:creationId xmlns:a16="http://schemas.microsoft.com/office/drawing/2014/main" id="{66D67887-5591-6360-0FC6-3839A1159335}"/>
                  </a:ext>
                </a:extLst>
              </p:cNvPr>
              <p:cNvSpPr txBox="1"/>
              <p:nvPr/>
            </p:nvSpPr>
            <p:spPr>
              <a:xfrm>
                <a:off x="12994967" y="11663326"/>
                <a:ext cx="10852580" cy="1655191"/>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r>
                  <a:rPr dirty="0"/>
                  <a:t>Pick </a:t>
                </a:r>
                <a14:m>
                  <m:oMath xmlns:m="http://schemas.openxmlformats.org/officeDocument/2006/math">
                    <m:sSub>
                      <m:sSubPr>
                        <m:ctrlPr>
                          <a:rPr sz="8500" i="1">
                            <a:solidFill>
                              <a:srgbClr val="000000"/>
                            </a:solidFill>
                            <a:latin typeface="Cambria Math" panose="02040503050406030204" pitchFamily="18" charset="0"/>
                          </a:rPr>
                        </m:ctrlPr>
                      </m:sSubPr>
                      <m:e>
                        <m:r>
                          <a:rPr sz="8500" i="1">
                            <a:solidFill>
                              <a:srgbClr val="000000"/>
                            </a:solidFill>
                            <a:latin typeface="Cambria Math" panose="02040503050406030204" pitchFamily="18" charset="0"/>
                          </a:rPr>
                          <m:t>𝑐</m:t>
                        </m:r>
                      </m:e>
                      <m:sub>
                        <m:r>
                          <a:rPr sz="8500" i="1">
                            <a:solidFill>
                              <a:srgbClr val="000000"/>
                            </a:solidFill>
                            <a:latin typeface="Cambria Math" panose="02040503050406030204" pitchFamily="18" charset="0"/>
                          </a:rPr>
                          <m:t>1</m:t>
                        </m:r>
                      </m:sub>
                    </m:sSub>
                  </m:oMath>
                </a14:m>
                <a:r>
                  <a:rPr sz="8500" dirty="0"/>
                  <a:t>, </a:t>
                </a:r>
                <a14:m>
                  <m:oMath xmlns:m="http://schemas.openxmlformats.org/officeDocument/2006/math">
                    <m:sSub>
                      <m:sSubPr>
                        <m:ctrlPr>
                          <a:rPr sz="8500" i="1">
                            <a:solidFill>
                              <a:srgbClr val="000000"/>
                            </a:solidFill>
                            <a:latin typeface="Cambria Math" panose="02040503050406030204" pitchFamily="18" charset="0"/>
                          </a:rPr>
                        </m:ctrlPr>
                      </m:sSubPr>
                      <m:e>
                        <m:r>
                          <a:rPr sz="8500" i="1">
                            <a:solidFill>
                              <a:srgbClr val="000000"/>
                            </a:solidFill>
                            <a:latin typeface="Cambria Math" panose="02040503050406030204" pitchFamily="18" charset="0"/>
                          </a:rPr>
                          <m:t>𝑐</m:t>
                        </m:r>
                      </m:e>
                      <m:sub>
                        <m:r>
                          <a:rPr sz="8500" i="1">
                            <a:solidFill>
                              <a:srgbClr val="000000"/>
                            </a:solidFill>
                            <a:latin typeface="Cambria Math" panose="02040503050406030204" pitchFamily="18" charset="0"/>
                          </a:rPr>
                          <m:t>2</m:t>
                        </m:r>
                      </m:sub>
                    </m:sSub>
                    <m:r>
                      <a:rPr sz="8500" i="1">
                        <a:solidFill>
                          <a:srgbClr val="000000"/>
                        </a:solidFill>
                        <a:latin typeface="Cambria Math" panose="02040503050406030204" pitchFamily="18" charset="0"/>
                      </a:rPr>
                      <m:t>∈</m:t>
                    </m:r>
                    <m:sSub>
                      <m:sSubPr>
                        <m:ctrlPr>
                          <a:rPr sz="8500" i="1">
                            <a:solidFill>
                              <a:srgbClr val="000000"/>
                            </a:solidFill>
                            <a:latin typeface="Cambria Math" panose="02040503050406030204" pitchFamily="18" charset="0"/>
                          </a:rPr>
                        </m:ctrlPr>
                      </m:sSubPr>
                      <m:e>
                        <m:r>
                          <a:rPr sz="8500" i="1">
                            <a:solidFill>
                              <a:srgbClr val="000000"/>
                            </a:solidFill>
                            <a:latin typeface="Cambria Math" panose="02040503050406030204" pitchFamily="18" charset="0"/>
                          </a:rPr>
                          <m:t>ℤ</m:t>
                        </m:r>
                      </m:e>
                      <m:sub>
                        <m:r>
                          <a:rPr sz="8500" i="1">
                            <a:solidFill>
                              <a:srgbClr val="000000"/>
                            </a:solidFill>
                            <a:latin typeface="Cambria Math" panose="02040503050406030204" pitchFamily="18" charset="0"/>
                          </a:rPr>
                          <m:t>𝑝</m:t>
                        </m:r>
                      </m:sub>
                    </m:sSub>
                  </m:oMath>
                </a14:m>
                <a:r>
                  <a:rPr dirty="0"/>
                  <a:t>  such that </a:t>
                </a:r>
              </a:p>
            </p:txBody>
          </p:sp>
        </mc:Choice>
        <mc:Fallback xmlns="">
          <p:sp>
            <p:nvSpPr>
              <p:cNvPr id="22" name="Pick  ,     such that">
                <a:extLst>
                  <a:ext uri="{FF2B5EF4-FFF2-40B4-BE49-F238E27FC236}">
                    <a16:creationId xmlns:a16="http://schemas.microsoft.com/office/drawing/2014/main" id="{66D67887-5591-6360-0FC6-3839A1159335}"/>
                  </a:ext>
                </a:extLst>
              </p:cNvPr>
              <p:cNvSpPr txBox="1">
                <a:spLocks noRot="1" noChangeAspect="1" noMove="1" noResize="1" noEditPoints="1" noAdjustHandles="1" noChangeArrowheads="1" noChangeShapeType="1" noTextEdit="1"/>
              </p:cNvSpPr>
              <p:nvPr/>
            </p:nvSpPr>
            <p:spPr>
              <a:xfrm>
                <a:off x="12994967" y="11663326"/>
                <a:ext cx="10852580" cy="1655191"/>
              </a:xfrm>
              <a:prstGeom prst="rect">
                <a:avLst/>
              </a:prstGeom>
              <a:blipFill>
                <a:blip r:embed="rId11"/>
                <a:stretch>
                  <a:fillRect l="-3860" t="-11450" r="-2924" b="-2595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 name="Text">
                <a:extLst>
                  <a:ext uri="{FF2B5EF4-FFF2-40B4-BE49-F238E27FC236}">
                    <a16:creationId xmlns:a16="http://schemas.microsoft.com/office/drawing/2014/main" id="{5B3C2254-8BF2-F0B0-F25F-6778955B2646}"/>
                  </a:ext>
                </a:extLst>
              </p:cNvPr>
              <p:cNvSpPr txBox="1"/>
              <p:nvPr/>
            </p:nvSpPr>
            <p:spPr>
              <a:xfrm>
                <a:off x="13434693" y="13340002"/>
                <a:ext cx="7202928" cy="1423461"/>
              </a:xfrm>
              <a:prstGeom prst="rect">
                <a:avLst/>
              </a:prstGeom>
              <a:solidFill>
                <a:srgbClr val="FFF7A7"/>
              </a:solidFill>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solidFill>
                      <a:srgbClr val="CE9E15"/>
                    </a:solidFill>
                  </a:defRPr>
                </a:lvl1pPr>
              </a:lstStyle>
              <a:p>
                <a:pPr/>
                <a14:m>
                  <m:oMathPara xmlns:m="http://schemas.openxmlformats.org/officeDocument/2006/math">
                    <m:oMathParaPr>
                      <m:jc m:val="left"/>
                    </m:oMathParaPr>
                    <m:oMath xmlns:m="http://schemas.openxmlformats.org/officeDocument/2006/math">
                      <m:r>
                        <a:rPr lang="en-US" sz="7650" i="1" smtClean="0">
                          <a:solidFill>
                            <a:schemeClr val="tx1"/>
                          </a:solidFill>
                          <a:latin typeface="Cambria Math" panose="02040503050406030204" pitchFamily="18" charset="0"/>
                        </a:rPr>
                        <m:t>𝑐</m:t>
                      </m:r>
                      <m:r>
                        <a:rPr lang="en-US" sz="7650" i="1" smtClean="0">
                          <a:solidFill>
                            <a:schemeClr val="tx1"/>
                          </a:solidFill>
                          <a:latin typeface="Cambria Math" panose="02040503050406030204" pitchFamily="18" charset="0"/>
                        </a:rPr>
                        <m:t>=</m:t>
                      </m:r>
                      <m:sSub>
                        <m:sSubPr>
                          <m:ctrlPr>
                            <a:rPr lang="ar-AE" sz="7650" i="1" smtClean="0">
                              <a:solidFill>
                                <a:srgbClr val="D25327"/>
                              </a:solidFill>
                              <a:latin typeface="Cambria Math" panose="02040503050406030204" pitchFamily="18" charset="0"/>
                            </a:rPr>
                          </m:ctrlPr>
                        </m:sSubPr>
                        <m:e>
                          <m:r>
                            <a:rPr lang="ar-AE" sz="7650" i="1" smtClean="0">
                              <a:solidFill>
                                <a:srgbClr val="D25327"/>
                              </a:solidFill>
                              <a:latin typeface="Cambria Math" panose="02040503050406030204" pitchFamily="18" charset="0"/>
                            </a:rPr>
                            <m:t>𝛼</m:t>
                          </m:r>
                        </m:e>
                        <m:sub>
                          <m:r>
                            <a:rPr lang="ar-AE" sz="7650" i="1">
                              <a:solidFill>
                                <a:srgbClr val="D25327"/>
                              </a:solidFill>
                              <a:latin typeface="Cambria Math" panose="02040503050406030204" pitchFamily="18" charset="0"/>
                            </a:rPr>
                            <m:t>1</m:t>
                          </m:r>
                        </m:sub>
                      </m:sSub>
                      <m:sSub>
                        <m:sSubPr>
                          <m:ctrlPr>
                            <a:rPr lang="ar-AE" sz="7650" i="1" smtClean="0">
                              <a:solidFill>
                                <a:schemeClr val="tx1"/>
                              </a:solidFill>
                              <a:latin typeface="Cambria Math" panose="02040503050406030204" pitchFamily="18" charset="0"/>
                            </a:rPr>
                          </m:ctrlPr>
                        </m:sSubPr>
                        <m:e>
                          <m:r>
                            <a:rPr lang="ar-AE" sz="7650" i="1">
                              <a:solidFill>
                                <a:schemeClr val="tx1"/>
                              </a:solidFill>
                              <a:latin typeface="Cambria Math" panose="02040503050406030204" pitchFamily="18" charset="0"/>
                            </a:rPr>
                            <m:t>𝑐</m:t>
                          </m:r>
                        </m:e>
                        <m:sub>
                          <m:r>
                            <a:rPr lang="ar-AE" sz="7650" i="1">
                              <a:solidFill>
                                <a:schemeClr val="tx1"/>
                              </a:solidFill>
                              <a:latin typeface="Cambria Math" panose="02040503050406030204" pitchFamily="18" charset="0"/>
                            </a:rPr>
                            <m:t>1</m:t>
                          </m:r>
                        </m:sub>
                      </m:sSub>
                      <m:r>
                        <a:rPr lang="en-US" sz="7650" i="1" smtClean="0">
                          <a:solidFill>
                            <a:schemeClr val="tx1"/>
                          </a:solidFill>
                          <a:latin typeface="Cambria Math" panose="02040503050406030204" pitchFamily="18" charset="0"/>
                        </a:rPr>
                        <m:t>+</m:t>
                      </m:r>
                      <m:sSub>
                        <m:sSubPr>
                          <m:ctrlPr>
                            <a:rPr lang="ar-AE" sz="7650" i="1" smtClean="0">
                              <a:solidFill>
                                <a:srgbClr val="D25327"/>
                              </a:solidFill>
                              <a:latin typeface="Cambria Math" panose="02040503050406030204" pitchFamily="18" charset="0"/>
                            </a:rPr>
                          </m:ctrlPr>
                        </m:sSubPr>
                        <m:e>
                          <m:r>
                            <a:rPr lang="ar-AE" sz="7650" i="1">
                              <a:solidFill>
                                <a:srgbClr val="D25327"/>
                              </a:solidFill>
                              <a:latin typeface="Cambria Math" panose="02040503050406030204" pitchFamily="18" charset="0"/>
                            </a:rPr>
                            <m:t>𝛼</m:t>
                          </m:r>
                        </m:e>
                        <m:sub>
                          <m:r>
                            <a:rPr lang="ar-AE" sz="7650" i="1">
                              <a:solidFill>
                                <a:srgbClr val="D25327"/>
                              </a:solidFill>
                              <a:latin typeface="Cambria Math" panose="02040503050406030204" pitchFamily="18" charset="0"/>
                            </a:rPr>
                            <m:t>2</m:t>
                          </m:r>
                        </m:sub>
                      </m:sSub>
                      <m:sSub>
                        <m:sSubPr>
                          <m:ctrlPr>
                            <a:rPr lang="ar-AE" sz="7650" i="1" smtClean="0">
                              <a:solidFill>
                                <a:schemeClr val="tx1"/>
                              </a:solidFill>
                              <a:latin typeface="Cambria Math" panose="02040503050406030204" pitchFamily="18" charset="0"/>
                            </a:rPr>
                          </m:ctrlPr>
                        </m:sSubPr>
                        <m:e>
                          <m:r>
                            <a:rPr lang="ar-AE" sz="7650" i="1">
                              <a:solidFill>
                                <a:schemeClr val="tx1"/>
                              </a:solidFill>
                              <a:latin typeface="Cambria Math" panose="02040503050406030204" pitchFamily="18" charset="0"/>
                            </a:rPr>
                            <m:t>𝑐</m:t>
                          </m:r>
                        </m:e>
                        <m:sub>
                          <m:r>
                            <a:rPr lang="ar-AE" sz="7650" i="1">
                              <a:solidFill>
                                <a:schemeClr val="tx1"/>
                              </a:solidFill>
                              <a:latin typeface="Cambria Math" panose="02040503050406030204" pitchFamily="18" charset="0"/>
                            </a:rPr>
                            <m:t>2</m:t>
                          </m:r>
                        </m:sub>
                      </m:sSub>
                    </m:oMath>
                  </m:oMathPara>
                </a14:m>
                <a:endParaRPr dirty="0"/>
              </a:p>
            </p:txBody>
          </p:sp>
        </mc:Choice>
        <mc:Fallback xmlns="">
          <p:sp>
            <p:nvSpPr>
              <p:cNvPr id="23" name="Text">
                <a:extLst>
                  <a:ext uri="{FF2B5EF4-FFF2-40B4-BE49-F238E27FC236}">
                    <a16:creationId xmlns:a16="http://schemas.microsoft.com/office/drawing/2014/main" id="{5B3C2254-8BF2-F0B0-F25F-6778955B2646}"/>
                  </a:ext>
                </a:extLst>
              </p:cNvPr>
              <p:cNvSpPr txBox="1">
                <a:spLocks noRot="1" noChangeAspect="1" noMove="1" noResize="1" noEditPoints="1" noAdjustHandles="1" noChangeArrowheads="1" noChangeShapeType="1" noTextEdit="1"/>
              </p:cNvSpPr>
              <p:nvPr/>
            </p:nvSpPr>
            <p:spPr>
              <a:xfrm>
                <a:off x="13434693" y="13340002"/>
                <a:ext cx="7202928" cy="1423461"/>
              </a:xfrm>
              <a:prstGeom prst="rect">
                <a:avLst/>
              </a:prstGeom>
              <a:blipFill>
                <a:blip r:embed="rId12"/>
                <a:stretch>
                  <a:fillRect l="-1585" b="-2655"/>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Tree>
    <p:extLst>
      <p:ext uri="{BB962C8B-B14F-4D97-AF65-F5344CB8AC3E}">
        <p14:creationId xmlns:p14="http://schemas.microsoft.com/office/powerpoint/2010/main" val="18583099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E88BBD-B8CB-EC69-F190-838B7C17008F}"/>
              </a:ext>
            </a:extLst>
          </p:cNvPr>
          <p:cNvSpPr txBox="1"/>
          <p:nvPr/>
        </p:nvSpPr>
        <p:spPr>
          <a:xfrm>
            <a:off x="12605581" y="6979997"/>
            <a:ext cx="17370836" cy="8765471"/>
          </a:xfrm>
          <a:prstGeom prst="rect">
            <a:avLst/>
          </a:prstGeom>
          <a:noFill/>
          <a:ln w="127000" cap="flat">
            <a:solidFill>
              <a:schemeClr val="accent4">
                <a:lumMod val="75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21917" tIns="121917" rIns="121917" bIns="121917" numCol="1" spcCol="38100" rtlCol="0" anchor="t">
            <a:spAutoFit/>
          </a:bodyPr>
          <a:lstStyle/>
          <a:p>
            <a:pPr marL="0" marR="0" indent="0" algn="l" defTabSz="2709333" rtl="0" fontAlgn="auto" latinLnBrk="0" hangingPunct="0">
              <a:lnSpc>
                <a:spcPct val="100000"/>
              </a:lnSpc>
              <a:spcBef>
                <a:spcPts val="0"/>
              </a:spcBef>
              <a:spcAft>
                <a:spcPts val="0"/>
              </a:spcAft>
              <a:buClrTx/>
              <a:buSzTx/>
              <a:buFontTx/>
              <a:buNone/>
              <a:tabLst/>
            </a:pPr>
            <a:endParaRPr kumimoji="0" lang="en-US" sz="5200" b="0" i="0" u="none" strike="noStrike" cap="none" spc="0" normalizeH="0" baseline="0" dirty="0">
              <a:ln>
                <a:noFill/>
              </a:ln>
              <a:solidFill>
                <a:srgbClr val="000000"/>
              </a:solidFill>
              <a:effectLst/>
              <a:uFillTx/>
              <a:latin typeface="+mn-lt"/>
              <a:ea typeface="+mn-ea"/>
              <a:cs typeface="+mn-cs"/>
              <a:sym typeface="Calibri"/>
            </a:endParaRPr>
          </a:p>
        </p:txBody>
      </p:sp>
      <p:sp>
        <p:nvSpPr>
          <p:cNvPr id="450" name="Pick"/>
          <p:cNvSpPr txBox="1"/>
          <p:nvPr/>
        </p:nvSpPr>
        <p:spPr>
          <a:xfrm>
            <a:off x="12951834" y="6957011"/>
            <a:ext cx="1699858" cy="113983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7000"/>
            </a:lvl1pPr>
          </a:lstStyle>
          <a:p>
            <a:r>
              <a:rPr dirty="0"/>
              <a:t>Pick</a:t>
            </a:r>
          </a:p>
        </p:txBody>
      </p:sp>
      <mc:AlternateContent xmlns:mc="http://schemas.openxmlformats.org/markup-compatibility/2006" xmlns:a14="http://schemas.microsoft.com/office/drawing/2010/main">
        <mc:Choice Requires="a14">
          <p:sp>
            <p:nvSpPr>
              <p:cNvPr id="452" name="Text"/>
              <p:cNvSpPr txBox="1"/>
              <p:nvPr/>
            </p:nvSpPr>
            <p:spPr>
              <a:xfrm>
                <a:off x="14997945" y="6959691"/>
                <a:ext cx="10582891" cy="233794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sSub>
                      <m:sSubPr>
                        <m:ctrlPr>
                          <a:rPr sz="7750" i="1">
                            <a:solidFill>
                              <a:srgbClr val="000000"/>
                            </a:solidFill>
                            <a:latin typeface="Cambria Math" panose="02040503050406030204" pitchFamily="18" charset="0"/>
                          </a:rPr>
                        </m:ctrlPr>
                      </m:sSubPr>
                      <m:e>
                        <m:d>
                          <m:dPr>
                            <m:begChr m:val="{"/>
                            <m:endChr m:val="}"/>
                            <m:ctrlPr>
                              <a:rPr sz="7750" i="1">
                                <a:solidFill>
                                  <a:srgbClr val="000000"/>
                                </a:solidFill>
                                <a:latin typeface="Cambria Math" panose="02040503050406030204" pitchFamily="18" charset="0"/>
                              </a:rPr>
                            </m:ctrlPr>
                          </m:dPr>
                          <m:e>
                            <m:sSubSup>
                              <m:sSubSupPr>
                                <m:ctrlPr>
                                  <a:rPr lang="ar-AE" sz="7750" i="1" smtClean="0">
                                    <a:solidFill>
                                      <a:srgbClr val="D25327"/>
                                    </a:solidFill>
                                    <a:latin typeface="Cambria Math" panose="02040503050406030204" pitchFamily="18" charset="0"/>
                                  </a:rPr>
                                </m:ctrlPr>
                              </m:sSubSupPr>
                              <m:e>
                                <m:r>
                                  <a:rPr lang="ar-AE" sz="7750" i="1">
                                    <a:solidFill>
                                      <a:srgbClr val="D25327"/>
                                    </a:solidFill>
                                    <a:latin typeface="Cambria Math" panose="02040503050406030204" pitchFamily="18" charset="0"/>
                                  </a:rPr>
                                  <m:t>𝛼</m:t>
                                </m:r>
                              </m:e>
                              <m:sub>
                                <m:r>
                                  <a:rPr lang="ar-AE" sz="7750" i="1">
                                    <a:solidFill>
                                      <a:srgbClr val="D25327"/>
                                    </a:solidFill>
                                    <a:latin typeface="Cambria Math" panose="02040503050406030204" pitchFamily="18" charset="0"/>
                                  </a:rPr>
                                  <m:t>1</m:t>
                                </m:r>
                              </m:sub>
                              <m:sup>
                                <m:r>
                                  <a:rPr lang="ar-AE" sz="7750" i="1">
                                    <a:solidFill>
                                      <a:srgbClr val="D25327"/>
                                    </a:solidFill>
                                    <a:latin typeface="Cambria Math" panose="02040503050406030204" pitchFamily="18" charset="0"/>
                                  </a:rPr>
                                  <m:t>(</m:t>
                                </m:r>
                                <m:r>
                                  <a:rPr lang="ar-AE" sz="7750" i="1">
                                    <a:solidFill>
                                      <a:srgbClr val="D25327"/>
                                    </a:solidFill>
                                    <a:latin typeface="Cambria Math" panose="02040503050406030204" pitchFamily="18" charset="0"/>
                                  </a:rPr>
                                  <m:t>𝑗</m:t>
                                </m:r>
                                <m:r>
                                  <a:rPr lang="ar-AE" sz="7750" i="1">
                                    <a:solidFill>
                                      <a:srgbClr val="D25327"/>
                                    </a:solidFill>
                                    <a:latin typeface="Cambria Math" panose="02040503050406030204" pitchFamily="18" charset="0"/>
                                  </a:rPr>
                                  <m:t>)</m:t>
                                </m:r>
                              </m:sup>
                            </m:sSubSup>
                            <m:r>
                              <a:rPr sz="7750" i="1">
                                <a:solidFill>
                                  <a:srgbClr val="000000"/>
                                </a:solidFill>
                                <a:latin typeface="Cambria Math" panose="02040503050406030204" pitchFamily="18" charset="0"/>
                              </a:rPr>
                              <m:t>,</m:t>
                            </m:r>
                            <m:sSubSup>
                              <m:sSubSupPr>
                                <m:ctrlPr>
                                  <a:rPr lang="ar-AE" sz="7750" i="1" smtClean="0">
                                    <a:solidFill>
                                      <a:srgbClr val="D25327"/>
                                    </a:solidFill>
                                    <a:latin typeface="Cambria Math" panose="02040503050406030204" pitchFamily="18" charset="0"/>
                                  </a:rPr>
                                </m:ctrlPr>
                              </m:sSubSupPr>
                              <m:e>
                                <m:r>
                                  <a:rPr lang="ar-AE" sz="7750" i="1">
                                    <a:solidFill>
                                      <a:srgbClr val="D25327"/>
                                    </a:solidFill>
                                    <a:latin typeface="Cambria Math" panose="02040503050406030204" pitchFamily="18" charset="0"/>
                                  </a:rPr>
                                  <m:t>𝛼</m:t>
                                </m:r>
                              </m:e>
                              <m:sub>
                                <m:r>
                                  <a:rPr lang="ar-AE" sz="7750" i="1">
                                    <a:solidFill>
                                      <a:srgbClr val="D25327"/>
                                    </a:solidFill>
                                    <a:latin typeface="Cambria Math" panose="02040503050406030204" pitchFamily="18" charset="0"/>
                                  </a:rPr>
                                  <m:t>2</m:t>
                                </m:r>
                              </m:sub>
                              <m:sup>
                                <m:r>
                                  <a:rPr lang="ar-AE" sz="7750" i="1">
                                    <a:solidFill>
                                      <a:srgbClr val="D25327"/>
                                    </a:solidFill>
                                    <a:latin typeface="Cambria Math" panose="02040503050406030204" pitchFamily="18" charset="0"/>
                                  </a:rPr>
                                  <m:t>(</m:t>
                                </m:r>
                                <m:r>
                                  <a:rPr lang="ar-AE" sz="7750" i="1">
                                    <a:solidFill>
                                      <a:srgbClr val="D25327"/>
                                    </a:solidFill>
                                    <a:latin typeface="Cambria Math" panose="02040503050406030204" pitchFamily="18" charset="0"/>
                                  </a:rPr>
                                  <m:t>𝑗</m:t>
                                </m:r>
                                <m:r>
                                  <a:rPr lang="ar-AE" sz="7750" i="1">
                                    <a:solidFill>
                                      <a:srgbClr val="D25327"/>
                                    </a:solidFill>
                                    <a:latin typeface="Cambria Math" panose="02040503050406030204" pitchFamily="18" charset="0"/>
                                  </a:rPr>
                                  <m:t>)</m:t>
                                </m:r>
                              </m:sup>
                            </m:sSubSup>
                            <m:r>
                              <a:rPr sz="7750" i="1">
                                <a:solidFill>
                                  <a:srgbClr val="000000"/>
                                </a:solidFill>
                                <a:latin typeface="Cambria Math" panose="02040503050406030204" pitchFamily="18" charset="0"/>
                              </a:rPr>
                              <m:t>,</m:t>
                            </m:r>
                            <m:sSup>
                              <m:sSupPr>
                                <m:ctrlPr>
                                  <a:rPr sz="7750" i="1">
                                    <a:solidFill>
                                      <a:srgbClr val="000000"/>
                                    </a:solidFill>
                                    <a:latin typeface="Cambria Math" panose="02040503050406030204" pitchFamily="18" charset="0"/>
                                  </a:rPr>
                                </m:ctrlPr>
                              </m:sSupPr>
                              <m:e>
                                <m:r>
                                  <a:rPr sz="7750" i="1">
                                    <a:solidFill>
                                      <a:srgbClr val="000000"/>
                                    </a:solidFill>
                                    <a:latin typeface="Cambria Math" panose="02040503050406030204" pitchFamily="18" charset="0"/>
                                  </a:rPr>
                                  <m:t>𝑚</m:t>
                                </m:r>
                              </m:e>
                              <m:sup>
                                <m:r>
                                  <a:rPr sz="7750" i="1">
                                    <a:solidFill>
                                      <a:srgbClr val="000000"/>
                                    </a:solidFill>
                                    <a:latin typeface="Cambria Math" panose="02040503050406030204" pitchFamily="18" charset="0"/>
                                  </a:rPr>
                                  <m:t>(</m:t>
                                </m:r>
                                <m:r>
                                  <a:rPr sz="7750" i="1">
                                    <a:solidFill>
                                      <a:srgbClr val="000000"/>
                                    </a:solidFill>
                                    <a:latin typeface="Cambria Math" panose="02040503050406030204" pitchFamily="18" charset="0"/>
                                  </a:rPr>
                                  <m:t>𝑗</m:t>
                                </m:r>
                                <m:r>
                                  <a:rPr sz="7750" i="1">
                                    <a:solidFill>
                                      <a:srgbClr val="000000"/>
                                    </a:solidFill>
                                    <a:latin typeface="Cambria Math" panose="02040503050406030204" pitchFamily="18" charset="0"/>
                                  </a:rPr>
                                  <m:t>)</m:t>
                                </m:r>
                              </m:sup>
                            </m:sSup>
                          </m:e>
                        </m:d>
                      </m:e>
                      <m:sub>
                        <m:r>
                          <a:rPr sz="7750" i="1">
                            <a:solidFill>
                              <a:srgbClr val="000000"/>
                            </a:solidFill>
                            <a:latin typeface="Cambria Math" panose="02040503050406030204" pitchFamily="18" charset="0"/>
                          </a:rPr>
                          <m:t>𝑗</m:t>
                        </m:r>
                        <m:r>
                          <a:rPr sz="7750" i="1">
                            <a:solidFill>
                              <a:srgbClr val="000000"/>
                            </a:solidFill>
                            <a:latin typeface="Cambria Math" panose="02040503050406030204" pitchFamily="18" charset="0"/>
                          </a:rPr>
                          <m:t>∈{1,2,3}</m:t>
                        </m:r>
                      </m:sub>
                    </m:sSub>
                  </m:oMath>
                </a14:m>
                <a:r>
                  <a:rPr dirty="0"/>
                  <a:t>   </a:t>
                </a:r>
              </a:p>
            </p:txBody>
          </p:sp>
        </mc:Choice>
        <mc:Fallback xmlns="">
          <p:sp>
            <p:nvSpPr>
              <p:cNvPr id="452" name="Text"/>
              <p:cNvSpPr txBox="1">
                <a:spLocks noRot="1" noChangeAspect="1" noMove="1" noResize="1" noEditPoints="1" noAdjustHandles="1" noChangeArrowheads="1" noChangeShapeType="1" noTextEdit="1"/>
              </p:cNvSpPr>
              <p:nvPr/>
            </p:nvSpPr>
            <p:spPr>
              <a:xfrm>
                <a:off x="14997945" y="6959691"/>
                <a:ext cx="10582891" cy="2337942"/>
              </a:xfrm>
              <a:prstGeom prst="rect">
                <a:avLst/>
              </a:prstGeom>
              <a:blipFill>
                <a:blip r:embed="rId3"/>
                <a:stretch>
                  <a:fillRect b="-815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453" name="Line"/>
          <p:cNvSpPr/>
          <p:nvPr/>
        </p:nvSpPr>
        <p:spPr>
          <a:xfrm>
            <a:off x="5971015" y="7916227"/>
            <a:ext cx="5911486" cy="1"/>
          </a:xfrm>
          <a:prstGeom prst="line">
            <a:avLst/>
          </a:prstGeom>
          <a:ln w="76200">
            <a:solidFill>
              <a:srgbClr val="000000"/>
            </a:solidFill>
            <a:tailEnd type="triangle"/>
          </a:ln>
        </p:spPr>
        <p:txBody>
          <a:bodyPr lIns="121917" tIns="121917" rIns="121917" bIns="121917"/>
          <a:lstStyle/>
          <a:p>
            <a:endParaRPr/>
          </a:p>
        </p:txBody>
      </p:sp>
      <mc:AlternateContent xmlns:mc="http://schemas.openxmlformats.org/markup-compatibility/2006" xmlns:a14="http://schemas.microsoft.com/office/drawing/2010/main">
        <mc:Choice Requires="a14">
          <p:sp>
            <p:nvSpPr>
              <p:cNvPr id="454" name=","/>
              <p:cNvSpPr txBox="1"/>
              <p:nvPr/>
            </p:nvSpPr>
            <p:spPr>
              <a:xfrm>
                <a:off x="7588770" y="6514852"/>
                <a:ext cx="2675976" cy="1342816"/>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sSub>
                      <m:sSubPr>
                        <m:ctrlPr>
                          <a:rPr sz="7750" i="1">
                            <a:solidFill>
                              <a:srgbClr val="000000"/>
                            </a:solidFill>
                            <a:latin typeface="Cambria Math" panose="02040503050406030204" pitchFamily="18" charset="0"/>
                          </a:rPr>
                        </m:ctrlPr>
                      </m:sSubPr>
                      <m:e>
                        <m:r>
                          <a:rPr sz="7750" i="1">
                            <a:solidFill>
                              <a:srgbClr val="000000"/>
                            </a:solidFill>
                            <a:latin typeface="Cambria Math" panose="02040503050406030204" pitchFamily="18" charset="0"/>
                          </a:rPr>
                          <m:t>𝐴</m:t>
                        </m:r>
                      </m:e>
                      <m:sub>
                        <m:r>
                          <a:rPr sz="7750" i="1">
                            <a:solidFill>
                              <a:srgbClr val="000000"/>
                            </a:solidFill>
                            <a:latin typeface="Cambria Math" panose="02040503050406030204" pitchFamily="18" charset="0"/>
                          </a:rPr>
                          <m:t>1</m:t>
                        </m:r>
                      </m:sub>
                    </m:sSub>
                  </m:oMath>
                </a14:m>
                <a:r>
                  <a:t> , </a:t>
                </a:r>
                <a14:m>
                  <m:oMath xmlns:m="http://schemas.openxmlformats.org/officeDocument/2006/math">
                    <m:sSub>
                      <m:sSubPr>
                        <m:ctrlPr>
                          <a:rPr sz="7300" i="1">
                            <a:solidFill>
                              <a:srgbClr val="000000"/>
                            </a:solidFill>
                            <a:latin typeface="Cambria Math" panose="02040503050406030204" pitchFamily="18" charset="0"/>
                          </a:rPr>
                        </m:ctrlPr>
                      </m:sSubPr>
                      <m:e>
                        <m:r>
                          <a:rPr sz="7300" i="1">
                            <a:solidFill>
                              <a:srgbClr val="000000"/>
                            </a:solidFill>
                            <a:latin typeface="Cambria Math" panose="02040503050406030204" pitchFamily="18" charset="0"/>
                          </a:rPr>
                          <m:t>𝐴</m:t>
                        </m:r>
                      </m:e>
                      <m:sub>
                        <m:r>
                          <a:rPr sz="7300" i="1">
                            <a:solidFill>
                              <a:srgbClr val="000000"/>
                            </a:solidFill>
                            <a:latin typeface="Cambria Math" panose="02040503050406030204" pitchFamily="18" charset="0"/>
                          </a:rPr>
                          <m:t>2</m:t>
                        </m:r>
                      </m:sub>
                    </m:sSub>
                  </m:oMath>
                </a14:m>
                <a:endParaRPr/>
              </a:p>
            </p:txBody>
          </p:sp>
        </mc:Choice>
        <mc:Fallback xmlns="">
          <p:sp>
            <p:nvSpPr>
              <p:cNvPr id="454" name=","/>
              <p:cNvSpPr txBox="1">
                <a:spLocks noRot="1" noChangeAspect="1" noMove="1" noResize="1" noEditPoints="1" noAdjustHandles="1" noChangeArrowheads="1" noChangeShapeType="1" noTextEdit="1"/>
              </p:cNvSpPr>
              <p:nvPr/>
            </p:nvSpPr>
            <p:spPr>
              <a:xfrm>
                <a:off x="7588770" y="6514852"/>
                <a:ext cx="2675976" cy="1342816"/>
              </a:xfrm>
              <a:prstGeom prst="rect">
                <a:avLst/>
              </a:prstGeom>
              <a:blipFill>
                <a:blip r:embed="rId4"/>
                <a:stretch>
                  <a:fillRect l="-8019" t="-5660" r="-12264" b="-3396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55" name="Text"/>
              <p:cNvSpPr txBox="1"/>
              <p:nvPr/>
            </p:nvSpPr>
            <p:spPr>
              <a:xfrm>
                <a:off x="14582638" y="9224375"/>
                <a:ext cx="10998198" cy="2147313"/>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sSup>
                        <m:sSupPr>
                          <m:ctrlPr>
                            <a:rPr sz="7650" i="1">
                              <a:solidFill>
                                <a:srgbClr val="000000"/>
                              </a:solidFill>
                              <a:latin typeface="Cambria Math" panose="02040503050406030204" pitchFamily="18" charset="0"/>
                            </a:rPr>
                          </m:ctrlPr>
                        </m:sSupPr>
                        <m:e>
                          <m:r>
                            <a:rPr sz="7650" i="1">
                              <a:solidFill>
                                <a:srgbClr val="000000"/>
                              </a:solidFill>
                              <a:latin typeface="Cambria Math" panose="02040503050406030204" pitchFamily="18" charset="0"/>
                            </a:rPr>
                            <m:t>𝑐</m:t>
                          </m:r>
                        </m:e>
                        <m:sup>
                          <m:r>
                            <a:rPr sz="7650" i="1">
                              <a:solidFill>
                                <a:srgbClr val="000000"/>
                              </a:solidFill>
                              <a:latin typeface="Cambria Math" panose="02040503050406030204" pitchFamily="18" charset="0"/>
                            </a:rPr>
                            <m:t>(</m:t>
                          </m:r>
                          <m:r>
                            <a:rPr sz="7650" i="1">
                              <a:solidFill>
                                <a:srgbClr val="000000"/>
                              </a:solidFill>
                              <a:latin typeface="Cambria Math" panose="02040503050406030204" pitchFamily="18" charset="0"/>
                            </a:rPr>
                            <m:t>𝑗</m:t>
                          </m:r>
                          <m:r>
                            <a:rPr sz="7650" i="1">
                              <a:solidFill>
                                <a:srgbClr val="000000"/>
                              </a:solidFill>
                              <a:latin typeface="Cambria Math" panose="02040503050406030204" pitchFamily="18" charset="0"/>
                            </a:rPr>
                            <m:t>)</m:t>
                          </m:r>
                        </m:sup>
                      </m:sSup>
                      <m:r>
                        <a:rPr sz="7650" i="1">
                          <a:solidFill>
                            <a:srgbClr val="000000"/>
                          </a:solidFill>
                          <a:latin typeface="Cambria Math" panose="02040503050406030204" pitchFamily="18" charset="0"/>
                        </a:rPr>
                        <m:t>←</m:t>
                      </m:r>
                      <m:r>
                        <a:rPr sz="7650" i="1">
                          <a:solidFill>
                            <a:srgbClr val="000000"/>
                          </a:solidFill>
                          <a:latin typeface="Cambria Math" panose="02040503050406030204" pitchFamily="18" charset="0"/>
                        </a:rPr>
                        <m:t>𝐻</m:t>
                      </m:r>
                      <m:r>
                        <a:rPr sz="7650" i="1">
                          <a:solidFill>
                            <a:srgbClr val="000000"/>
                          </a:solidFill>
                          <a:latin typeface="Cambria Math" panose="02040503050406030204" pitchFamily="18" charset="0"/>
                        </a:rPr>
                        <m:t>(</m:t>
                      </m:r>
                      <m:sSubSup>
                        <m:sSubSupPr>
                          <m:ctrlPr>
                            <a:rPr sz="7650" i="1">
                              <a:solidFill>
                                <a:srgbClr val="000000"/>
                              </a:solidFill>
                              <a:latin typeface="Cambria Math" panose="02040503050406030204" pitchFamily="18" charset="0"/>
                            </a:rPr>
                          </m:ctrlPr>
                        </m:sSubSupPr>
                        <m:e>
                          <m:r>
                            <a:rPr sz="7650" i="1">
                              <a:solidFill>
                                <a:srgbClr val="000000"/>
                              </a:solidFill>
                              <a:latin typeface="Cambria Math" panose="02040503050406030204" pitchFamily="18" charset="0"/>
                            </a:rPr>
                            <m:t>𝐴</m:t>
                          </m:r>
                        </m:e>
                        <m:sub>
                          <m:r>
                            <a:rPr sz="7650" i="1">
                              <a:solidFill>
                                <a:srgbClr val="000000"/>
                              </a:solidFill>
                              <a:latin typeface="Cambria Math" panose="02040503050406030204" pitchFamily="18" charset="0"/>
                            </a:rPr>
                            <m:t>1</m:t>
                          </m:r>
                        </m:sub>
                        <m:sup>
                          <m:sSubSup>
                            <m:sSubSupPr>
                              <m:ctrlPr>
                                <a:rPr lang="ar-AE" sz="7650" i="1" smtClean="0">
                                  <a:solidFill>
                                    <a:srgbClr val="D25327"/>
                                  </a:solidFill>
                                  <a:latin typeface="Cambria Math" panose="02040503050406030204" pitchFamily="18" charset="0"/>
                                </a:rPr>
                              </m:ctrlPr>
                            </m:sSubSupPr>
                            <m:e>
                              <m:r>
                                <a:rPr lang="ar-AE" sz="7650" i="1">
                                  <a:solidFill>
                                    <a:srgbClr val="D25327"/>
                                  </a:solidFill>
                                  <a:latin typeface="Cambria Math" panose="02040503050406030204" pitchFamily="18" charset="0"/>
                                </a:rPr>
                                <m:t>𝛼</m:t>
                              </m:r>
                            </m:e>
                            <m:sub>
                              <m:r>
                                <a:rPr lang="ar-AE" sz="7650" i="1">
                                  <a:solidFill>
                                    <a:srgbClr val="D25327"/>
                                  </a:solidFill>
                                  <a:latin typeface="Cambria Math" panose="02040503050406030204" pitchFamily="18" charset="0"/>
                                </a:rPr>
                                <m:t>1</m:t>
                              </m:r>
                            </m:sub>
                            <m:sup>
                              <m:r>
                                <a:rPr lang="ar-AE" sz="7650" i="1">
                                  <a:solidFill>
                                    <a:srgbClr val="D25327"/>
                                  </a:solidFill>
                                  <a:latin typeface="Cambria Math" panose="02040503050406030204" pitchFamily="18" charset="0"/>
                                </a:rPr>
                                <m:t>(</m:t>
                              </m:r>
                              <m:r>
                                <a:rPr lang="ar-AE" sz="7650" i="1">
                                  <a:solidFill>
                                    <a:srgbClr val="D25327"/>
                                  </a:solidFill>
                                  <a:latin typeface="Cambria Math" panose="02040503050406030204" pitchFamily="18" charset="0"/>
                                </a:rPr>
                                <m:t>𝑗</m:t>
                              </m:r>
                              <m:r>
                                <a:rPr lang="ar-AE" sz="7650" i="1">
                                  <a:solidFill>
                                    <a:srgbClr val="D25327"/>
                                  </a:solidFill>
                                  <a:latin typeface="Cambria Math" panose="02040503050406030204" pitchFamily="18" charset="0"/>
                                </a:rPr>
                                <m:t>)</m:t>
                              </m:r>
                            </m:sup>
                          </m:sSubSup>
                        </m:sup>
                      </m:sSubSup>
                      <m:sSubSup>
                        <m:sSubSupPr>
                          <m:ctrlPr>
                            <a:rPr sz="7650" i="1">
                              <a:solidFill>
                                <a:srgbClr val="000000"/>
                              </a:solidFill>
                              <a:latin typeface="Cambria Math" panose="02040503050406030204" pitchFamily="18" charset="0"/>
                            </a:rPr>
                          </m:ctrlPr>
                        </m:sSubSupPr>
                        <m:e>
                          <m:r>
                            <a:rPr sz="7650" i="1">
                              <a:solidFill>
                                <a:srgbClr val="000000"/>
                              </a:solidFill>
                              <a:latin typeface="Cambria Math" panose="02040503050406030204" pitchFamily="18" charset="0"/>
                            </a:rPr>
                            <m:t>𝐴</m:t>
                          </m:r>
                        </m:e>
                        <m:sub>
                          <m:r>
                            <a:rPr sz="7650" i="1">
                              <a:solidFill>
                                <a:srgbClr val="000000"/>
                              </a:solidFill>
                              <a:latin typeface="Cambria Math" panose="02040503050406030204" pitchFamily="18" charset="0"/>
                            </a:rPr>
                            <m:t>2</m:t>
                          </m:r>
                        </m:sub>
                        <m:sup>
                          <m:sSubSup>
                            <m:sSubSupPr>
                              <m:ctrlPr>
                                <a:rPr lang="ar-AE" sz="7650" i="1" smtClean="0">
                                  <a:solidFill>
                                    <a:srgbClr val="D25327"/>
                                  </a:solidFill>
                                  <a:latin typeface="Cambria Math" panose="02040503050406030204" pitchFamily="18" charset="0"/>
                                </a:rPr>
                              </m:ctrlPr>
                            </m:sSubSupPr>
                            <m:e>
                              <m:r>
                                <a:rPr lang="ar-AE" sz="7650" i="1">
                                  <a:solidFill>
                                    <a:srgbClr val="D25327"/>
                                  </a:solidFill>
                                  <a:latin typeface="Cambria Math" panose="02040503050406030204" pitchFamily="18" charset="0"/>
                                </a:rPr>
                                <m:t>𝛼</m:t>
                              </m:r>
                            </m:e>
                            <m:sub>
                              <m:r>
                                <a:rPr lang="ar-AE" sz="7650" i="1">
                                  <a:solidFill>
                                    <a:srgbClr val="D25327"/>
                                  </a:solidFill>
                                  <a:latin typeface="Cambria Math" panose="02040503050406030204" pitchFamily="18" charset="0"/>
                                </a:rPr>
                                <m:t>2</m:t>
                              </m:r>
                            </m:sub>
                            <m:sup>
                              <m:r>
                                <a:rPr lang="ar-AE" sz="7650" i="1">
                                  <a:solidFill>
                                    <a:srgbClr val="D25327"/>
                                  </a:solidFill>
                                  <a:latin typeface="Cambria Math" panose="02040503050406030204" pitchFamily="18" charset="0"/>
                                </a:rPr>
                                <m:t>(</m:t>
                              </m:r>
                              <m:r>
                                <a:rPr lang="ar-AE" sz="7650" i="1">
                                  <a:solidFill>
                                    <a:srgbClr val="D25327"/>
                                  </a:solidFill>
                                  <a:latin typeface="Cambria Math" panose="02040503050406030204" pitchFamily="18" charset="0"/>
                                </a:rPr>
                                <m:t>𝑗</m:t>
                              </m:r>
                              <m:r>
                                <a:rPr lang="ar-AE" sz="7650" i="1">
                                  <a:solidFill>
                                    <a:srgbClr val="D25327"/>
                                  </a:solidFill>
                                  <a:latin typeface="Cambria Math" panose="02040503050406030204" pitchFamily="18" charset="0"/>
                                </a:rPr>
                                <m:t>)</m:t>
                              </m:r>
                            </m:sup>
                          </m:sSubSup>
                        </m:sup>
                      </m:sSubSup>
                      <m:r>
                        <a:rPr sz="7650" i="1">
                          <a:solidFill>
                            <a:srgbClr val="000000"/>
                          </a:solidFill>
                          <a:latin typeface="Cambria Math" panose="02040503050406030204" pitchFamily="18" charset="0"/>
                        </a:rPr>
                        <m:t>,</m:t>
                      </m:r>
                      <m:sSup>
                        <m:sSupPr>
                          <m:ctrlPr>
                            <a:rPr sz="7650" i="1">
                              <a:solidFill>
                                <a:srgbClr val="000000"/>
                              </a:solidFill>
                              <a:latin typeface="Cambria Math" panose="02040503050406030204" pitchFamily="18" charset="0"/>
                            </a:rPr>
                          </m:ctrlPr>
                        </m:sSupPr>
                        <m:e>
                          <m:r>
                            <a:rPr sz="7650" i="1">
                              <a:solidFill>
                                <a:srgbClr val="000000"/>
                              </a:solidFill>
                              <a:latin typeface="Cambria Math" panose="02040503050406030204" pitchFamily="18" charset="0"/>
                            </a:rPr>
                            <m:t>𝑚</m:t>
                          </m:r>
                        </m:e>
                        <m:sup>
                          <m:r>
                            <a:rPr sz="7650" i="1">
                              <a:solidFill>
                                <a:srgbClr val="000000"/>
                              </a:solidFill>
                              <a:latin typeface="Cambria Math" panose="02040503050406030204" pitchFamily="18" charset="0"/>
                            </a:rPr>
                            <m:t>(</m:t>
                          </m:r>
                          <m:r>
                            <a:rPr sz="7650" i="1">
                              <a:solidFill>
                                <a:srgbClr val="000000"/>
                              </a:solidFill>
                              <a:latin typeface="Cambria Math" panose="02040503050406030204" pitchFamily="18" charset="0"/>
                            </a:rPr>
                            <m:t>𝑗</m:t>
                          </m:r>
                          <m:r>
                            <a:rPr sz="7650" i="1">
                              <a:solidFill>
                                <a:srgbClr val="000000"/>
                              </a:solidFill>
                              <a:latin typeface="Cambria Math" panose="02040503050406030204" pitchFamily="18" charset="0"/>
                            </a:rPr>
                            <m:t>)</m:t>
                          </m:r>
                        </m:sup>
                      </m:sSup>
                      <m:r>
                        <a:rPr sz="7650" i="1">
                          <a:solidFill>
                            <a:srgbClr val="000000"/>
                          </a:solidFill>
                          <a:latin typeface="Cambria Math" panose="02040503050406030204" pitchFamily="18" charset="0"/>
                        </a:rPr>
                        <m:t>)</m:t>
                      </m:r>
                    </m:oMath>
                  </m:oMathPara>
                </a14:m>
                <a:endParaRPr dirty="0"/>
              </a:p>
            </p:txBody>
          </p:sp>
        </mc:Choice>
        <mc:Fallback xmlns="">
          <p:sp>
            <p:nvSpPr>
              <p:cNvPr id="455" name="Text"/>
              <p:cNvSpPr txBox="1">
                <a:spLocks noRot="1" noChangeAspect="1" noMove="1" noResize="1" noEditPoints="1" noAdjustHandles="1" noChangeArrowheads="1" noChangeShapeType="1" noTextEdit="1"/>
              </p:cNvSpPr>
              <p:nvPr/>
            </p:nvSpPr>
            <p:spPr>
              <a:xfrm>
                <a:off x="14582638" y="9224375"/>
                <a:ext cx="10998198" cy="2147313"/>
              </a:xfrm>
              <a:prstGeom prst="rect">
                <a:avLst/>
              </a:prstGeom>
              <a:blipFill>
                <a:blip r:embed="rId5"/>
                <a:stretch>
                  <a:fillRect l="-1038" b="-882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456" name="Signer"/>
          <p:cNvSpPr txBox="1"/>
          <p:nvPr/>
        </p:nvSpPr>
        <p:spPr>
          <a:xfrm>
            <a:off x="2441057" y="5545929"/>
            <a:ext cx="2828286" cy="126420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8000">
                <a:solidFill>
                  <a:schemeClr val="accent1">
                    <a:satOff val="-3547"/>
                    <a:lumOff val="-10352"/>
                  </a:schemeClr>
                </a:solidFill>
              </a:defRPr>
            </a:lvl1pPr>
          </a:lstStyle>
          <a:p>
            <a:r>
              <a:t>Signer</a:t>
            </a:r>
          </a:p>
        </p:txBody>
      </p:sp>
      <mc:AlternateContent xmlns:mc="http://schemas.openxmlformats.org/markup-compatibility/2006" xmlns:a14="http://schemas.microsoft.com/office/drawing/2010/main">
        <mc:Choice Requires="a14">
          <p:sp>
            <p:nvSpPr>
              <p:cNvPr id="457" name="Adversary"/>
              <p:cNvSpPr txBox="1"/>
              <p:nvPr/>
            </p:nvSpPr>
            <p:spPr>
              <a:xfrm>
                <a:off x="13059533" y="5486028"/>
                <a:ext cx="5544785" cy="1384003"/>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solidFill>
                      <a:srgbClr val="DE2240"/>
                    </a:solidFill>
                  </a:defRPr>
                </a:pPr>
                <a:r>
                  <a:t>Adversary </a:t>
                </a:r>
                <a14:m>
                  <m:oMath xmlns:m="http://schemas.openxmlformats.org/officeDocument/2006/math">
                    <m:r>
                      <a:rPr sz="9050" i="1">
                        <a:solidFill>
                          <a:srgbClr val="DE213F"/>
                        </a:solidFill>
                        <a:latin typeface="Cambria Math" panose="02040503050406030204" pitchFamily="18" charset="0"/>
                      </a:rPr>
                      <m:t>𝒜</m:t>
                    </m:r>
                  </m:oMath>
                </a14:m>
                <a:endParaRPr/>
              </a:p>
            </p:txBody>
          </p:sp>
        </mc:Choice>
        <mc:Fallback xmlns="">
          <p:sp>
            <p:nvSpPr>
              <p:cNvPr id="457" name="Adversary"/>
              <p:cNvSpPr txBox="1">
                <a:spLocks noRot="1" noChangeAspect="1" noMove="1" noResize="1" noEditPoints="1" noAdjustHandles="1" noChangeArrowheads="1" noChangeShapeType="1" noTextEdit="1"/>
              </p:cNvSpPr>
              <p:nvPr/>
            </p:nvSpPr>
            <p:spPr>
              <a:xfrm>
                <a:off x="13059533" y="5486028"/>
                <a:ext cx="5544785" cy="1384003"/>
              </a:xfrm>
              <a:prstGeom prst="rect">
                <a:avLst/>
              </a:prstGeom>
              <a:blipFill>
                <a:blip r:embed="rId6"/>
                <a:stretch>
                  <a:fillRect l="-8924" t="-4587" r="-6636" b="-50459"/>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458" name="Slide Number"/>
          <p:cNvSpPr txBox="1">
            <a:spLocks noGrp="1"/>
          </p:cNvSpPr>
          <p:nvPr>
            <p:ph type="sldNum" sz="quarter" idx="4294967295"/>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19</a:t>
            </a:fld>
            <a:endParaRPr/>
          </a:p>
        </p:txBody>
      </p:sp>
      <p:sp>
        <p:nvSpPr>
          <p:cNvPr id="459" name="Line"/>
          <p:cNvSpPr/>
          <p:nvPr/>
        </p:nvSpPr>
        <p:spPr>
          <a:xfrm>
            <a:off x="5971015" y="12263787"/>
            <a:ext cx="5911486" cy="1"/>
          </a:xfrm>
          <a:prstGeom prst="line">
            <a:avLst/>
          </a:prstGeom>
          <a:ln w="76200">
            <a:solidFill>
              <a:srgbClr val="000000"/>
            </a:solidFill>
            <a:headEnd type="triangle"/>
          </a:ln>
        </p:spPr>
        <p:txBody>
          <a:bodyPr lIns="121917" tIns="121917" rIns="121917" bIns="121917"/>
          <a:lstStyle/>
          <a:p>
            <a:endParaRPr/>
          </a:p>
        </p:txBody>
      </p:sp>
      <p:sp>
        <p:nvSpPr>
          <p:cNvPr id="460" name="Line"/>
          <p:cNvSpPr/>
          <p:nvPr/>
        </p:nvSpPr>
        <p:spPr>
          <a:xfrm>
            <a:off x="5971015" y="13558178"/>
            <a:ext cx="5911486" cy="1"/>
          </a:xfrm>
          <a:prstGeom prst="line">
            <a:avLst/>
          </a:prstGeom>
          <a:ln w="76200">
            <a:solidFill>
              <a:srgbClr val="000000"/>
            </a:solidFill>
            <a:tailEnd type="triangle"/>
          </a:ln>
        </p:spPr>
        <p:txBody>
          <a:bodyPr lIns="121917" tIns="121917" rIns="121917" bIns="121917"/>
          <a:lstStyle/>
          <a:p>
            <a:endParaRPr/>
          </a:p>
        </p:txBody>
      </p:sp>
      <p:sp>
        <p:nvSpPr>
          <p:cNvPr id="463" name="Extend to an attack"/>
          <p:cNvSpPr txBox="1">
            <a:spLocks noGrp="1"/>
          </p:cNvSpPr>
          <p:nvPr>
            <p:ph type="title"/>
          </p:nvPr>
        </p:nvSpPr>
        <p:spPr>
          <a:prstGeom prst="rect">
            <a:avLst/>
          </a:prstGeom>
        </p:spPr>
        <p:txBody>
          <a:bodyPr/>
          <a:lstStyle/>
          <a:p>
            <a:r>
              <a:rPr dirty="0"/>
              <a:t>Extend to an attack</a:t>
            </a:r>
          </a:p>
        </p:txBody>
      </p:sp>
      <mc:AlternateContent xmlns:mc="http://schemas.openxmlformats.org/markup-compatibility/2006" xmlns:a14="http://schemas.microsoft.com/office/drawing/2010/main">
        <mc:Choice Requires="a14">
          <p:sp>
            <p:nvSpPr>
              <p:cNvPr id="466" name="is a valid signature for"/>
              <p:cNvSpPr txBox="1"/>
              <p:nvPr/>
            </p:nvSpPr>
            <p:spPr>
              <a:xfrm>
                <a:off x="13281599" y="15745494"/>
                <a:ext cx="15303340" cy="3049931"/>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square" lIns="121917" tIns="121917" rIns="121917" bIns="121917">
                <a:spAutoFit/>
              </a:bodyPr>
              <a:lstStyle/>
              <a:p>
                <a:pPr>
                  <a:defRPr sz="7000">
                    <a:solidFill>
                      <a:srgbClr val="DE2240"/>
                    </a:solidFill>
                  </a:defRPr>
                </a:pPr>
                <a14:m>
                  <m:oMath xmlns:m="http://schemas.openxmlformats.org/officeDocument/2006/math">
                    <m:sSup>
                      <m:sSupPr>
                        <m:ctrlPr>
                          <a:rPr lang="en-US" sz="7700" b="0" i="1" smtClean="0">
                            <a:solidFill>
                              <a:srgbClr val="DE213F"/>
                            </a:solidFill>
                            <a:latin typeface="Cambria Math" panose="02040503050406030204" pitchFamily="18" charset="0"/>
                          </a:rPr>
                        </m:ctrlPr>
                      </m:sSupPr>
                      <m:e>
                        <m:r>
                          <a:rPr lang="en-US" sz="7700" i="1" smtClean="0">
                            <a:solidFill>
                              <a:srgbClr val="DE213F"/>
                            </a:solidFill>
                            <a:latin typeface="Cambria Math" panose="02040503050406030204" pitchFamily="18" charset="0"/>
                          </a:rPr>
                          <m:t>𝜎</m:t>
                        </m:r>
                      </m:e>
                      <m:sup>
                        <m:r>
                          <a:rPr lang="en-US" sz="7700" b="0" i="1" smtClean="0">
                            <a:solidFill>
                              <a:srgbClr val="DE213F"/>
                            </a:solidFill>
                            <a:latin typeface="Cambria Math" panose="02040503050406030204" pitchFamily="18" charset="0"/>
                          </a:rPr>
                          <m:t>(</m:t>
                        </m:r>
                        <m:r>
                          <a:rPr lang="en-US" sz="7700" b="0" i="1" smtClean="0">
                            <a:solidFill>
                              <a:srgbClr val="DE213F"/>
                            </a:solidFill>
                            <a:latin typeface="Cambria Math" panose="02040503050406030204" pitchFamily="18" charset="0"/>
                          </a:rPr>
                          <m:t>𝑗</m:t>
                        </m:r>
                        <m:r>
                          <a:rPr lang="en-US" sz="7700" b="0" i="1" smtClean="0">
                            <a:solidFill>
                              <a:srgbClr val="DE213F"/>
                            </a:solidFill>
                            <a:latin typeface="Cambria Math" panose="02040503050406030204" pitchFamily="18" charset="0"/>
                          </a:rPr>
                          <m:t>)</m:t>
                        </m:r>
                      </m:sup>
                    </m:sSup>
                    <m:r>
                      <a:rPr lang="en-US" sz="7700" i="1">
                        <a:solidFill>
                          <a:srgbClr val="DE213F"/>
                        </a:solidFill>
                        <a:latin typeface="Cambria Math" panose="02040503050406030204" pitchFamily="18" charset="0"/>
                      </a:rPr>
                      <m:t>←</m:t>
                    </m:r>
                    <m:sSubSup>
                      <m:sSubSupPr>
                        <m:ctrlPr>
                          <a:rPr lang="en-US" sz="7700" b="0" i="1" smtClean="0">
                            <a:solidFill>
                              <a:srgbClr val="DE213F"/>
                            </a:solidFill>
                            <a:latin typeface="Cambria Math" panose="02040503050406030204" pitchFamily="18" charset="0"/>
                          </a:rPr>
                        </m:ctrlPr>
                      </m:sSubSupPr>
                      <m:e>
                        <m:r>
                          <a:rPr lang="en-US" sz="7700" b="0" i="1" smtClean="0">
                            <a:solidFill>
                              <a:srgbClr val="DE213F"/>
                            </a:solidFill>
                            <a:latin typeface="Cambria Math" panose="02040503050406030204" pitchFamily="18" charset="0"/>
                          </a:rPr>
                          <m:t>𝛼</m:t>
                        </m:r>
                      </m:e>
                      <m:sub>
                        <m:r>
                          <a:rPr lang="en-US" sz="7700" b="0" i="1" smtClean="0">
                            <a:solidFill>
                              <a:srgbClr val="DE213F"/>
                            </a:solidFill>
                            <a:latin typeface="Cambria Math" panose="02040503050406030204" pitchFamily="18" charset="0"/>
                          </a:rPr>
                          <m:t>1</m:t>
                        </m:r>
                      </m:sub>
                      <m:sup>
                        <m:d>
                          <m:dPr>
                            <m:ctrlPr>
                              <a:rPr lang="en-US" sz="7700" b="0" i="1" smtClean="0">
                                <a:solidFill>
                                  <a:srgbClr val="DE213F"/>
                                </a:solidFill>
                                <a:latin typeface="Cambria Math" panose="02040503050406030204" pitchFamily="18" charset="0"/>
                              </a:rPr>
                            </m:ctrlPr>
                          </m:dPr>
                          <m:e>
                            <m:r>
                              <a:rPr lang="en-US" sz="7700" b="0" i="1" smtClean="0">
                                <a:solidFill>
                                  <a:srgbClr val="DE213F"/>
                                </a:solidFill>
                                <a:latin typeface="Cambria Math" panose="02040503050406030204" pitchFamily="18" charset="0"/>
                              </a:rPr>
                              <m:t>𝑗</m:t>
                            </m:r>
                          </m:e>
                        </m:d>
                      </m:sup>
                    </m:sSubSup>
                    <m:r>
                      <a:rPr lang="en-US" sz="7700" b="0" i="1" smtClean="0">
                        <a:solidFill>
                          <a:srgbClr val="DE213F"/>
                        </a:solidFill>
                        <a:latin typeface="Cambria Math" panose="02040503050406030204" pitchFamily="18" charset="0"/>
                      </a:rPr>
                      <m:t>⋅</m:t>
                    </m:r>
                    <m:d>
                      <m:dPr>
                        <m:ctrlPr>
                          <a:rPr lang="en-US" sz="7700" b="0" i="1">
                            <a:solidFill>
                              <a:srgbClr val="DE213F"/>
                            </a:solidFill>
                            <a:latin typeface="Cambria Math" panose="02040503050406030204" pitchFamily="18" charset="0"/>
                          </a:rPr>
                        </m:ctrlPr>
                      </m:dPr>
                      <m:e>
                        <m:sSub>
                          <m:sSubPr>
                            <m:ctrlPr>
                              <a:rPr lang="en-US" sz="7700" b="0" i="1" smtClean="0">
                                <a:solidFill>
                                  <a:srgbClr val="DE213F"/>
                                </a:solidFill>
                                <a:latin typeface="Cambria Math" panose="02040503050406030204" pitchFamily="18" charset="0"/>
                              </a:rPr>
                            </m:ctrlPr>
                          </m:sSubPr>
                          <m:e>
                            <m:r>
                              <a:rPr lang="en-US" sz="7700" i="1">
                                <a:solidFill>
                                  <a:srgbClr val="DE213F"/>
                                </a:solidFill>
                                <a:latin typeface="Cambria Math" panose="02040503050406030204" pitchFamily="18" charset="0"/>
                              </a:rPr>
                              <m:t>𝑐</m:t>
                            </m:r>
                          </m:e>
                          <m:sub>
                            <m:r>
                              <a:rPr lang="en-US" sz="7700" b="0" i="1" smtClean="0">
                                <a:solidFill>
                                  <a:srgbClr val="DE213F"/>
                                </a:solidFill>
                                <a:latin typeface="Cambria Math" panose="02040503050406030204" pitchFamily="18" charset="0"/>
                              </a:rPr>
                              <m:t>1</m:t>
                            </m:r>
                          </m:sub>
                        </m:sSub>
                        <m:r>
                          <a:rPr lang="en-US" sz="7700" i="1">
                            <a:solidFill>
                              <a:srgbClr val="DE213F"/>
                            </a:solidFill>
                            <a:latin typeface="Cambria Math" panose="02040503050406030204" pitchFamily="18" charset="0"/>
                          </a:rPr>
                          <m:t>,</m:t>
                        </m:r>
                        <m:sSub>
                          <m:sSubPr>
                            <m:ctrlPr>
                              <a:rPr lang="en-US" sz="7700" b="0" i="1" smtClean="0">
                                <a:solidFill>
                                  <a:srgbClr val="DE213F"/>
                                </a:solidFill>
                                <a:latin typeface="Cambria Math" panose="02040503050406030204" pitchFamily="18" charset="0"/>
                              </a:rPr>
                            </m:ctrlPr>
                          </m:sSubPr>
                          <m:e>
                            <m:r>
                              <a:rPr lang="en-US" sz="7700" i="1">
                                <a:solidFill>
                                  <a:srgbClr val="DE213F"/>
                                </a:solidFill>
                                <a:latin typeface="Cambria Math" panose="02040503050406030204" pitchFamily="18" charset="0"/>
                              </a:rPr>
                              <m:t>𝑠</m:t>
                            </m:r>
                          </m:e>
                          <m:sub>
                            <m:r>
                              <a:rPr lang="en-US" sz="7700" b="0" i="1" smtClean="0">
                                <a:solidFill>
                                  <a:srgbClr val="DE213F"/>
                                </a:solidFill>
                                <a:latin typeface="Cambria Math" panose="02040503050406030204" pitchFamily="18" charset="0"/>
                              </a:rPr>
                              <m:t>1</m:t>
                            </m:r>
                          </m:sub>
                        </m:sSub>
                      </m:e>
                    </m:d>
                    <m:r>
                      <a:rPr lang="en-US" sz="7700" b="0" i="1" smtClean="0">
                        <a:solidFill>
                          <a:srgbClr val="DE213F"/>
                        </a:solidFill>
                        <a:latin typeface="Cambria Math" panose="02040503050406030204" pitchFamily="18" charset="0"/>
                      </a:rPr>
                      <m:t>+</m:t>
                    </m:r>
                    <m:sSubSup>
                      <m:sSubSupPr>
                        <m:ctrlPr>
                          <a:rPr lang="en-US" sz="7700" b="0" i="1" smtClean="0">
                            <a:solidFill>
                              <a:srgbClr val="DE213F"/>
                            </a:solidFill>
                            <a:latin typeface="Cambria Math" panose="02040503050406030204" pitchFamily="18" charset="0"/>
                          </a:rPr>
                        </m:ctrlPr>
                      </m:sSubSupPr>
                      <m:e>
                        <m:r>
                          <a:rPr lang="en-US" sz="7700" b="0" i="1" smtClean="0">
                            <a:solidFill>
                              <a:srgbClr val="DE213F"/>
                            </a:solidFill>
                            <a:latin typeface="Cambria Math" panose="02040503050406030204" pitchFamily="18" charset="0"/>
                          </a:rPr>
                          <m:t>𝛼</m:t>
                        </m:r>
                      </m:e>
                      <m:sub>
                        <m:r>
                          <a:rPr lang="en-US" sz="7700" b="0" i="1" smtClean="0">
                            <a:solidFill>
                              <a:srgbClr val="DE213F"/>
                            </a:solidFill>
                            <a:latin typeface="Cambria Math" panose="02040503050406030204" pitchFamily="18" charset="0"/>
                          </a:rPr>
                          <m:t>2</m:t>
                        </m:r>
                      </m:sub>
                      <m:sup>
                        <m:d>
                          <m:dPr>
                            <m:ctrlPr>
                              <a:rPr lang="en-US" sz="7700" b="0" i="1" smtClean="0">
                                <a:solidFill>
                                  <a:srgbClr val="DE213F"/>
                                </a:solidFill>
                                <a:latin typeface="Cambria Math" panose="02040503050406030204" pitchFamily="18" charset="0"/>
                              </a:rPr>
                            </m:ctrlPr>
                          </m:dPr>
                          <m:e>
                            <m:r>
                              <a:rPr lang="en-US" sz="7700" b="0" i="1" smtClean="0">
                                <a:solidFill>
                                  <a:srgbClr val="DE213F"/>
                                </a:solidFill>
                                <a:latin typeface="Cambria Math" panose="02040503050406030204" pitchFamily="18" charset="0"/>
                              </a:rPr>
                              <m:t>𝑗</m:t>
                            </m:r>
                          </m:e>
                        </m:d>
                      </m:sup>
                    </m:sSubSup>
                    <m:r>
                      <a:rPr lang="en-US" sz="7700" b="0" i="1" smtClean="0">
                        <a:solidFill>
                          <a:srgbClr val="DE213F"/>
                        </a:solidFill>
                        <a:latin typeface="Cambria Math" panose="02040503050406030204" pitchFamily="18" charset="0"/>
                      </a:rPr>
                      <m:t>⋅(</m:t>
                    </m:r>
                    <m:sSub>
                      <m:sSubPr>
                        <m:ctrlPr>
                          <a:rPr lang="en-US" sz="7700" b="0" i="1" smtClean="0">
                            <a:solidFill>
                              <a:srgbClr val="DE213F"/>
                            </a:solidFill>
                            <a:latin typeface="Cambria Math" panose="02040503050406030204" pitchFamily="18" charset="0"/>
                          </a:rPr>
                        </m:ctrlPr>
                      </m:sSubPr>
                      <m:e>
                        <m:r>
                          <a:rPr lang="en-US" sz="7700" b="0" i="1" smtClean="0">
                            <a:solidFill>
                              <a:srgbClr val="DE213F"/>
                            </a:solidFill>
                            <a:latin typeface="Cambria Math" panose="02040503050406030204" pitchFamily="18" charset="0"/>
                          </a:rPr>
                          <m:t>𝑐</m:t>
                        </m:r>
                      </m:e>
                      <m:sub>
                        <m:r>
                          <a:rPr lang="en-US" sz="7700" b="0" i="1" smtClean="0">
                            <a:solidFill>
                              <a:srgbClr val="DE213F"/>
                            </a:solidFill>
                            <a:latin typeface="Cambria Math" panose="02040503050406030204" pitchFamily="18" charset="0"/>
                          </a:rPr>
                          <m:t>2</m:t>
                        </m:r>
                      </m:sub>
                    </m:sSub>
                    <m:r>
                      <a:rPr lang="en-US" sz="7700" b="0" i="1" smtClean="0">
                        <a:solidFill>
                          <a:srgbClr val="DE213F"/>
                        </a:solidFill>
                        <a:latin typeface="Cambria Math" panose="02040503050406030204" pitchFamily="18" charset="0"/>
                      </a:rPr>
                      <m:t>, </m:t>
                    </m:r>
                    <m:sSub>
                      <m:sSubPr>
                        <m:ctrlPr>
                          <a:rPr lang="en-US" sz="7700" b="0" i="1" smtClean="0">
                            <a:solidFill>
                              <a:srgbClr val="DE213F"/>
                            </a:solidFill>
                            <a:latin typeface="Cambria Math" panose="02040503050406030204" pitchFamily="18" charset="0"/>
                          </a:rPr>
                        </m:ctrlPr>
                      </m:sSubPr>
                      <m:e>
                        <m:r>
                          <a:rPr lang="en-US" sz="7700" b="0" i="1" smtClean="0">
                            <a:solidFill>
                              <a:srgbClr val="DE213F"/>
                            </a:solidFill>
                            <a:latin typeface="Cambria Math" panose="02040503050406030204" pitchFamily="18" charset="0"/>
                          </a:rPr>
                          <m:t>𝑠</m:t>
                        </m:r>
                      </m:e>
                      <m:sub>
                        <m:r>
                          <a:rPr lang="en-US" sz="7700" b="0" i="1" smtClean="0">
                            <a:solidFill>
                              <a:srgbClr val="DE213F"/>
                            </a:solidFill>
                            <a:latin typeface="Cambria Math" panose="02040503050406030204" pitchFamily="18" charset="0"/>
                          </a:rPr>
                          <m:t>1</m:t>
                        </m:r>
                      </m:sub>
                    </m:sSub>
                    <m:r>
                      <a:rPr lang="en-US" sz="7700" b="0" i="1" smtClean="0">
                        <a:solidFill>
                          <a:srgbClr val="DE213F"/>
                        </a:solidFill>
                        <a:latin typeface="Cambria Math" panose="02040503050406030204" pitchFamily="18" charset="0"/>
                      </a:rPr>
                      <m:t>)</m:t>
                    </m:r>
                  </m:oMath>
                </a14:m>
                <a:r>
                  <a:rPr lang="en-US" dirty="0"/>
                  <a:t> is a valid signature for </a:t>
                </a:r>
                <a14:m>
                  <m:oMath xmlns:m="http://schemas.openxmlformats.org/officeDocument/2006/math">
                    <m:sSup>
                      <m:sSupPr>
                        <m:ctrlPr>
                          <a:rPr lang="en-US" sz="7900" b="0" i="1" smtClean="0">
                            <a:solidFill>
                              <a:srgbClr val="DE213F"/>
                            </a:solidFill>
                            <a:latin typeface="Cambria Math" panose="02040503050406030204" pitchFamily="18" charset="0"/>
                          </a:rPr>
                        </m:ctrlPr>
                      </m:sSupPr>
                      <m:e>
                        <m:r>
                          <a:rPr lang="en-US" sz="7900" i="1">
                            <a:solidFill>
                              <a:srgbClr val="DE213F"/>
                            </a:solidFill>
                            <a:latin typeface="Cambria Math" panose="02040503050406030204" pitchFamily="18" charset="0"/>
                          </a:rPr>
                          <m:t>𝑚</m:t>
                        </m:r>
                      </m:e>
                      <m:sup>
                        <m:r>
                          <a:rPr lang="en-US" sz="7900" b="0" i="1" smtClean="0">
                            <a:solidFill>
                              <a:srgbClr val="DE213F"/>
                            </a:solidFill>
                            <a:latin typeface="Cambria Math" panose="02040503050406030204" pitchFamily="18" charset="0"/>
                          </a:rPr>
                          <m:t>(</m:t>
                        </m:r>
                        <m:r>
                          <a:rPr lang="en-US" sz="7900" b="0" i="1" smtClean="0">
                            <a:solidFill>
                              <a:srgbClr val="DE213F"/>
                            </a:solidFill>
                            <a:latin typeface="Cambria Math" panose="02040503050406030204" pitchFamily="18" charset="0"/>
                          </a:rPr>
                          <m:t>𝑗</m:t>
                        </m:r>
                        <m:r>
                          <a:rPr lang="en-US" sz="7900" b="0" i="1" smtClean="0">
                            <a:solidFill>
                              <a:srgbClr val="DE213F"/>
                            </a:solidFill>
                            <a:latin typeface="Cambria Math" panose="02040503050406030204" pitchFamily="18" charset="0"/>
                          </a:rPr>
                          <m:t>)</m:t>
                        </m:r>
                      </m:sup>
                    </m:sSup>
                  </m:oMath>
                </a14:m>
                <a:endParaRPr dirty="0"/>
              </a:p>
            </p:txBody>
          </p:sp>
        </mc:Choice>
        <mc:Fallback xmlns="">
          <p:sp>
            <p:nvSpPr>
              <p:cNvPr id="466" name="is a valid signature for"/>
              <p:cNvSpPr txBox="1">
                <a:spLocks noRot="1" noChangeAspect="1" noMove="1" noResize="1" noEditPoints="1" noAdjustHandles="1" noChangeArrowheads="1" noChangeShapeType="1" noTextEdit="1"/>
              </p:cNvSpPr>
              <p:nvPr/>
            </p:nvSpPr>
            <p:spPr>
              <a:xfrm>
                <a:off x="13281599" y="15745494"/>
                <a:ext cx="15303340" cy="3049931"/>
              </a:xfrm>
              <a:prstGeom prst="rect">
                <a:avLst/>
              </a:prstGeom>
              <a:blipFill>
                <a:blip r:embed="rId7"/>
                <a:stretch>
                  <a:fillRect l="-2653" b="-9959"/>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67" name="Pick  ,     such that"/>
              <p:cNvSpPr txBox="1"/>
              <p:nvPr/>
            </p:nvSpPr>
            <p:spPr>
              <a:xfrm>
                <a:off x="12994967" y="11663326"/>
                <a:ext cx="10852580" cy="1655191"/>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r>
                  <a:rPr dirty="0"/>
                  <a:t>Pick </a:t>
                </a:r>
                <a14:m>
                  <m:oMath xmlns:m="http://schemas.openxmlformats.org/officeDocument/2006/math">
                    <m:sSub>
                      <m:sSubPr>
                        <m:ctrlPr>
                          <a:rPr sz="8500" i="1">
                            <a:solidFill>
                              <a:srgbClr val="000000"/>
                            </a:solidFill>
                            <a:latin typeface="Cambria Math" panose="02040503050406030204" pitchFamily="18" charset="0"/>
                          </a:rPr>
                        </m:ctrlPr>
                      </m:sSubPr>
                      <m:e>
                        <m:r>
                          <a:rPr sz="8500" i="1">
                            <a:solidFill>
                              <a:srgbClr val="000000"/>
                            </a:solidFill>
                            <a:latin typeface="Cambria Math" panose="02040503050406030204" pitchFamily="18" charset="0"/>
                          </a:rPr>
                          <m:t>𝑐</m:t>
                        </m:r>
                      </m:e>
                      <m:sub>
                        <m:r>
                          <a:rPr sz="8500" i="1">
                            <a:solidFill>
                              <a:srgbClr val="000000"/>
                            </a:solidFill>
                            <a:latin typeface="Cambria Math" panose="02040503050406030204" pitchFamily="18" charset="0"/>
                          </a:rPr>
                          <m:t>1</m:t>
                        </m:r>
                      </m:sub>
                    </m:sSub>
                  </m:oMath>
                </a14:m>
                <a:r>
                  <a:rPr sz="8500" dirty="0"/>
                  <a:t>, </a:t>
                </a:r>
                <a14:m>
                  <m:oMath xmlns:m="http://schemas.openxmlformats.org/officeDocument/2006/math">
                    <m:sSub>
                      <m:sSubPr>
                        <m:ctrlPr>
                          <a:rPr sz="8500" i="1">
                            <a:solidFill>
                              <a:srgbClr val="000000"/>
                            </a:solidFill>
                            <a:latin typeface="Cambria Math" panose="02040503050406030204" pitchFamily="18" charset="0"/>
                          </a:rPr>
                        </m:ctrlPr>
                      </m:sSubPr>
                      <m:e>
                        <m:r>
                          <a:rPr sz="8500" i="1">
                            <a:solidFill>
                              <a:srgbClr val="000000"/>
                            </a:solidFill>
                            <a:latin typeface="Cambria Math" panose="02040503050406030204" pitchFamily="18" charset="0"/>
                          </a:rPr>
                          <m:t>𝑐</m:t>
                        </m:r>
                      </m:e>
                      <m:sub>
                        <m:r>
                          <a:rPr sz="8500" i="1">
                            <a:solidFill>
                              <a:srgbClr val="000000"/>
                            </a:solidFill>
                            <a:latin typeface="Cambria Math" panose="02040503050406030204" pitchFamily="18" charset="0"/>
                          </a:rPr>
                          <m:t>2</m:t>
                        </m:r>
                      </m:sub>
                    </m:sSub>
                    <m:r>
                      <a:rPr sz="8500" i="1">
                        <a:solidFill>
                          <a:srgbClr val="000000"/>
                        </a:solidFill>
                        <a:latin typeface="Cambria Math" panose="02040503050406030204" pitchFamily="18" charset="0"/>
                      </a:rPr>
                      <m:t>∈</m:t>
                    </m:r>
                    <m:sSub>
                      <m:sSubPr>
                        <m:ctrlPr>
                          <a:rPr sz="8500" i="1">
                            <a:solidFill>
                              <a:srgbClr val="000000"/>
                            </a:solidFill>
                            <a:latin typeface="Cambria Math" panose="02040503050406030204" pitchFamily="18" charset="0"/>
                          </a:rPr>
                        </m:ctrlPr>
                      </m:sSubPr>
                      <m:e>
                        <m:r>
                          <a:rPr sz="8500" i="1">
                            <a:solidFill>
                              <a:srgbClr val="000000"/>
                            </a:solidFill>
                            <a:latin typeface="Cambria Math" panose="02040503050406030204" pitchFamily="18" charset="0"/>
                          </a:rPr>
                          <m:t>ℤ</m:t>
                        </m:r>
                      </m:e>
                      <m:sub>
                        <m:r>
                          <a:rPr sz="8500" i="1">
                            <a:solidFill>
                              <a:srgbClr val="000000"/>
                            </a:solidFill>
                            <a:latin typeface="Cambria Math" panose="02040503050406030204" pitchFamily="18" charset="0"/>
                          </a:rPr>
                          <m:t>𝑝</m:t>
                        </m:r>
                      </m:sub>
                    </m:sSub>
                  </m:oMath>
                </a14:m>
                <a:r>
                  <a:rPr dirty="0"/>
                  <a:t>  such that </a:t>
                </a:r>
              </a:p>
            </p:txBody>
          </p:sp>
        </mc:Choice>
        <mc:Fallback xmlns="">
          <p:sp>
            <p:nvSpPr>
              <p:cNvPr id="467" name="Pick  ,     such that"/>
              <p:cNvSpPr txBox="1">
                <a:spLocks noRot="1" noChangeAspect="1" noMove="1" noResize="1" noEditPoints="1" noAdjustHandles="1" noChangeArrowheads="1" noChangeShapeType="1" noTextEdit="1"/>
              </p:cNvSpPr>
              <p:nvPr/>
            </p:nvSpPr>
            <p:spPr>
              <a:xfrm>
                <a:off x="12994967" y="11663326"/>
                <a:ext cx="10852580" cy="1655191"/>
              </a:xfrm>
              <a:prstGeom prst="rect">
                <a:avLst/>
              </a:prstGeom>
              <a:blipFill>
                <a:blip r:embed="rId8"/>
                <a:stretch>
                  <a:fillRect l="-3860" t="-11450" r="-2924" b="-2595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Text">
                <a:extLst>
                  <a:ext uri="{FF2B5EF4-FFF2-40B4-BE49-F238E27FC236}">
                    <a16:creationId xmlns:a16="http://schemas.microsoft.com/office/drawing/2014/main" id="{36776589-1A28-D881-F9B4-8EB001AA08DA}"/>
                  </a:ext>
                </a:extLst>
              </p:cNvPr>
              <p:cNvSpPr txBox="1"/>
              <p:nvPr/>
            </p:nvSpPr>
            <p:spPr>
              <a:xfrm>
                <a:off x="13434693" y="13340002"/>
                <a:ext cx="10981398" cy="1717580"/>
              </a:xfrm>
              <a:prstGeom prst="rect">
                <a:avLst/>
              </a:prstGeom>
              <a:solidFill>
                <a:srgbClr val="FFF7A7"/>
              </a:solidFill>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solidFill>
                      <a:srgbClr val="CE9E15"/>
                    </a:solidFill>
                  </a:defRPr>
                </a:lvl1pPr>
              </a:lstStyle>
              <a:p>
                <a:pPr/>
                <a14:m>
                  <m:oMathPara xmlns:m="http://schemas.openxmlformats.org/officeDocument/2006/math">
                    <m:oMathParaPr>
                      <m:jc m:val="left"/>
                    </m:oMathParaPr>
                    <m:oMath xmlns:m="http://schemas.openxmlformats.org/officeDocument/2006/math">
                      <m:r>
                        <a:rPr lang="en-US" sz="7650" b="0" i="1" smtClean="0">
                          <a:solidFill>
                            <a:schemeClr val="tx1"/>
                          </a:solidFill>
                          <a:latin typeface="Cambria Math" panose="02040503050406030204" pitchFamily="18" charset="0"/>
                        </a:rPr>
                        <m:t>∀ </m:t>
                      </m:r>
                      <m:r>
                        <a:rPr lang="en-US" sz="7650" b="0" i="1" smtClean="0">
                          <a:solidFill>
                            <a:schemeClr val="tx1"/>
                          </a:solidFill>
                          <a:latin typeface="Cambria Math" panose="02040503050406030204" pitchFamily="18" charset="0"/>
                        </a:rPr>
                        <m:t>𝑗</m:t>
                      </m:r>
                      <m:r>
                        <a:rPr lang="en-US" sz="7650" b="0" i="1" smtClean="0">
                          <a:solidFill>
                            <a:schemeClr val="tx1"/>
                          </a:solidFill>
                          <a:latin typeface="Cambria Math" panose="02040503050406030204" pitchFamily="18" charset="0"/>
                        </a:rPr>
                        <m:t>, </m:t>
                      </m:r>
                      <m:sSup>
                        <m:sSupPr>
                          <m:ctrlPr>
                            <a:rPr lang="en-US" sz="7650" b="0" i="1" smtClean="0">
                              <a:solidFill>
                                <a:schemeClr val="tx1"/>
                              </a:solidFill>
                              <a:latin typeface="Cambria Math" panose="02040503050406030204" pitchFamily="18" charset="0"/>
                            </a:rPr>
                          </m:ctrlPr>
                        </m:sSupPr>
                        <m:e>
                          <m:r>
                            <a:rPr lang="en-US" sz="7650" i="1" smtClean="0">
                              <a:solidFill>
                                <a:schemeClr val="tx1"/>
                              </a:solidFill>
                              <a:latin typeface="Cambria Math" panose="02040503050406030204" pitchFamily="18" charset="0"/>
                            </a:rPr>
                            <m:t>𝑐</m:t>
                          </m:r>
                        </m:e>
                        <m:sup>
                          <m:r>
                            <a:rPr lang="en-US" sz="7650" b="0" i="1" smtClean="0">
                              <a:solidFill>
                                <a:schemeClr val="tx1"/>
                              </a:solidFill>
                              <a:latin typeface="Cambria Math" panose="02040503050406030204" pitchFamily="18" charset="0"/>
                            </a:rPr>
                            <m:t>(</m:t>
                          </m:r>
                          <m:r>
                            <a:rPr lang="en-US" sz="7650" b="0" i="1" smtClean="0">
                              <a:solidFill>
                                <a:schemeClr val="tx1"/>
                              </a:solidFill>
                              <a:latin typeface="Cambria Math" panose="02040503050406030204" pitchFamily="18" charset="0"/>
                            </a:rPr>
                            <m:t>𝑗</m:t>
                          </m:r>
                          <m:r>
                            <a:rPr lang="en-US" sz="7650" b="0" i="1" smtClean="0">
                              <a:solidFill>
                                <a:schemeClr val="tx1"/>
                              </a:solidFill>
                              <a:latin typeface="Cambria Math" panose="02040503050406030204" pitchFamily="18" charset="0"/>
                            </a:rPr>
                            <m:t>)</m:t>
                          </m:r>
                        </m:sup>
                      </m:sSup>
                      <m:r>
                        <a:rPr lang="en-US" sz="7650" i="1" smtClean="0">
                          <a:solidFill>
                            <a:schemeClr val="tx1"/>
                          </a:solidFill>
                          <a:latin typeface="Cambria Math" panose="02040503050406030204" pitchFamily="18" charset="0"/>
                        </a:rPr>
                        <m:t>=</m:t>
                      </m:r>
                      <m:sSubSup>
                        <m:sSubSupPr>
                          <m:ctrlPr>
                            <a:rPr lang="en-US" sz="7650" b="0" i="1" smtClean="0">
                              <a:solidFill>
                                <a:srgbClr val="D25327"/>
                              </a:solidFill>
                              <a:latin typeface="Cambria Math" panose="02040503050406030204" pitchFamily="18" charset="0"/>
                            </a:rPr>
                          </m:ctrlPr>
                        </m:sSubSupPr>
                        <m:e>
                          <m:r>
                            <a:rPr lang="ar-AE" sz="7650" i="1" smtClean="0">
                              <a:solidFill>
                                <a:srgbClr val="D25327"/>
                              </a:solidFill>
                              <a:latin typeface="Cambria Math" panose="02040503050406030204" pitchFamily="18" charset="0"/>
                            </a:rPr>
                            <m:t>𝛼</m:t>
                          </m:r>
                        </m:e>
                        <m:sub>
                          <m:r>
                            <a:rPr lang="ar-AE" sz="7650" i="1">
                              <a:solidFill>
                                <a:srgbClr val="D25327"/>
                              </a:solidFill>
                              <a:latin typeface="Cambria Math" panose="02040503050406030204" pitchFamily="18" charset="0"/>
                            </a:rPr>
                            <m:t>1</m:t>
                          </m:r>
                        </m:sub>
                        <m:sup>
                          <m:r>
                            <a:rPr lang="en-US" sz="7650" b="0" i="1" smtClean="0">
                              <a:solidFill>
                                <a:srgbClr val="D25327"/>
                              </a:solidFill>
                              <a:latin typeface="Cambria Math" panose="02040503050406030204" pitchFamily="18" charset="0"/>
                            </a:rPr>
                            <m:t>(</m:t>
                          </m:r>
                          <m:r>
                            <a:rPr lang="en-US" sz="7650" b="0" i="1" smtClean="0">
                              <a:solidFill>
                                <a:srgbClr val="D25327"/>
                              </a:solidFill>
                              <a:latin typeface="Cambria Math" panose="02040503050406030204" pitchFamily="18" charset="0"/>
                            </a:rPr>
                            <m:t>𝑗</m:t>
                          </m:r>
                          <m:r>
                            <a:rPr lang="en-US" sz="7650" b="0" i="1" smtClean="0">
                              <a:solidFill>
                                <a:srgbClr val="D25327"/>
                              </a:solidFill>
                              <a:latin typeface="Cambria Math" panose="02040503050406030204" pitchFamily="18" charset="0"/>
                            </a:rPr>
                            <m:t>)</m:t>
                          </m:r>
                        </m:sup>
                      </m:sSubSup>
                      <m:sSub>
                        <m:sSubPr>
                          <m:ctrlPr>
                            <a:rPr lang="ar-AE" sz="7650" i="1" smtClean="0">
                              <a:solidFill>
                                <a:schemeClr val="tx1"/>
                              </a:solidFill>
                              <a:latin typeface="Cambria Math" panose="02040503050406030204" pitchFamily="18" charset="0"/>
                            </a:rPr>
                          </m:ctrlPr>
                        </m:sSubPr>
                        <m:e>
                          <m:r>
                            <a:rPr lang="ar-AE" sz="7650" i="1">
                              <a:solidFill>
                                <a:schemeClr val="tx1"/>
                              </a:solidFill>
                              <a:latin typeface="Cambria Math" panose="02040503050406030204" pitchFamily="18" charset="0"/>
                            </a:rPr>
                            <m:t>𝑐</m:t>
                          </m:r>
                        </m:e>
                        <m:sub>
                          <m:r>
                            <a:rPr lang="ar-AE" sz="7650" i="1">
                              <a:solidFill>
                                <a:schemeClr val="tx1"/>
                              </a:solidFill>
                              <a:latin typeface="Cambria Math" panose="02040503050406030204" pitchFamily="18" charset="0"/>
                            </a:rPr>
                            <m:t>1</m:t>
                          </m:r>
                        </m:sub>
                      </m:sSub>
                      <m:r>
                        <a:rPr lang="en-US" sz="7650" i="1" smtClean="0">
                          <a:solidFill>
                            <a:schemeClr val="tx1"/>
                          </a:solidFill>
                          <a:latin typeface="Cambria Math" panose="02040503050406030204" pitchFamily="18" charset="0"/>
                        </a:rPr>
                        <m:t>+</m:t>
                      </m:r>
                      <m:sSubSup>
                        <m:sSubSupPr>
                          <m:ctrlPr>
                            <a:rPr lang="en-US" sz="7650" b="0" i="1" smtClean="0">
                              <a:solidFill>
                                <a:srgbClr val="D25327"/>
                              </a:solidFill>
                              <a:latin typeface="Cambria Math" panose="02040503050406030204" pitchFamily="18" charset="0"/>
                            </a:rPr>
                          </m:ctrlPr>
                        </m:sSubSupPr>
                        <m:e>
                          <m:r>
                            <a:rPr lang="ar-AE" sz="7650" i="1">
                              <a:solidFill>
                                <a:srgbClr val="D25327"/>
                              </a:solidFill>
                              <a:latin typeface="Cambria Math" panose="02040503050406030204" pitchFamily="18" charset="0"/>
                            </a:rPr>
                            <m:t>𝛼</m:t>
                          </m:r>
                        </m:e>
                        <m:sub>
                          <m:r>
                            <a:rPr lang="ar-AE" sz="7650" i="1">
                              <a:solidFill>
                                <a:srgbClr val="D25327"/>
                              </a:solidFill>
                              <a:latin typeface="Cambria Math" panose="02040503050406030204" pitchFamily="18" charset="0"/>
                            </a:rPr>
                            <m:t>2</m:t>
                          </m:r>
                        </m:sub>
                        <m:sup>
                          <m:r>
                            <a:rPr lang="en-US" sz="7650" b="0" i="1" smtClean="0">
                              <a:solidFill>
                                <a:srgbClr val="D25327"/>
                              </a:solidFill>
                              <a:latin typeface="Cambria Math" panose="02040503050406030204" pitchFamily="18" charset="0"/>
                            </a:rPr>
                            <m:t>(</m:t>
                          </m:r>
                          <m:r>
                            <a:rPr lang="en-US" sz="7650" b="0" i="1" smtClean="0">
                              <a:solidFill>
                                <a:srgbClr val="D25327"/>
                              </a:solidFill>
                              <a:latin typeface="Cambria Math" panose="02040503050406030204" pitchFamily="18" charset="0"/>
                            </a:rPr>
                            <m:t>𝑗</m:t>
                          </m:r>
                          <m:r>
                            <a:rPr lang="en-US" sz="7650" b="0" i="1" smtClean="0">
                              <a:solidFill>
                                <a:srgbClr val="D25327"/>
                              </a:solidFill>
                              <a:latin typeface="Cambria Math" panose="02040503050406030204" pitchFamily="18" charset="0"/>
                            </a:rPr>
                            <m:t>)</m:t>
                          </m:r>
                        </m:sup>
                      </m:sSubSup>
                      <m:sSub>
                        <m:sSubPr>
                          <m:ctrlPr>
                            <a:rPr lang="ar-AE" sz="7650" i="1" smtClean="0">
                              <a:solidFill>
                                <a:schemeClr val="tx1"/>
                              </a:solidFill>
                              <a:latin typeface="Cambria Math" panose="02040503050406030204" pitchFamily="18" charset="0"/>
                            </a:rPr>
                          </m:ctrlPr>
                        </m:sSubPr>
                        <m:e>
                          <m:r>
                            <a:rPr lang="ar-AE" sz="7650" i="1">
                              <a:solidFill>
                                <a:schemeClr val="tx1"/>
                              </a:solidFill>
                              <a:latin typeface="Cambria Math" panose="02040503050406030204" pitchFamily="18" charset="0"/>
                            </a:rPr>
                            <m:t>𝑐</m:t>
                          </m:r>
                        </m:e>
                        <m:sub>
                          <m:r>
                            <a:rPr lang="ar-AE" sz="7650" i="1">
                              <a:solidFill>
                                <a:schemeClr val="tx1"/>
                              </a:solidFill>
                              <a:latin typeface="Cambria Math" panose="02040503050406030204" pitchFamily="18" charset="0"/>
                            </a:rPr>
                            <m:t>2</m:t>
                          </m:r>
                        </m:sub>
                      </m:sSub>
                    </m:oMath>
                  </m:oMathPara>
                </a14:m>
                <a:endParaRPr dirty="0"/>
              </a:p>
            </p:txBody>
          </p:sp>
        </mc:Choice>
        <mc:Fallback xmlns="">
          <p:sp>
            <p:nvSpPr>
              <p:cNvPr id="20" name="Text">
                <a:extLst>
                  <a:ext uri="{FF2B5EF4-FFF2-40B4-BE49-F238E27FC236}">
                    <a16:creationId xmlns:a16="http://schemas.microsoft.com/office/drawing/2014/main" id="{36776589-1A28-D881-F9B4-8EB001AA08DA}"/>
                  </a:ext>
                </a:extLst>
              </p:cNvPr>
              <p:cNvSpPr txBox="1">
                <a:spLocks noRot="1" noChangeAspect="1" noMove="1" noResize="1" noEditPoints="1" noAdjustHandles="1" noChangeArrowheads="1" noChangeShapeType="1" noTextEdit="1"/>
              </p:cNvSpPr>
              <p:nvPr/>
            </p:nvSpPr>
            <p:spPr>
              <a:xfrm>
                <a:off x="13434693" y="13340002"/>
                <a:ext cx="10981398" cy="1717580"/>
              </a:xfrm>
              <a:prstGeom prst="rect">
                <a:avLst/>
              </a:prstGeom>
              <a:blipFill>
                <a:blip r:embed="rId9"/>
                <a:stretch>
                  <a:fillRect l="-1617" b="-16176"/>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9" name=",">
                <a:extLst>
                  <a:ext uri="{FF2B5EF4-FFF2-40B4-BE49-F238E27FC236}">
                    <a16:creationId xmlns:a16="http://schemas.microsoft.com/office/drawing/2014/main" id="{4D982800-35CE-83EE-297D-7819A1D5F54D}"/>
                  </a:ext>
                </a:extLst>
              </p:cNvPr>
              <p:cNvSpPr txBox="1"/>
              <p:nvPr/>
            </p:nvSpPr>
            <p:spPr>
              <a:xfrm>
                <a:off x="7642783" y="10782666"/>
                <a:ext cx="2353828" cy="131547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sSub>
                      <m:sSubPr>
                        <m:ctrlPr>
                          <a:rPr sz="8750" i="1">
                            <a:solidFill>
                              <a:srgbClr val="000000"/>
                            </a:solidFill>
                            <a:latin typeface="Cambria Math" panose="02040503050406030204" pitchFamily="18" charset="0"/>
                          </a:rPr>
                        </m:ctrlPr>
                      </m:sSubPr>
                      <m:e>
                        <m:r>
                          <a:rPr sz="8750" i="1">
                            <a:solidFill>
                              <a:srgbClr val="000000"/>
                            </a:solidFill>
                            <a:latin typeface="Cambria Math" panose="02040503050406030204" pitchFamily="18" charset="0"/>
                          </a:rPr>
                          <m:t>𝑐</m:t>
                        </m:r>
                      </m:e>
                      <m:sub>
                        <m:r>
                          <a:rPr sz="8750" i="1">
                            <a:solidFill>
                              <a:srgbClr val="000000"/>
                            </a:solidFill>
                            <a:latin typeface="Cambria Math" panose="02040503050406030204" pitchFamily="18" charset="0"/>
                          </a:rPr>
                          <m:t>1</m:t>
                        </m:r>
                      </m:sub>
                    </m:sSub>
                  </m:oMath>
                </a14:m>
                <a:r>
                  <a:rPr dirty="0"/>
                  <a:t> , </a:t>
                </a:r>
                <a14:m>
                  <m:oMath xmlns:m="http://schemas.openxmlformats.org/officeDocument/2006/math">
                    <m:sSub>
                      <m:sSubPr>
                        <m:ctrlPr>
                          <a:rPr sz="8100" i="1">
                            <a:solidFill>
                              <a:srgbClr val="000000"/>
                            </a:solidFill>
                            <a:latin typeface="Cambria Math" panose="02040503050406030204" pitchFamily="18" charset="0"/>
                          </a:rPr>
                        </m:ctrlPr>
                      </m:sSubPr>
                      <m:e>
                        <m:r>
                          <a:rPr sz="8100" i="1">
                            <a:solidFill>
                              <a:srgbClr val="000000"/>
                            </a:solidFill>
                            <a:latin typeface="Cambria Math" panose="02040503050406030204" pitchFamily="18" charset="0"/>
                          </a:rPr>
                          <m:t>𝑐</m:t>
                        </m:r>
                      </m:e>
                      <m:sub>
                        <m:r>
                          <a:rPr sz="8100" i="1">
                            <a:solidFill>
                              <a:srgbClr val="000000"/>
                            </a:solidFill>
                            <a:latin typeface="Cambria Math" panose="02040503050406030204" pitchFamily="18" charset="0"/>
                          </a:rPr>
                          <m:t>2</m:t>
                        </m:r>
                      </m:sub>
                    </m:sSub>
                  </m:oMath>
                </a14:m>
                <a:endParaRPr dirty="0"/>
              </a:p>
            </p:txBody>
          </p:sp>
        </mc:Choice>
        <mc:Fallback xmlns="">
          <p:sp>
            <p:nvSpPr>
              <p:cNvPr id="19" name=",">
                <a:extLst>
                  <a:ext uri="{FF2B5EF4-FFF2-40B4-BE49-F238E27FC236}">
                    <a16:creationId xmlns:a16="http://schemas.microsoft.com/office/drawing/2014/main" id="{4D982800-35CE-83EE-297D-7819A1D5F54D}"/>
                  </a:ext>
                </a:extLst>
              </p:cNvPr>
              <p:cNvSpPr txBox="1">
                <a:spLocks noRot="1" noChangeAspect="1" noMove="1" noResize="1" noEditPoints="1" noAdjustHandles="1" noChangeArrowheads="1" noChangeShapeType="1" noTextEdit="1"/>
              </p:cNvSpPr>
              <p:nvPr/>
            </p:nvSpPr>
            <p:spPr>
              <a:xfrm>
                <a:off x="7642783" y="10782666"/>
                <a:ext cx="2353828" cy="1315470"/>
              </a:xfrm>
              <a:prstGeom prst="rect">
                <a:avLst/>
              </a:prstGeom>
              <a:blipFill>
                <a:blip r:embed="rId10"/>
                <a:stretch>
                  <a:fillRect l="-6417" r="-20321" b="-4615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
                <a:extLst>
                  <a:ext uri="{FF2B5EF4-FFF2-40B4-BE49-F238E27FC236}">
                    <a16:creationId xmlns:a16="http://schemas.microsoft.com/office/drawing/2014/main" id="{7D92A533-03EB-9401-A24A-D0721D9137BC}"/>
                  </a:ext>
                </a:extLst>
              </p:cNvPr>
              <p:cNvSpPr txBox="1"/>
              <p:nvPr/>
            </p:nvSpPr>
            <p:spPr>
              <a:xfrm>
                <a:off x="7695831" y="12055634"/>
                <a:ext cx="2247732" cy="1315471"/>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sSub>
                      <m:sSubPr>
                        <m:ctrlPr>
                          <a:rPr sz="8700" i="1">
                            <a:solidFill>
                              <a:srgbClr val="000000"/>
                            </a:solidFill>
                            <a:latin typeface="Cambria Math" panose="02040503050406030204" pitchFamily="18" charset="0"/>
                          </a:rPr>
                        </m:ctrlPr>
                      </m:sSubPr>
                      <m:e>
                        <m:r>
                          <a:rPr sz="8700" i="1">
                            <a:solidFill>
                              <a:srgbClr val="000000"/>
                            </a:solidFill>
                            <a:latin typeface="Cambria Math" panose="02040503050406030204" pitchFamily="18" charset="0"/>
                          </a:rPr>
                          <m:t>𝑠</m:t>
                        </m:r>
                      </m:e>
                      <m:sub>
                        <m:r>
                          <a:rPr sz="8700" i="1">
                            <a:solidFill>
                              <a:srgbClr val="000000"/>
                            </a:solidFill>
                            <a:latin typeface="Cambria Math" panose="02040503050406030204" pitchFamily="18" charset="0"/>
                          </a:rPr>
                          <m:t>1</m:t>
                        </m:r>
                      </m:sub>
                    </m:sSub>
                  </m:oMath>
                </a14:m>
                <a:r>
                  <a:rPr dirty="0"/>
                  <a:t> , </a:t>
                </a:r>
                <a14:m>
                  <m:oMath xmlns:m="http://schemas.openxmlformats.org/officeDocument/2006/math">
                    <m:sSub>
                      <m:sSubPr>
                        <m:ctrlPr>
                          <a:rPr sz="7950" i="1">
                            <a:solidFill>
                              <a:srgbClr val="000000"/>
                            </a:solidFill>
                            <a:latin typeface="Cambria Math" panose="02040503050406030204" pitchFamily="18" charset="0"/>
                          </a:rPr>
                        </m:ctrlPr>
                      </m:sSubPr>
                      <m:e>
                        <m:r>
                          <a:rPr sz="7950" i="1">
                            <a:solidFill>
                              <a:srgbClr val="000000"/>
                            </a:solidFill>
                            <a:latin typeface="Cambria Math" panose="02040503050406030204" pitchFamily="18" charset="0"/>
                          </a:rPr>
                          <m:t>𝑠</m:t>
                        </m:r>
                      </m:e>
                      <m:sub>
                        <m:r>
                          <a:rPr sz="7950" i="1">
                            <a:solidFill>
                              <a:srgbClr val="000000"/>
                            </a:solidFill>
                            <a:latin typeface="Cambria Math" panose="02040503050406030204" pitchFamily="18" charset="0"/>
                          </a:rPr>
                          <m:t>2</m:t>
                        </m:r>
                      </m:sub>
                    </m:sSub>
                  </m:oMath>
                </a14:m>
                <a:endParaRPr dirty="0"/>
              </a:p>
            </p:txBody>
          </p:sp>
        </mc:Choice>
        <mc:Fallback xmlns="">
          <p:sp>
            <p:nvSpPr>
              <p:cNvPr id="21" name=",">
                <a:extLst>
                  <a:ext uri="{FF2B5EF4-FFF2-40B4-BE49-F238E27FC236}">
                    <a16:creationId xmlns:a16="http://schemas.microsoft.com/office/drawing/2014/main" id="{7D92A533-03EB-9401-A24A-D0721D9137BC}"/>
                  </a:ext>
                </a:extLst>
              </p:cNvPr>
              <p:cNvSpPr txBox="1">
                <a:spLocks noRot="1" noChangeAspect="1" noMove="1" noResize="1" noEditPoints="1" noAdjustHandles="1" noChangeArrowheads="1" noChangeShapeType="1" noTextEdit="1"/>
              </p:cNvSpPr>
              <p:nvPr/>
            </p:nvSpPr>
            <p:spPr>
              <a:xfrm>
                <a:off x="7695831" y="12055634"/>
                <a:ext cx="2247732" cy="1315471"/>
              </a:xfrm>
              <a:prstGeom prst="rect">
                <a:avLst/>
              </a:prstGeom>
              <a:blipFill>
                <a:blip r:embed="rId11"/>
                <a:stretch>
                  <a:fillRect l="-6180" r="-25843" b="-4615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22" name="ROS problem">
            <a:extLst>
              <a:ext uri="{FF2B5EF4-FFF2-40B4-BE49-F238E27FC236}">
                <a16:creationId xmlns:a16="http://schemas.microsoft.com/office/drawing/2014/main" id="{A30E0CC4-F598-554E-A75E-C5FCB725679B}"/>
              </a:ext>
            </a:extLst>
          </p:cNvPr>
          <p:cNvSpPr txBox="1"/>
          <p:nvPr/>
        </p:nvSpPr>
        <p:spPr>
          <a:xfrm>
            <a:off x="23596099" y="5133301"/>
            <a:ext cx="6412968" cy="163121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9000">
                <a:solidFill>
                  <a:schemeClr val="accent4">
                    <a:lumOff val="-9999"/>
                  </a:schemeClr>
                </a:solidFill>
              </a:defRPr>
            </a:lvl1pPr>
          </a:lstStyle>
          <a:p>
            <a:r>
              <a:rPr dirty="0">
                <a:solidFill>
                  <a:srgbClr val="CE9E14"/>
                </a:solidFill>
              </a:rPr>
              <a:t>ROS problem</a:t>
            </a:r>
          </a:p>
        </p:txBody>
      </p:sp>
    </p:spTree>
    <p:extLst>
      <p:ext uri="{BB962C8B-B14F-4D97-AF65-F5344CB8AC3E}">
        <p14:creationId xmlns:p14="http://schemas.microsoft.com/office/powerpoint/2010/main" val="31161113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300"/>
                                        <p:tgtEl>
                                          <p:spTgt spid="2"/>
                                        </p:tgtEl>
                                      </p:cBhvr>
                                    </p:animEffect>
                                  </p:childTnLst>
                                </p:cTn>
                              </p:par>
                              <p:par>
                                <p:cTn id="8" presetID="10" presetClass="entr" fill="hold" grpId="0" nodeType="withEffect">
                                  <p:stCondLst>
                                    <p:cond delay="0"/>
                                  </p:stCondLst>
                                  <p:iterate>
                                    <p:tmAbs val="0"/>
                                  </p:iterate>
                                  <p:childTnLst>
                                    <p:set>
                                      <p:cBhvr>
                                        <p:cTn id="9" fill="hold"/>
                                        <p:tgtEl>
                                          <p:spTgt spid="22"/>
                                        </p:tgtEl>
                                        <p:attrNameLst>
                                          <p:attrName>style.visibility</p:attrName>
                                        </p:attrNameLst>
                                      </p:cBhvr>
                                      <p:to>
                                        <p:strVal val="visible"/>
                                      </p:to>
                                    </p:set>
                                    <p:animEffect transition="in" filter="fade">
                                      <p:cBhvr>
                                        <p:cTn id="10" dur="3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2" grpId="0"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Blind Signature"/>
          <p:cNvSpPr txBox="1">
            <a:spLocks noGrp="1"/>
          </p:cNvSpPr>
          <p:nvPr>
            <p:ph type="title"/>
          </p:nvPr>
        </p:nvSpPr>
        <p:spPr>
          <a:prstGeom prst="rect">
            <a:avLst/>
          </a:prstGeom>
        </p:spPr>
        <p:txBody>
          <a:bodyPr/>
          <a:lstStyle/>
          <a:p>
            <a:r>
              <a:t>Blind Signature</a:t>
            </a:r>
          </a:p>
        </p:txBody>
      </p:sp>
      <mc:AlternateContent xmlns:mc="http://schemas.openxmlformats.org/markup-compatibility/2006" xmlns:a14="http://schemas.microsoft.com/office/drawing/2010/main">
        <mc:Choice Requires="a14">
          <p:sp>
            <p:nvSpPr>
              <p:cNvPr id="99" name="Signer :"/>
              <p:cNvSpPr txBox="1"/>
              <p:nvPr/>
            </p:nvSpPr>
            <p:spPr>
              <a:xfrm>
                <a:off x="8495017" y="7419360"/>
                <a:ext cx="3422443" cy="110640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lvl="1">
                  <a:defRPr sz="6000"/>
                </a:pPr>
                <a:r>
                  <a:t>Signer : </a:t>
                </a:r>
                <a14:m>
                  <m:oMath xmlns:m="http://schemas.openxmlformats.org/officeDocument/2006/math">
                    <m:r>
                      <a:rPr sz="6450" i="1">
                        <a:solidFill>
                          <a:srgbClr val="000000"/>
                        </a:solidFill>
                        <a:latin typeface="Cambria Math" panose="02040503050406030204" pitchFamily="18" charset="0"/>
                      </a:rPr>
                      <m:t>𝑠𝑘</m:t>
                    </m:r>
                  </m:oMath>
                </a14:m>
                <a:endParaRPr/>
              </a:p>
            </p:txBody>
          </p:sp>
        </mc:Choice>
        <mc:Fallback xmlns="">
          <p:sp>
            <p:nvSpPr>
              <p:cNvPr id="99" name="Signer :"/>
              <p:cNvSpPr txBox="1">
                <a:spLocks noRot="1" noChangeAspect="1" noMove="1" noResize="1" noEditPoints="1" noAdjustHandles="1" noChangeArrowheads="1" noChangeShapeType="1" noTextEdit="1"/>
              </p:cNvSpPr>
              <p:nvPr/>
            </p:nvSpPr>
            <p:spPr>
              <a:xfrm>
                <a:off x="8495017" y="7419360"/>
                <a:ext cx="3422443" cy="1106402"/>
              </a:xfrm>
              <a:prstGeom prst="rect">
                <a:avLst/>
              </a:prstGeom>
              <a:blipFill>
                <a:blip r:embed="rId3"/>
                <a:stretch>
                  <a:fillRect l="-10000" t="-4545" r="-8889" b="-40909"/>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0" name="User :  ,"/>
              <p:cNvSpPr txBox="1"/>
              <p:nvPr/>
            </p:nvSpPr>
            <p:spPr>
              <a:xfrm>
                <a:off x="20078627" y="7391932"/>
                <a:ext cx="3979723" cy="1161256"/>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lvl="1">
                  <a:defRPr sz="6000"/>
                </a:pPr>
                <a:r>
                  <a:t>User : </a:t>
                </a:r>
                <a14:m>
                  <m:oMath xmlns:m="http://schemas.openxmlformats.org/officeDocument/2006/math">
                    <m:r>
                      <a:rPr sz="5900" i="1">
                        <a:solidFill>
                          <a:srgbClr val="000000"/>
                        </a:solidFill>
                        <a:latin typeface="Cambria Math" panose="02040503050406030204" pitchFamily="18" charset="0"/>
                      </a:rPr>
                      <m:t>𝑝𝑘</m:t>
                    </m:r>
                  </m:oMath>
                </a14:m>
                <a:r>
                  <a:t>, </a:t>
                </a:r>
                <a14:m>
                  <m:oMath xmlns:m="http://schemas.openxmlformats.org/officeDocument/2006/math">
                    <m:r>
                      <a:rPr sz="6750" i="1">
                        <a:solidFill>
                          <a:srgbClr val="000000"/>
                        </a:solidFill>
                        <a:latin typeface="Cambria Math" panose="02040503050406030204" pitchFamily="18" charset="0"/>
                      </a:rPr>
                      <m:t>𝑚</m:t>
                    </m:r>
                  </m:oMath>
                </a14:m>
                <a:endParaRPr/>
              </a:p>
            </p:txBody>
          </p:sp>
        </mc:Choice>
        <mc:Fallback xmlns="">
          <p:sp>
            <p:nvSpPr>
              <p:cNvPr id="100" name="User :  ,"/>
              <p:cNvSpPr txBox="1">
                <a:spLocks noRot="1" noChangeAspect="1" noMove="1" noResize="1" noEditPoints="1" noAdjustHandles="1" noChangeArrowheads="1" noChangeShapeType="1" noTextEdit="1"/>
              </p:cNvSpPr>
              <p:nvPr/>
            </p:nvSpPr>
            <p:spPr>
              <a:xfrm>
                <a:off x="20078627" y="7391932"/>
                <a:ext cx="3979723" cy="1161256"/>
              </a:xfrm>
              <a:prstGeom prst="rect">
                <a:avLst/>
              </a:prstGeom>
              <a:blipFill>
                <a:blip r:embed="rId4"/>
                <a:stretch>
                  <a:fillRect l="-8599" t="-2174" r="-6688" b="-36957"/>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101" name="Line"/>
          <p:cNvSpPr/>
          <p:nvPr/>
        </p:nvSpPr>
        <p:spPr>
          <a:xfrm>
            <a:off x="13076705" y="8881898"/>
            <a:ext cx="5911486" cy="1"/>
          </a:xfrm>
          <a:prstGeom prst="line">
            <a:avLst/>
          </a:prstGeom>
          <a:ln w="76200">
            <a:solidFill>
              <a:srgbClr val="000000"/>
            </a:solidFill>
            <a:tailEnd type="triangle"/>
          </a:ln>
        </p:spPr>
        <p:txBody>
          <a:bodyPr lIns="121917" tIns="121917" rIns="121917" bIns="121917"/>
          <a:lstStyle/>
          <a:p>
            <a:endParaRPr/>
          </a:p>
        </p:txBody>
      </p:sp>
      <p:sp>
        <p:nvSpPr>
          <p:cNvPr id="102" name="Line"/>
          <p:cNvSpPr/>
          <p:nvPr/>
        </p:nvSpPr>
        <p:spPr>
          <a:xfrm>
            <a:off x="13076705" y="10176288"/>
            <a:ext cx="5911486" cy="1"/>
          </a:xfrm>
          <a:prstGeom prst="line">
            <a:avLst/>
          </a:prstGeom>
          <a:ln w="76200">
            <a:solidFill>
              <a:srgbClr val="000000"/>
            </a:solidFill>
            <a:headEnd type="triangle"/>
          </a:ln>
        </p:spPr>
        <p:txBody>
          <a:bodyPr lIns="121917" tIns="121917" rIns="121917" bIns="121917"/>
          <a:lstStyle/>
          <a:p>
            <a:endParaRPr/>
          </a:p>
        </p:txBody>
      </p:sp>
      <p:sp>
        <p:nvSpPr>
          <p:cNvPr id="103" name="Line"/>
          <p:cNvSpPr/>
          <p:nvPr/>
        </p:nvSpPr>
        <p:spPr>
          <a:xfrm>
            <a:off x="13076705" y="11470679"/>
            <a:ext cx="5911486" cy="1"/>
          </a:xfrm>
          <a:prstGeom prst="line">
            <a:avLst/>
          </a:prstGeom>
          <a:ln w="76200">
            <a:solidFill>
              <a:srgbClr val="000000"/>
            </a:solidFill>
            <a:tailEnd type="triangle"/>
          </a:ln>
        </p:spPr>
        <p:txBody>
          <a:bodyPr lIns="121917" tIns="121917" rIns="121917" bIns="121917"/>
          <a:lstStyle/>
          <a:p>
            <a:endParaRPr/>
          </a:p>
        </p:txBody>
      </p:sp>
      <mc:AlternateContent xmlns:mc="http://schemas.openxmlformats.org/markup-compatibility/2006" xmlns:a14="http://schemas.microsoft.com/office/drawing/2010/main">
        <mc:Choice Requires="a14">
          <p:sp>
            <p:nvSpPr>
              <p:cNvPr id="104" name="Signature"/>
              <p:cNvSpPr txBox="1"/>
              <p:nvPr/>
            </p:nvSpPr>
            <p:spPr>
              <a:xfrm>
                <a:off x="20089245" y="11857506"/>
                <a:ext cx="3772800" cy="107056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6000"/>
                </a:pPr>
                <a:r>
                  <a:t>Signature </a:t>
                </a:r>
                <a14:m>
                  <m:oMath xmlns:m="http://schemas.openxmlformats.org/officeDocument/2006/math">
                    <m:r>
                      <a:rPr sz="6400" i="1">
                        <a:solidFill>
                          <a:srgbClr val="000000"/>
                        </a:solidFill>
                        <a:latin typeface="Cambria Math" panose="02040503050406030204" pitchFamily="18" charset="0"/>
                      </a:rPr>
                      <m:t>𝜎</m:t>
                    </m:r>
                  </m:oMath>
                </a14:m>
                <a:endParaRPr/>
              </a:p>
            </p:txBody>
          </p:sp>
        </mc:Choice>
        <mc:Fallback xmlns="">
          <p:sp>
            <p:nvSpPr>
              <p:cNvPr id="104" name="Signature"/>
              <p:cNvSpPr txBox="1">
                <a:spLocks noRot="1" noChangeAspect="1" noMove="1" noResize="1" noEditPoints="1" noAdjustHandles="1" noChangeArrowheads="1" noChangeShapeType="1" noTextEdit="1"/>
              </p:cNvSpPr>
              <p:nvPr/>
            </p:nvSpPr>
            <p:spPr>
              <a:xfrm>
                <a:off x="20089245" y="11857506"/>
                <a:ext cx="3772800" cy="1070562"/>
              </a:xfrm>
              <a:prstGeom prst="rect">
                <a:avLst/>
              </a:prstGeom>
              <a:blipFill>
                <a:blip r:embed="rId5"/>
                <a:stretch>
                  <a:fillRect l="-8725" t="-5814" r="-4027" b="-43023"/>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105" name="Fountain Pen"/>
          <p:cNvSpPr/>
          <p:nvPr/>
        </p:nvSpPr>
        <p:spPr>
          <a:xfrm>
            <a:off x="4599209" y="7789471"/>
            <a:ext cx="1853189" cy="4377688"/>
          </a:xfrm>
          <a:custGeom>
            <a:avLst/>
            <a:gdLst/>
            <a:ahLst/>
            <a:cxnLst>
              <a:cxn ang="0">
                <a:pos x="wd2" y="hd2"/>
              </a:cxn>
              <a:cxn ang="5400000">
                <a:pos x="wd2" y="hd2"/>
              </a:cxn>
              <a:cxn ang="10800000">
                <a:pos x="wd2" y="hd2"/>
              </a:cxn>
              <a:cxn ang="16200000">
                <a:pos x="wd2" y="hd2"/>
              </a:cxn>
            </a:cxnLst>
            <a:rect l="0" t="0" r="r" b="b"/>
            <a:pathLst>
              <a:path w="21600" h="21600" extrusionOk="0">
                <a:moveTo>
                  <a:pt x="1935" y="0"/>
                </a:moveTo>
                <a:cubicBezTo>
                  <a:pt x="1645" y="0"/>
                  <a:pt x="1407" y="101"/>
                  <a:pt x="1407" y="224"/>
                </a:cubicBezTo>
                <a:lnTo>
                  <a:pt x="1407" y="3038"/>
                </a:lnTo>
                <a:cubicBezTo>
                  <a:pt x="1407" y="3161"/>
                  <a:pt x="1645" y="3262"/>
                  <a:pt x="1935" y="3262"/>
                </a:cubicBezTo>
                <a:lnTo>
                  <a:pt x="19665" y="3262"/>
                </a:lnTo>
                <a:cubicBezTo>
                  <a:pt x="19955" y="3262"/>
                  <a:pt x="20193" y="3161"/>
                  <a:pt x="20193" y="3038"/>
                </a:cubicBezTo>
                <a:lnTo>
                  <a:pt x="20193" y="224"/>
                </a:lnTo>
                <a:cubicBezTo>
                  <a:pt x="20193" y="101"/>
                  <a:pt x="19955" y="0"/>
                  <a:pt x="19665" y="0"/>
                </a:cubicBezTo>
                <a:lnTo>
                  <a:pt x="1935" y="0"/>
                </a:lnTo>
                <a:close/>
                <a:moveTo>
                  <a:pt x="1882" y="3889"/>
                </a:moveTo>
                <a:cubicBezTo>
                  <a:pt x="1882" y="3889"/>
                  <a:pt x="1613" y="7417"/>
                  <a:pt x="0" y="12311"/>
                </a:cubicBezTo>
                <a:lnTo>
                  <a:pt x="10218" y="21600"/>
                </a:lnTo>
                <a:lnTo>
                  <a:pt x="10602" y="16527"/>
                </a:lnTo>
                <a:lnTo>
                  <a:pt x="10602" y="11088"/>
                </a:lnTo>
                <a:cubicBezTo>
                  <a:pt x="9608" y="11046"/>
                  <a:pt x="8831" y="10690"/>
                  <a:pt x="8831" y="10258"/>
                </a:cubicBezTo>
                <a:cubicBezTo>
                  <a:pt x="8831" y="9798"/>
                  <a:pt x="9712" y="9425"/>
                  <a:pt x="10800" y="9425"/>
                </a:cubicBezTo>
                <a:cubicBezTo>
                  <a:pt x="11888" y="9425"/>
                  <a:pt x="12769" y="9798"/>
                  <a:pt x="12769" y="10258"/>
                </a:cubicBezTo>
                <a:cubicBezTo>
                  <a:pt x="12769" y="10691"/>
                  <a:pt x="11993" y="11046"/>
                  <a:pt x="10998" y="11088"/>
                </a:cubicBezTo>
                <a:lnTo>
                  <a:pt x="10998" y="16527"/>
                </a:lnTo>
                <a:lnTo>
                  <a:pt x="11382" y="21600"/>
                </a:lnTo>
                <a:lnTo>
                  <a:pt x="21600" y="12311"/>
                </a:lnTo>
                <a:cubicBezTo>
                  <a:pt x="19987" y="7417"/>
                  <a:pt x="19718" y="3889"/>
                  <a:pt x="19718" y="3889"/>
                </a:cubicBezTo>
                <a:lnTo>
                  <a:pt x="11559" y="3889"/>
                </a:lnTo>
                <a:lnTo>
                  <a:pt x="10041" y="3889"/>
                </a:lnTo>
                <a:lnTo>
                  <a:pt x="1882" y="3889"/>
                </a:lnTo>
                <a:close/>
              </a:path>
            </a:pathLst>
          </a:custGeom>
          <a:solidFill>
            <a:schemeClr val="accent5">
              <a:lumOff val="10098"/>
            </a:schemeClr>
          </a:solidFill>
          <a:ln w="12700">
            <a:miter lim="400000"/>
          </a:ln>
        </p:spPr>
        <p:txBody>
          <a:bodyPr lIns="121917" tIns="121917" rIns="121917" bIns="121917" anchor="ctr"/>
          <a:lstStyle/>
          <a:p>
            <a:endParaRPr/>
          </a:p>
        </p:txBody>
      </p:sp>
      <p:sp>
        <p:nvSpPr>
          <p:cNvPr id="106" name="Computer"/>
          <p:cNvSpPr/>
          <p:nvPr/>
        </p:nvSpPr>
        <p:spPr>
          <a:xfrm>
            <a:off x="25612498" y="8268614"/>
            <a:ext cx="4727923" cy="3815350"/>
          </a:xfrm>
          <a:custGeom>
            <a:avLst/>
            <a:gdLst/>
            <a:ahLst/>
            <a:cxnLst>
              <a:cxn ang="0">
                <a:pos x="wd2" y="hd2"/>
              </a:cxn>
              <a:cxn ang="5400000">
                <a:pos x="wd2" y="hd2"/>
              </a:cxn>
              <a:cxn ang="10800000">
                <a:pos x="wd2" y="hd2"/>
              </a:cxn>
              <a:cxn ang="16200000">
                <a:pos x="wd2" y="hd2"/>
              </a:cxn>
            </a:cxnLst>
            <a:rect l="0" t="0" r="r" b="b"/>
            <a:pathLst>
              <a:path w="21595" h="21600" extrusionOk="0">
                <a:moveTo>
                  <a:pt x="464" y="0"/>
                </a:moveTo>
                <a:cubicBezTo>
                  <a:pt x="210" y="0"/>
                  <a:pt x="0" y="261"/>
                  <a:pt x="0" y="575"/>
                </a:cubicBezTo>
                <a:lnTo>
                  <a:pt x="0" y="17777"/>
                </a:lnTo>
                <a:cubicBezTo>
                  <a:pt x="0" y="18091"/>
                  <a:pt x="210" y="18354"/>
                  <a:pt x="464" y="18354"/>
                </a:cubicBezTo>
                <a:lnTo>
                  <a:pt x="9148" y="18354"/>
                </a:lnTo>
                <a:lnTo>
                  <a:pt x="9116" y="18513"/>
                </a:lnTo>
                <a:lnTo>
                  <a:pt x="8753" y="20763"/>
                </a:lnTo>
                <a:lnTo>
                  <a:pt x="7690" y="20763"/>
                </a:lnTo>
                <a:lnTo>
                  <a:pt x="7690" y="21600"/>
                </a:lnTo>
                <a:lnTo>
                  <a:pt x="10486" y="21600"/>
                </a:lnTo>
                <a:lnTo>
                  <a:pt x="11107" y="21600"/>
                </a:lnTo>
                <a:lnTo>
                  <a:pt x="13905" y="21600"/>
                </a:lnTo>
                <a:lnTo>
                  <a:pt x="13905" y="20763"/>
                </a:lnTo>
                <a:lnTo>
                  <a:pt x="12842" y="20763"/>
                </a:lnTo>
                <a:lnTo>
                  <a:pt x="12479" y="18513"/>
                </a:lnTo>
                <a:lnTo>
                  <a:pt x="12452" y="18354"/>
                </a:lnTo>
                <a:lnTo>
                  <a:pt x="21131" y="18354"/>
                </a:lnTo>
                <a:cubicBezTo>
                  <a:pt x="21384" y="18354"/>
                  <a:pt x="21595" y="18091"/>
                  <a:pt x="21595" y="17777"/>
                </a:cubicBezTo>
                <a:lnTo>
                  <a:pt x="21595" y="575"/>
                </a:lnTo>
                <a:cubicBezTo>
                  <a:pt x="21600" y="261"/>
                  <a:pt x="21389" y="0"/>
                  <a:pt x="21136" y="0"/>
                </a:cubicBezTo>
                <a:lnTo>
                  <a:pt x="464" y="0"/>
                </a:lnTo>
                <a:close/>
                <a:moveTo>
                  <a:pt x="10800" y="542"/>
                </a:moveTo>
                <a:cubicBezTo>
                  <a:pt x="10913" y="542"/>
                  <a:pt x="11006" y="650"/>
                  <a:pt x="11006" y="797"/>
                </a:cubicBezTo>
                <a:cubicBezTo>
                  <a:pt x="11006" y="937"/>
                  <a:pt x="10913" y="1052"/>
                  <a:pt x="10800" y="1052"/>
                </a:cubicBezTo>
                <a:cubicBezTo>
                  <a:pt x="10686" y="1052"/>
                  <a:pt x="10594" y="937"/>
                  <a:pt x="10594" y="797"/>
                </a:cubicBezTo>
                <a:cubicBezTo>
                  <a:pt x="10594" y="656"/>
                  <a:pt x="10686" y="542"/>
                  <a:pt x="10800" y="542"/>
                </a:cubicBezTo>
                <a:close/>
                <a:moveTo>
                  <a:pt x="1242" y="1734"/>
                </a:moveTo>
                <a:lnTo>
                  <a:pt x="20358" y="1734"/>
                </a:lnTo>
                <a:lnTo>
                  <a:pt x="20358" y="15233"/>
                </a:lnTo>
                <a:lnTo>
                  <a:pt x="1242" y="15233"/>
                </a:lnTo>
                <a:lnTo>
                  <a:pt x="1242" y="1734"/>
                </a:lnTo>
                <a:close/>
              </a:path>
            </a:pathLst>
          </a:custGeom>
          <a:solidFill>
            <a:schemeClr val="accent6">
              <a:satOff val="-3457"/>
              <a:lumOff val="13039"/>
            </a:schemeClr>
          </a:solidFill>
          <a:ln w="12700">
            <a:miter lim="400000"/>
          </a:ln>
        </p:spPr>
        <p:txBody>
          <a:bodyPr lIns="121917" tIns="121917" rIns="121917" bIns="121917" anchor="ctr"/>
          <a:lstStyle/>
          <a:p>
            <a:endParaRPr/>
          </a:p>
        </p:txBody>
      </p:sp>
      <mc:AlternateContent xmlns:mc="http://schemas.openxmlformats.org/markup-compatibility/2006" xmlns:a14="http://schemas.microsoft.com/office/drawing/2010/main">
        <mc:Choice Requires="a14">
          <p:sp>
            <p:nvSpPr>
              <p:cNvPr id="107" name="Text"/>
              <p:cNvSpPr txBox="1"/>
              <p:nvPr/>
            </p:nvSpPr>
            <p:spPr>
              <a:xfrm>
                <a:off x="8426209" y="5284260"/>
                <a:ext cx="6746094" cy="152805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6000"/>
                </a:lvl1pPr>
              </a:lstStyle>
              <a:p>
                <a:pPr/>
                <a14:m>
                  <m:oMathPara xmlns:m="http://schemas.openxmlformats.org/officeDocument/2006/math">
                    <m:oMathParaPr>
                      <m:jc m:val="left"/>
                    </m:oMathParaPr>
                    <m:oMath xmlns:m="http://schemas.openxmlformats.org/officeDocument/2006/math">
                      <m:r>
                        <a:rPr sz="6400" i="1">
                          <a:solidFill>
                            <a:srgbClr val="000000"/>
                          </a:solidFill>
                          <a:latin typeface="Cambria Math" panose="02040503050406030204" pitchFamily="18" charset="0"/>
                        </a:rPr>
                        <m:t>(</m:t>
                      </m:r>
                      <m:r>
                        <a:rPr sz="6400" i="1">
                          <a:solidFill>
                            <a:srgbClr val="000000"/>
                          </a:solidFill>
                          <a:latin typeface="Cambria Math" panose="02040503050406030204" pitchFamily="18" charset="0"/>
                        </a:rPr>
                        <m:t>𝑠𝑘</m:t>
                      </m:r>
                      <m:r>
                        <a:rPr sz="6400" i="1">
                          <a:solidFill>
                            <a:srgbClr val="000000"/>
                          </a:solidFill>
                          <a:latin typeface="Cambria Math" panose="02040503050406030204" pitchFamily="18" charset="0"/>
                        </a:rPr>
                        <m:t>,</m:t>
                      </m:r>
                      <m:r>
                        <a:rPr sz="6400" i="1">
                          <a:solidFill>
                            <a:srgbClr val="000000"/>
                          </a:solidFill>
                          <a:latin typeface="Cambria Math" panose="02040503050406030204" pitchFamily="18" charset="0"/>
                        </a:rPr>
                        <m:t>𝑝𝑘</m:t>
                      </m:r>
                      <m:r>
                        <a:rPr sz="6400" i="1">
                          <a:solidFill>
                            <a:srgbClr val="000000"/>
                          </a:solidFill>
                          <a:latin typeface="Cambria Math" panose="02040503050406030204" pitchFamily="18" charset="0"/>
                        </a:rPr>
                        <m:t>)</m:t>
                      </m:r>
                      <m:limUpp>
                        <m:limUppPr>
                          <m:ctrlPr>
                            <a:rPr sz="6400" i="1">
                              <a:solidFill>
                                <a:srgbClr val="000000"/>
                              </a:solidFill>
                              <a:latin typeface="Cambria Math" panose="02040503050406030204" pitchFamily="18" charset="0"/>
                            </a:rPr>
                          </m:ctrlPr>
                        </m:limUppPr>
                        <m:e>
                          <m:r>
                            <a:rPr sz="6400" i="1">
                              <a:solidFill>
                                <a:srgbClr val="000000"/>
                              </a:solidFill>
                              <a:latin typeface="Cambria Math" panose="02040503050406030204" pitchFamily="18" charset="0"/>
                            </a:rPr>
                            <m:t>⟵</m:t>
                          </m:r>
                        </m:e>
                        <m:lim>
                          <m:r>
                            <a:rPr sz="6400" i="1">
                              <a:solidFill>
                                <a:srgbClr val="000000"/>
                              </a:solidFill>
                              <a:latin typeface="Cambria Math" panose="02040503050406030204" pitchFamily="18" charset="0"/>
                            </a:rPr>
                            <m:t>$</m:t>
                          </m:r>
                        </m:lim>
                      </m:limUpp>
                      <m:r>
                        <m:rPr>
                          <m:nor/>
                        </m:rPr>
                        <a:rPr sz="6400" i="1">
                          <a:solidFill>
                            <a:srgbClr val="000000"/>
                          </a:solidFill>
                          <a:latin typeface="Cambria Math" panose="02040503050406030204" pitchFamily="18" charset="0"/>
                        </a:rPr>
                        <m:t>KeyGen</m:t>
                      </m:r>
                    </m:oMath>
                  </m:oMathPara>
                </a14:m>
                <a:endParaRPr/>
              </a:p>
            </p:txBody>
          </p:sp>
        </mc:Choice>
        <mc:Fallback xmlns="">
          <p:sp>
            <p:nvSpPr>
              <p:cNvPr id="107" name="Text"/>
              <p:cNvSpPr txBox="1">
                <a:spLocks noRot="1" noChangeAspect="1" noMove="1" noResize="1" noEditPoints="1" noAdjustHandles="1" noChangeArrowheads="1" noChangeShapeType="1" noTextEdit="1"/>
              </p:cNvSpPr>
              <p:nvPr/>
            </p:nvSpPr>
            <p:spPr>
              <a:xfrm>
                <a:off x="8426209" y="5284260"/>
                <a:ext cx="6746094" cy="1528050"/>
              </a:xfrm>
              <a:prstGeom prst="rect">
                <a:avLst/>
              </a:prstGeom>
              <a:blipFill>
                <a:blip r:embed="rId6"/>
                <a:stretch>
                  <a:fillRect l="-3759" r="-8083" b="-1818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108" name="Blind"/>
          <p:cNvSpPr txBox="1"/>
          <p:nvPr/>
        </p:nvSpPr>
        <p:spPr>
          <a:xfrm rot="1509653">
            <a:off x="4402173" y="8261183"/>
            <a:ext cx="2247260" cy="1241430"/>
          </a:xfrm>
          <a:prstGeom prst="rect">
            <a:avLst/>
          </a:prstGeom>
          <a:ln w="101600">
            <a:solidFill>
              <a:srgbClr val="DE224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7000" b="1">
                <a:solidFill>
                  <a:srgbClr val="DE2240"/>
                </a:solidFill>
              </a:defRPr>
            </a:lvl1pPr>
          </a:lstStyle>
          <a:p>
            <a:r>
              <a:t>Blind</a:t>
            </a:r>
          </a:p>
        </p:txBody>
      </p:sp>
      <p:sp>
        <p:nvSpPr>
          <p:cNvPr id="109" name="Slide Number"/>
          <p:cNvSpPr txBox="1">
            <a:spLocks noGrp="1"/>
          </p:cNvSpPr>
          <p:nvPr>
            <p:ph type="sldNum" sz="quarter" idx="4294967295"/>
          </p:nvPr>
        </p:nvSpPr>
        <p:spPr>
          <a:xfrm>
            <a:off x="29801413" y="18105782"/>
            <a:ext cx="475388" cy="69463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mc:AlternateContent xmlns:mc="http://schemas.openxmlformats.org/markup-compatibility/2006" xmlns:a14="http://schemas.microsoft.com/office/drawing/2010/main">
        <mc:Choice Requires="a14">
          <p:sp>
            <p:nvSpPr>
              <p:cNvPr id="110" name="Accept/Reject"/>
              <p:cNvSpPr txBox="1"/>
              <p:nvPr/>
            </p:nvSpPr>
            <p:spPr>
              <a:xfrm>
                <a:off x="19155156" y="14514245"/>
                <a:ext cx="11081617" cy="1223406"/>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6000"/>
                </a:pPr>
                <a:r>
                  <a:rPr lang="en-US" sz="6350" dirty="0">
                    <a:solidFill>
                      <a:srgbClr val="000000"/>
                    </a:solidFill>
                  </a:rPr>
                  <a:t>Verify</a:t>
                </a:r>
                <a14:m>
                  <m:oMath xmlns:m="http://schemas.openxmlformats.org/officeDocument/2006/math">
                    <m:r>
                      <a:rPr lang="en-US" sz="6350" b="0" i="0" smtClean="0">
                        <a:solidFill>
                          <a:srgbClr val="000000"/>
                        </a:solidFill>
                        <a:latin typeface="Cambria Math" panose="02040503050406030204" pitchFamily="18" charset="0"/>
                      </a:rPr>
                      <m:t>(</m:t>
                    </m:r>
                    <m:r>
                      <a:rPr lang="en-US" sz="6350" i="1">
                        <a:solidFill>
                          <a:srgbClr val="000000"/>
                        </a:solidFill>
                        <a:latin typeface="Cambria Math" panose="02040503050406030204" pitchFamily="18" charset="0"/>
                      </a:rPr>
                      <m:t>𝑝𝑘</m:t>
                    </m:r>
                    <m:r>
                      <a:rPr lang="en-US" sz="6350" i="1">
                        <a:solidFill>
                          <a:srgbClr val="000000"/>
                        </a:solidFill>
                        <a:latin typeface="Cambria Math" panose="02040503050406030204" pitchFamily="18" charset="0"/>
                      </a:rPr>
                      <m:t>,</m:t>
                    </m:r>
                    <m:r>
                      <a:rPr lang="en-US" sz="6350" i="1">
                        <a:solidFill>
                          <a:srgbClr val="000000"/>
                        </a:solidFill>
                        <a:latin typeface="Cambria Math" panose="02040503050406030204" pitchFamily="18" charset="0"/>
                      </a:rPr>
                      <m:t>𝑚</m:t>
                    </m:r>
                    <m:r>
                      <a:rPr lang="en-US" sz="6350" i="1">
                        <a:solidFill>
                          <a:srgbClr val="000000"/>
                        </a:solidFill>
                        <a:latin typeface="Cambria Math" panose="02040503050406030204" pitchFamily="18" charset="0"/>
                      </a:rPr>
                      <m:t>,</m:t>
                    </m:r>
                    <m:r>
                      <a:rPr lang="en-US" sz="6350" i="1">
                        <a:solidFill>
                          <a:srgbClr val="000000"/>
                        </a:solidFill>
                        <a:latin typeface="Cambria Math" panose="02040503050406030204" pitchFamily="18" charset="0"/>
                      </a:rPr>
                      <m:t>𝜎</m:t>
                    </m:r>
                    <m:r>
                      <a:rPr lang="en-US" sz="6350" i="1">
                        <a:solidFill>
                          <a:srgbClr val="000000"/>
                        </a:solidFill>
                        <a:latin typeface="Cambria Math" panose="02040503050406030204" pitchFamily="18" charset="0"/>
                      </a:rPr>
                      <m:t>)→</m:t>
                    </m:r>
                  </m:oMath>
                </a14:m>
                <a:r>
                  <a:rPr lang="en-US" dirty="0"/>
                  <a:t>Accept/Reject</a:t>
                </a:r>
                <a:endParaRPr dirty="0"/>
              </a:p>
            </p:txBody>
          </p:sp>
        </mc:Choice>
        <mc:Fallback xmlns="">
          <p:sp>
            <p:nvSpPr>
              <p:cNvPr id="110" name="Accept/Reject"/>
              <p:cNvSpPr txBox="1">
                <a:spLocks noRot="1" noChangeAspect="1" noMove="1" noResize="1" noEditPoints="1" noAdjustHandles="1" noChangeArrowheads="1" noChangeShapeType="1" noTextEdit="1"/>
              </p:cNvSpPr>
              <p:nvPr/>
            </p:nvSpPr>
            <p:spPr>
              <a:xfrm>
                <a:off x="19155156" y="14514245"/>
                <a:ext cx="11081617" cy="1223406"/>
              </a:xfrm>
              <a:prstGeom prst="rect">
                <a:avLst/>
              </a:prstGeom>
              <a:blipFill>
                <a:blip r:embed="rId7"/>
                <a:stretch>
                  <a:fillRect l="-3322" t="-8163" r="-573" b="-28571"/>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1" name="Can’t link to"/>
              <p:cNvSpPr txBox="1"/>
              <p:nvPr/>
            </p:nvSpPr>
            <p:spPr>
              <a:xfrm>
                <a:off x="4248425" y="14163498"/>
                <a:ext cx="7004097" cy="128040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solidFill>
                      <a:srgbClr val="DE2240"/>
                    </a:solidFill>
                  </a:defRPr>
                </a:pPr>
                <a:r>
                  <a:t>Can’t link to </a:t>
                </a:r>
                <a14:m>
                  <m:oMath xmlns:m="http://schemas.openxmlformats.org/officeDocument/2006/math">
                    <m:r>
                      <a:rPr sz="7900" i="1">
                        <a:solidFill>
                          <a:srgbClr val="DE213F"/>
                        </a:solidFill>
                        <a:latin typeface="Cambria Math" panose="02040503050406030204" pitchFamily="18" charset="0"/>
                      </a:rPr>
                      <m:t>(</m:t>
                    </m:r>
                    <m:r>
                      <a:rPr sz="7900" i="1">
                        <a:solidFill>
                          <a:srgbClr val="DE213F"/>
                        </a:solidFill>
                        <a:latin typeface="Cambria Math" panose="02040503050406030204" pitchFamily="18" charset="0"/>
                      </a:rPr>
                      <m:t>𝑚</m:t>
                    </m:r>
                    <m:r>
                      <a:rPr sz="7900" i="1">
                        <a:solidFill>
                          <a:srgbClr val="DE213F"/>
                        </a:solidFill>
                        <a:latin typeface="Cambria Math" panose="02040503050406030204" pitchFamily="18" charset="0"/>
                      </a:rPr>
                      <m:t>,</m:t>
                    </m:r>
                    <m:r>
                      <a:rPr sz="7900" i="1">
                        <a:solidFill>
                          <a:srgbClr val="DE213F"/>
                        </a:solidFill>
                        <a:latin typeface="Cambria Math" panose="02040503050406030204" pitchFamily="18" charset="0"/>
                      </a:rPr>
                      <m:t>𝜎</m:t>
                    </m:r>
                    <m:r>
                      <a:rPr sz="7900" i="1">
                        <a:solidFill>
                          <a:srgbClr val="DE213F"/>
                        </a:solidFill>
                        <a:latin typeface="Cambria Math" panose="02040503050406030204" pitchFamily="18" charset="0"/>
                      </a:rPr>
                      <m:t>)</m:t>
                    </m:r>
                  </m:oMath>
                </a14:m>
                <a:endParaRPr/>
              </a:p>
            </p:txBody>
          </p:sp>
        </mc:Choice>
        <mc:Fallback xmlns="">
          <p:sp>
            <p:nvSpPr>
              <p:cNvPr id="111" name="Can’t link to"/>
              <p:cNvSpPr txBox="1">
                <a:spLocks noRot="1" noChangeAspect="1" noMove="1" noResize="1" noEditPoints="1" noAdjustHandles="1" noChangeArrowheads="1" noChangeShapeType="1" noTextEdit="1"/>
              </p:cNvSpPr>
              <p:nvPr/>
            </p:nvSpPr>
            <p:spPr>
              <a:xfrm>
                <a:off x="4248425" y="14163498"/>
                <a:ext cx="7004097" cy="1280402"/>
              </a:xfrm>
              <a:prstGeom prst="rect">
                <a:avLst/>
              </a:prstGeom>
              <a:blipFill>
                <a:blip r:embed="rId8"/>
                <a:stretch>
                  <a:fillRect l="-5967" t="-3960" r="-11212" b="-4356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112" name="Line"/>
          <p:cNvSpPr/>
          <p:nvPr/>
        </p:nvSpPr>
        <p:spPr>
          <a:xfrm flipH="1">
            <a:off x="11114028" y="12190184"/>
            <a:ext cx="1532922" cy="1532922"/>
          </a:xfrm>
          <a:prstGeom prst="line">
            <a:avLst/>
          </a:prstGeom>
          <a:ln w="177800">
            <a:solidFill>
              <a:srgbClr val="DE2240"/>
            </a:solidFill>
            <a:tailEnd type="triangle"/>
          </a:ln>
        </p:spPr>
        <p:txBody>
          <a:bodyPr lIns="121917" tIns="121917" rIns="121917" bIns="121917"/>
          <a:lstStyle/>
          <a:p>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107"/>
                                        </p:tgtEl>
                                        <p:attrNameLst>
                                          <p:attrName>style.visibility</p:attrName>
                                        </p:attrNameLst>
                                      </p:cBhvr>
                                      <p:to>
                                        <p:strVal val="visible"/>
                                      </p:to>
                                    </p:set>
                                    <p:animEffect transition="in" filter="fade">
                                      <p:cBhvr>
                                        <p:cTn id="7" dur="300"/>
                                        <p:tgtEl>
                                          <p:spTgt spid="107"/>
                                        </p:tgtEl>
                                      </p:cBhvr>
                                    </p:animEffect>
                                  </p:childTnLst>
                                </p:cTn>
                              </p:par>
                              <p:par>
                                <p:cTn id="8" presetID="10" presetClass="entr" fill="hold" grpId="2" nodeType="withEffect">
                                  <p:stCondLst>
                                    <p:cond delay="0"/>
                                  </p:stCondLst>
                                  <p:iterate>
                                    <p:tmAbs val="0"/>
                                  </p:iterate>
                                  <p:childTnLst>
                                    <p:set>
                                      <p:cBhvr>
                                        <p:cTn id="9" fill="hold"/>
                                        <p:tgtEl>
                                          <p:spTgt spid="100"/>
                                        </p:tgtEl>
                                        <p:attrNameLst>
                                          <p:attrName>style.visibility</p:attrName>
                                        </p:attrNameLst>
                                      </p:cBhvr>
                                      <p:to>
                                        <p:strVal val="visible"/>
                                      </p:to>
                                    </p:set>
                                    <p:animEffect transition="in" filter="fade">
                                      <p:cBhvr>
                                        <p:cTn id="10" dur="300"/>
                                        <p:tgtEl>
                                          <p:spTgt spid="100"/>
                                        </p:tgtEl>
                                      </p:cBhvr>
                                    </p:animEffect>
                                  </p:childTnLst>
                                </p:cTn>
                              </p:par>
                              <p:par>
                                <p:cTn id="11" presetID="10" presetClass="entr" fill="hold" grpId="3" nodeType="withEffect">
                                  <p:stCondLst>
                                    <p:cond delay="0"/>
                                  </p:stCondLst>
                                  <p:iterate>
                                    <p:tmAbs val="0"/>
                                  </p:iterate>
                                  <p:childTnLst>
                                    <p:set>
                                      <p:cBhvr>
                                        <p:cTn id="12" fill="hold"/>
                                        <p:tgtEl>
                                          <p:spTgt spid="99"/>
                                        </p:tgtEl>
                                        <p:attrNameLst>
                                          <p:attrName>style.visibility</p:attrName>
                                        </p:attrNameLst>
                                      </p:cBhvr>
                                      <p:to>
                                        <p:strVal val="visible"/>
                                      </p:to>
                                    </p:set>
                                    <p:animEffect transition="in" filter="fade">
                                      <p:cBhvr>
                                        <p:cTn id="13" dur="300"/>
                                        <p:tgtEl>
                                          <p:spTgt spid="99"/>
                                        </p:tgtEl>
                                      </p:cBhvr>
                                    </p:animEffect>
                                  </p:childTnLst>
                                </p:cTn>
                              </p:par>
                              <p:par>
                                <p:cTn id="14" presetID="10" presetClass="entr" fill="hold" grpId="4" nodeType="withEffect">
                                  <p:stCondLst>
                                    <p:cond delay="0"/>
                                  </p:stCondLst>
                                  <p:iterate>
                                    <p:tmAbs val="0"/>
                                  </p:iterate>
                                  <p:childTnLst>
                                    <p:set>
                                      <p:cBhvr>
                                        <p:cTn id="15" fill="hold"/>
                                        <p:tgtEl>
                                          <p:spTgt spid="105"/>
                                        </p:tgtEl>
                                        <p:attrNameLst>
                                          <p:attrName>style.visibility</p:attrName>
                                        </p:attrNameLst>
                                      </p:cBhvr>
                                      <p:to>
                                        <p:strVal val="visible"/>
                                      </p:to>
                                    </p:set>
                                    <p:animEffect transition="in" filter="fade">
                                      <p:cBhvr>
                                        <p:cTn id="16" dur="300"/>
                                        <p:tgtEl>
                                          <p:spTgt spid="105"/>
                                        </p:tgtEl>
                                      </p:cBhvr>
                                    </p:animEffect>
                                  </p:childTnLst>
                                </p:cTn>
                              </p:par>
                              <p:par>
                                <p:cTn id="17" presetID="10" presetClass="entr" fill="hold" grpId="5" nodeType="withEffect">
                                  <p:stCondLst>
                                    <p:cond delay="0"/>
                                  </p:stCondLst>
                                  <p:iterate>
                                    <p:tmAbs val="0"/>
                                  </p:iterate>
                                  <p:childTnLst>
                                    <p:set>
                                      <p:cBhvr>
                                        <p:cTn id="18" fill="hold"/>
                                        <p:tgtEl>
                                          <p:spTgt spid="106"/>
                                        </p:tgtEl>
                                        <p:attrNameLst>
                                          <p:attrName>style.visibility</p:attrName>
                                        </p:attrNameLst>
                                      </p:cBhvr>
                                      <p:to>
                                        <p:strVal val="visible"/>
                                      </p:to>
                                    </p:set>
                                    <p:animEffect transition="in" filter="fade">
                                      <p:cBhvr>
                                        <p:cTn id="19" dur="300"/>
                                        <p:tgtEl>
                                          <p:spTgt spid="106"/>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fill="hold" grpId="6" nodeType="clickEffect">
                                  <p:stCondLst>
                                    <p:cond delay="0"/>
                                  </p:stCondLst>
                                  <p:iterate>
                                    <p:tmAbs val="0"/>
                                  </p:iterate>
                                  <p:childTnLst>
                                    <p:set>
                                      <p:cBhvr>
                                        <p:cTn id="23" fill="hold"/>
                                        <p:tgtEl>
                                          <p:spTgt spid="101"/>
                                        </p:tgtEl>
                                        <p:attrNameLst>
                                          <p:attrName>style.visibility</p:attrName>
                                        </p:attrNameLst>
                                      </p:cBhvr>
                                      <p:to>
                                        <p:strVal val="visible"/>
                                      </p:to>
                                    </p:set>
                                    <p:animEffect transition="in" filter="fade">
                                      <p:cBhvr>
                                        <p:cTn id="24" dur="300"/>
                                        <p:tgtEl>
                                          <p:spTgt spid="101"/>
                                        </p:tgtEl>
                                      </p:cBhvr>
                                    </p:animEffect>
                                  </p:childTnLst>
                                </p:cTn>
                              </p:par>
                              <p:par>
                                <p:cTn id="25" presetID="10" presetClass="entr" fill="hold" grpId="7" nodeType="withEffect">
                                  <p:stCondLst>
                                    <p:cond delay="0"/>
                                  </p:stCondLst>
                                  <p:iterate>
                                    <p:tmAbs val="0"/>
                                  </p:iterate>
                                  <p:childTnLst>
                                    <p:set>
                                      <p:cBhvr>
                                        <p:cTn id="26" fill="hold"/>
                                        <p:tgtEl>
                                          <p:spTgt spid="102"/>
                                        </p:tgtEl>
                                        <p:attrNameLst>
                                          <p:attrName>style.visibility</p:attrName>
                                        </p:attrNameLst>
                                      </p:cBhvr>
                                      <p:to>
                                        <p:strVal val="visible"/>
                                      </p:to>
                                    </p:set>
                                    <p:animEffect transition="in" filter="fade">
                                      <p:cBhvr>
                                        <p:cTn id="27" dur="300"/>
                                        <p:tgtEl>
                                          <p:spTgt spid="102"/>
                                        </p:tgtEl>
                                      </p:cBhvr>
                                    </p:animEffect>
                                  </p:childTnLst>
                                </p:cTn>
                              </p:par>
                              <p:par>
                                <p:cTn id="28" presetID="10" presetClass="entr" fill="hold" grpId="8" nodeType="withEffect">
                                  <p:stCondLst>
                                    <p:cond delay="0"/>
                                  </p:stCondLst>
                                  <p:iterate>
                                    <p:tmAbs val="0"/>
                                  </p:iterate>
                                  <p:childTnLst>
                                    <p:set>
                                      <p:cBhvr>
                                        <p:cTn id="29" fill="hold"/>
                                        <p:tgtEl>
                                          <p:spTgt spid="103"/>
                                        </p:tgtEl>
                                        <p:attrNameLst>
                                          <p:attrName>style.visibility</p:attrName>
                                        </p:attrNameLst>
                                      </p:cBhvr>
                                      <p:to>
                                        <p:strVal val="visible"/>
                                      </p:to>
                                    </p:set>
                                    <p:animEffect transition="in" filter="fade">
                                      <p:cBhvr>
                                        <p:cTn id="30" dur="300"/>
                                        <p:tgtEl>
                                          <p:spTgt spid="103"/>
                                        </p:tgtEl>
                                      </p:cBhvr>
                                    </p:animEffect>
                                  </p:childTnLst>
                                </p:cTn>
                              </p:par>
                              <p:par>
                                <p:cTn id="31" presetID="10" presetClass="entr" fill="hold" grpId="9" nodeType="withEffect">
                                  <p:stCondLst>
                                    <p:cond delay="0"/>
                                  </p:stCondLst>
                                  <p:iterate>
                                    <p:tmAbs val="0"/>
                                  </p:iterate>
                                  <p:childTnLst>
                                    <p:set>
                                      <p:cBhvr>
                                        <p:cTn id="32" fill="hold"/>
                                        <p:tgtEl>
                                          <p:spTgt spid="104"/>
                                        </p:tgtEl>
                                        <p:attrNameLst>
                                          <p:attrName>style.visibility</p:attrName>
                                        </p:attrNameLst>
                                      </p:cBhvr>
                                      <p:to>
                                        <p:strVal val="visible"/>
                                      </p:to>
                                    </p:set>
                                    <p:animEffect transition="in" filter="fade">
                                      <p:cBhvr>
                                        <p:cTn id="33" dur="300"/>
                                        <p:tgtEl>
                                          <p:spTgt spid="104"/>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fill="hold" grpId="10" nodeType="clickEffect">
                                  <p:stCondLst>
                                    <p:cond delay="0"/>
                                  </p:stCondLst>
                                  <p:iterate>
                                    <p:tmAbs val="0"/>
                                  </p:iterate>
                                  <p:childTnLst>
                                    <p:set>
                                      <p:cBhvr>
                                        <p:cTn id="37" fill="hold"/>
                                        <p:tgtEl>
                                          <p:spTgt spid="110"/>
                                        </p:tgtEl>
                                        <p:attrNameLst>
                                          <p:attrName>style.visibility</p:attrName>
                                        </p:attrNameLst>
                                      </p:cBhvr>
                                      <p:to>
                                        <p:strVal val="visible"/>
                                      </p:to>
                                    </p:set>
                                    <p:animEffect transition="in" filter="fade">
                                      <p:cBhvr>
                                        <p:cTn id="38" dur="300"/>
                                        <p:tgtEl>
                                          <p:spTgt spid="110"/>
                                        </p:tgtEl>
                                      </p:cBhvr>
                                    </p:animEffect>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grpId="11" nodeType="clickEffect">
                                  <p:stCondLst>
                                    <p:cond delay="0"/>
                                  </p:stCondLst>
                                  <p:iterate>
                                    <p:tmAbs val="0"/>
                                  </p:iterate>
                                  <p:childTnLst>
                                    <p:set>
                                      <p:cBhvr>
                                        <p:cTn id="42" fill="hold"/>
                                        <p:tgtEl>
                                          <p:spTgt spid="108"/>
                                        </p:tgtEl>
                                        <p:attrNameLst>
                                          <p:attrName>style.visibility</p:attrName>
                                        </p:attrNameLst>
                                      </p:cBhvr>
                                      <p:to>
                                        <p:strVal val="visible"/>
                                      </p:to>
                                    </p:set>
                                    <p:anim calcmode="lin" valueType="num">
                                      <p:cBhvr>
                                        <p:cTn id="43" dur="300" fill="hold"/>
                                        <p:tgtEl>
                                          <p:spTgt spid="108"/>
                                        </p:tgtEl>
                                        <p:attrNameLst>
                                          <p:attrName>ppt_x</p:attrName>
                                        </p:attrNameLst>
                                      </p:cBhvr>
                                      <p:tavLst>
                                        <p:tav tm="0">
                                          <p:val>
                                            <p:strVal val="0-#ppt_w/2"/>
                                          </p:val>
                                        </p:tav>
                                        <p:tav tm="100000">
                                          <p:val>
                                            <p:strVal val="#ppt_x"/>
                                          </p:val>
                                        </p:tav>
                                      </p:tavLst>
                                    </p:anim>
                                    <p:anim calcmode="lin" valueType="num">
                                      <p:cBhvr>
                                        <p:cTn id="44" dur="300" fill="hold"/>
                                        <p:tgtEl>
                                          <p:spTgt spid="108"/>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0" presetClass="entr" fill="hold" grpId="12" nodeType="clickEffect">
                                  <p:stCondLst>
                                    <p:cond delay="0"/>
                                  </p:stCondLst>
                                  <p:iterate>
                                    <p:tmAbs val="0"/>
                                  </p:iterate>
                                  <p:childTnLst>
                                    <p:set>
                                      <p:cBhvr>
                                        <p:cTn id="48" fill="hold"/>
                                        <p:tgtEl>
                                          <p:spTgt spid="112"/>
                                        </p:tgtEl>
                                        <p:attrNameLst>
                                          <p:attrName>style.visibility</p:attrName>
                                        </p:attrNameLst>
                                      </p:cBhvr>
                                      <p:to>
                                        <p:strVal val="visible"/>
                                      </p:to>
                                    </p:set>
                                    <p:animEffect transition="in" filter="fade">
                                      <p:cBhvr>
                                        <p:cTn id="49" dur="300"/>
                                        <p:tgtEl>
                                          <p:spTgt spid="112"/>
                                        </p:tgtEl>
                                      </p:cBhvr>
                                    </p:animEffect>
                                  </p:childTnLst>
                                </p:cTn>
                              </p:par>
                              <p:par>
                                <p:cTn id="50" presetID="10" presetClass="entr" fill="hold" grpId="13" nodeType="withEffect">
                                  <p:stCondLst>
                                    <p:cond delay="0"/>
                                  </p:stCondLst>
                                  <p:iterate>
                                    <p:tmAbs val="0"/>
                                  </p:iterate>
                                  <p:childTnLst>
                                    <p:set>
                                      <p:cBhvr>
                                        <p:cTn id="51" fill="hold"/>
                                        <p:tgtEl>
                                          <p:spTgt spid="111"/>
                                        </p:tgtEl>
                                        <p:attrNameLst>
                                          <p:attrName>style.visibility</p:attrName>
                                        </p:attrNameLst>
                                      </p:cBhvr>
                                      <p:to>
                                        <p:strVal val="visible"/>
                                      </p:to>
                                    </p:set>
                                    <p:animEffect transition="in" filter="fade">
                                      <p:cBhvr>
                                        <p:cTn id="52" dur="3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3" animBg="1" advAuto="0"/>
      <p:bldP spid="100" grpId="2" animBg="1" advAuto="0"/>
      <p:bldP spid="101" grpId="6" animBg="1" advAuto="0"/>
      <p:bldP spid="102" grpId="7" animBg="1" advAuto="0"/>
      <p:bldP spid="103" grpId="8" animBg="1" advAuto="0"/>
      <p:bldP spid="104" grpId="9" animBg="1" advAuto="0"/>
      <p:bldP spid="105" grpId="4" animBg="1" advAuto="0"/>
      <p:bldP spid="106" grpId="5" animBg="1" advAuto="0"/>
      <p:bldP spid="107" grpId="1" animBg="1" advAuto="0"/>
      <p:bldP spid="108" grpId="11" animBg="1" advAuto="0"/>
      <p:bldP spid="110" grpId="10" animBg="1" advAuto="0"/>
      <p:bldP spid="111" grpId="13" animBg="1" advAuto="0"/>
      <p:bldP spid="112" grpId="12" animBg="1" advAuto="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E88BBD-B8CB-EC69-F190-838B7C17008F}"/>
              </a:ext>
            </a:extLst>
          </p:cNvPr>
          <p:cNvSpPr txBox="1"/>
          <p:nvPr/>
        </p:nvSpPr>
        <p:spPr>
          <a:xfrm>
            <a:off x="12605581" y="6979997"/>
            <a:ext cx="17370836" cy="8765471"/>
          </a:xfrm>
          <a:prstGeom prst="rect">
            <a:avLst/>
          </a:prstGeom>
          <a:noFill/>
          <a:ln w="127000" cap="flat">
            <a:solidFill>
              <a:schemeClr val="accent4">
                <a:lumMod val="75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21917" tIns="121917" rIns="121917" bIns="121917" numCol="1" spcCol="38100" rtlCol="0" anchor="t">
            <a:spAutoFit/>
          </a:bodyPr>
          <a:lstStyle/>
          <a:p>
            <a:pPr marL="0" marR="0" indent="0" algn="l" defTabSz="2709333" rtl="0" fontAlgn="auto" latinLnBrk="0" hangingPunct="0">
              <a:lnSpc>
                <a:spcPct val="100000"/>
              </a:lnSpc>
              <a:spcBef>
                <a:spcPts val="0"/>
              </a:spcBef>
              <a:spcAft>
                <a:spcPts val="0"/>
              </a:spcAft>
              <a:buClrTx/>
              <a:buSzTx/>
              <a:buFontTx/>
              <a:buNone/>
              <a:tabLst/>
            </a:pPr>
            <a:endParaRPr kumimoji="0" lang="en-US" sz="5200" b="0" i="0" u="none" strike="noStrike" cap="none" spc="0" normalizeH="0" baseline="0" dirty="0">
              <a:ln>
                <a:noFill/>
              </a:ln>
              <a:solidFill>
                <a:srgbClr val="000000"/>
              </a:solidFill>
              <a:effectLst/>
              <a:uFillTx/>
              <a:latin typeface="+mn-lt"/>
              <a:ea typeface="+mn-ea"/>
              <a:cs typeface="+mn-cs"/>
              <a:sym typeface="Calibri"/>
            </a:endParaRPr>
          </a:p>
        </p:txBody>
      </p:sp>
      <p:sp>
        <p:nvSpPr>
          <p:cNvPr id="450" name="Pick"/>
          <p:cNvSpPr txBox="1"/>
          <p:nvPr/>
        </p:nvSpPr>
        <p:spPr>
          <a:xfrm>
            <a:off x="12951834" y="6957011"/>
            <a:ext cx="1699858" cy="113983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7000"/>
            </a:lvl1pPr>
          </a:lstStyle>
          <a:p>
            <a:r>
              <a:rPr dirty="0"/>
              <a:t>Pick</a:t>
            </a:r>
          </a:p>
        </p:txBody>
      </p:sp>
      <mc:AlternateContent xmlns:mc="http://schemas.openxmlformats.org/markup-compatibility/2006" xmlns:a14="http://schemas.microsoft.com/office/drawing/2010/main">
        <mc:Choice Requires="a14">
          <p:sp>
            <p:nvSpPr>
              <p:cNvPr id="452" name="Text"/>
              <p:cNvSpPr txBox="1"/>
              <p:nvPr/>
            </p:nvSpPr>
            <p:spPr>
              <a:xfrm>
                <a:off x="14997945" y="6959691"/>
                <a:ext cx="11864717" cy="233794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sSub>
                      <m:sSubPr>
                        <m:ctrlPr>
                          <a:rPr lang="ar-AE" sz="7750" i="1" smtClean="0">
                            <a:solidFill>
                              <a:srgbClr val="000000"/>
                            </a:solidFill>
                            <a:latin typeface="Cambria Math" panose="02040503050406030204" pitchFamily="18" charset="0"/>
                          </a:rPr>
                        </m:ctrlPr>
                      </m:sSubPr>
                      <m:e>
                        <m:d>
                          <m:dPr>
                            <m:begChr m:val="{"/>
                            <m:endChr m:val="}"/>
                            <m:ctrlPr>
                              <a:rPr lang="ar-AE" sz="7750" i="1">
                                <a:solidFill>
                                  <a:srgbClr val="000000"/>
                                </a:solidFill>
                                <a:latin typeface="Cambria Math" panose="02040503050406030204" pitchFamily="18" charset="0"/>
                              </a:rPr>
                            </m:ctrlPr>
                          </m:dPr>
                          <m:e>
                            <m:sSubSup>
                              <m:sSubSupPr>
                                <m:ctrlPr>
                                  <a:rPr lang="ar-AE" sz="7750" i="1" smtClean="0">
                                    <a:solidFill>
                                      <a:srgbClr val="D25327"/>
                                    </a:solidFill>
                                    <a:latin typeface="Cambria Math" panose="02040503050406030204" pitchFamily="18" charset="0"/>
                                  </a:rPr>
                                </m:ctrlPr>
                              </m:sSubSupPr>
                              <m:e>
                                <m:r>
                                  <a:rPr lang="ar-AE" sz="7750" i="1">
                                    <a:solidFill>
                                      <a:srgbClr val="D25327"/>
                                    </a:solidFill>
                                    <a:latin typeface="Cambria Math" panose="02040503050406030204" pitchFamily="18" charset="0"/>
                                  </a:rPr>
                                  <m:t>𝛼</m:t>
                                </m:r>
                              </m:e>
                              <m:sub>
                                <m:r>
                                  <a:rPr lang="ar-AE" sz="7750" i="1">
                                    <a:solidFill>
                                      <a:srgbClr val="D25327"/>
                                    </a:solidFill>
                                    <a:latin typeface="Cambria Math" panose="02040503050406030204" pitchFamily="18" charset="0"/>
                                  </a:rPr>
                                  <m:t>1</m:t>
                                </m:r>
                              </m:sub>
                              <m:sup>
                                <m:r>
                                  <a:rPr lang="ar-AE" sz="7750" i="1">
                                    <a:solidFill>
                                      <a:srgbClr val="D25327"/>
                                    </a:solidFill>
                                    <a:latin typeface="Cambria Math" panose="02040503050406030204" pitchFamily="18" charset="0"/>
                                  </a:rPr>
                                  <m:t>(</m:t>
                                </m:r>
                                <m:r>
                                  <a:rPr lang="ar-AE" sz="7750" i="1">
                                    <a:solidFill>
                                      <a:srgbClr val="D25327"/>
                                    </a:solidFill>
                                    <a:latin typeface="Cambria Math" panose="02040503050406030204" pitchFamily="18" charset="0"/>
                                  </a:rPr>
                                  <m:t>𝑗</m:t>
                                </m:r>
                                <m:r>
                                  <a:rPr lang="ar-AE" sz="7750" i="1">
                                    <a:solidFill>
                                      <a:srgbClr val="D25327"/>
                                    </a:solidFill>
                                    <a:latin typeface="Cambria Math" panose="02040503050406030204" pitchFamily="18" charset="0"/>
                                  </a:rPr>
                                  <m:t>)</m:t>
                                </m:r>
                              </m:sup>
                            </m:sSubSup>
                            <m:r>
                              <a:rPr lang="ar-AE" sz="7750" b="0" i="1" smtClean="0">
                                <a:solidFill>
                                  <a:srgbClr val="D25327"/>
                                </a:solidFill>
                                <a:latin typeface="Cambria Math" panose="02040503050406030204" pitchFamily="18" charset="0"/>
                              </a:rPr>
                              <m:t>,</m:t>
                            </m:r>
                            <m:r>
                              <a:rPr lang="en-US" sz="7750" b="0" i="1" smtClean="0">
                                <a:solidFill>
                                  <a:srgbClr val="D25327"/>
                                </a:solidFill>
                                <a:latin typeface="Cambria Math" panose="02040503050406030204" pitchFamily="18" charset="0"/>
                              </a:rPr>
                              <m:t> …,</m:t>
                            </m:r>
                            <m:sSubSup>
                              <m:sSubSupPr>
                                <m:ctrlPr>
                                  <a:rPr lang="ar-AE" sz="7750" i="1" smtClean="0">
                                    <a:solidFill>
                                      <a:srgbClr val="D25327"/>
                                    </a:solidFill>
                                    <a:latin typeface="Cambria Math" panose="02040503050406030204" pitchFamily="18" charset="0"/>
                                  </a:rPr>
                                </m:ctrlPr>
                              </m:sSubSupPr>
                              <m:e>
                                <m:r>
                                  <a:rPr lang="ar-AE" sz="7750" i="1">
                                    <a:solidFill>
                                      <a:srgbClr val="D25327"/>
                                    </a:solidFill>
                                    <a:latin typeface="Cambria Math" panose="02040503050406030204" pitchFamily="18" charset="0"/>
                                  </a:rPr>
                                  <m:t>𝛼</m:t>
                                </m:r>
                              </m:e>
                              <m:sub>
                                <m:r>
                                  <a:rPr lang="ar-AE" sz="7750" i="1">
                                    <a:solidFill>
                                      <a:srgbClr val="D25327"/>
                                    </a:solidFill>
                                    <a:latin typeface="Cambria Math" panose="02040503050406030204" pitchFamily="18" charset="0"/>
                                  </a:rPr>
                                  <m:t>2</m:t>
                                </m:r>
                              </m:sub>
                              <m:sup>
                                <m:r>
                                  <a:rPr lang="ar-AE" sz="7750" i="1">
                                    <a:solidFill>
                                      <a:srgbClr val="D25327"/>
                                    </a:solidFill>
                                    <a:latin typeface="Cambria Math" panose="02040503050406030204" pitchFamily="18" charset="0"/>
                                  </a:rPr>
                                  <m:t>(</m:t>
                                </m:r>
                                <m:r>
                                  <a:rPr lang="ar-AE" sz="7750" i="1">
                                    <a:solidFill>
                                      <a:srgbClr val="D25327"/>
                                    </a:solidFill>
                                    <a:latin typeface="Cambria Math" panose="02040503050406030204" pitchFamily="18" charset="0"/>
                                  </a:rPr>
                                  <m:t>𝑗</m:t>
                                </m:r>
                                <m:r>
                                  <a:rPr lang="ar-AE" sz="7750" i="1">
                                    <a:solidFill>
                                      <a:srgbClr val="D25327"/>
                                    </a:solidFill>
                                    <a:latin typeface="Cambria Math" panose="02040503050406030204" pitchFamily="18" charset="0"/>
                                  </a:rPr>
                                  <m:t>)</m:t>
                                </m:r>
                              </m:sup>
                            </m:sSubSup>
                            <m:r>
                              <a:rPr lang="ar-AE" sz="7750" i="1">
                                <a:solidFill>
                                  <a:srgbClr val="000000"/>
                                </a:solidFill>
                                <a:latin typeface="Cambria Math" panose="02040503050406030204" pitchFamily="18" charset="0"/>
                              </a:rPr>
                              <m:t>,</m:t>
                            </m:r>
                            <m:sSup>
                              <m:sSupPr>
                                <m:ctrlPr>
                                  <a:rPr lang="ar-AE" sz="7750" i="1">
                                    <a:solidFill>
                                      <a:srgbClr val="000000"/>
                                    </a:solidFill>
                                    <a:latin typeface="Cambria Math" panose="02040503050406030204" pitchFamily="18" charset="0"/>
                                  </a:rPr>
                                </m:ctrlPr>
                              </m:sSupPr>
                              <m:e>
                                <m:r>
                                  <a:rPr lang="ar-AE" sz="7750" i="1">
                                    <a:solidFill>
                                      <a:srgbClr val="000000"/>
                                    </a:solidFill>
                                    <a:latin typeface="Cambria Math" panose="02040503050406030204" pitchFamily="18" charset="0"/>
                                  </a:rPr>
                                  <m:t>𝑚</m:t>
                                </m:r>
                              </m:e>
                              <m:sup>
                                <m:r>
                                  <a:rPr lang="ar-AE" sz="7750" i="1">
                                    <a:solidFill>
                                      <a:srgbClr val="000000"/>
                                    </a:solidFill>
                                    <a:latin typeface="Cambria Math" panose="02040503050406030204" pitchFamily="18" charset="0"/>
                                  </a:rPr>
                                  <m:t>(</m:t>
                                </m:r>
                                <m:r>
                                  <a:rPr lang="ar-AE" sz="7750" i="1">
                                    <a:solidFill>
                                      <a:srgbClr val="000000"/>
                                    </a:solidFill>
                                    <a:latin typeface="Cambria Math" panose="02040503050406030204" pitchFamily="18" charset="0"/>
                                  </a:rPr>
                                  <m:t>𝑗</m:t>
                                </m:r>
                                <m:r>
                                  <a:rPr lang="ar-AE" sz="7750" i="1">
                                    <a:solidFill>
                                      <a:srgbClr val="000000"/>
                                    </a:solidFill>
                                    <a:latin typeface="Cambria Math" panose="02040503050406030204" pitchFamily="18" charset="0"/>
                                  </a:rPr>
                                  <m:t>)</m:t>
                                </m:r>
                              </m:sup>
                            </m:sSup>
                          </m:e>
                        </m:d>
                      </m:e>
                      <m:sub>
                        <m:r>
                          <a:rPr lang="ar-AE" sz="7750" i="1">
                            <a:solidFill>
                              <a:srgbClr val="000000"/>
                            </a:solidFill>
                            <a:latin typeface="Cambria Math" panose="02040503050406030204" pitchFamily="18" charset="0"/>
                          </a:rPr>
                          <m:t>𝑗</m:t>
                        </m:r>
                        <m:r>
                          <a:rPr lang="ar-AE" sz="7750" i="1">
                            <a:solidFill>
                              <a:srgbClr val="000000"/>
                            </a:solidFill>
                            <a:latin typeface="Cambria Math" panose="02040503050406030204" pitchFamily="18" charset="0"/>
                          </a:rPr>
                          <m:t>∈{1,2,3}</m:t>
                        </m:r>
                      </m:sub>
                    </m:sSub>
                  </m:oMath>
                </a14:m>
                <a:r>
                  <a:rPr lang="ar-AE" dirty="0"/>
                  <a:t>   </a:t>
                </a:r>
                <a:endParaRPr dirty="0"/>
              </a:p>
            </p:txBody>
          </p:sp>
        </mc:Choice>
        <mc:Fallback xmlns="">
          <p:sp>
            <p:nvSpPr>
              <p:cNvPr id="452" name="Text"/>
              <p:cNvSpPr txBox="1">
                <a:spLocks noRot="1" noChangeAspect="1" noMove="1" noResize="1" noEditPoints="1" noAdjustHandles="1" noChangeArrowheads="1" noChangeShapeType="1" noTextEdit="1"/>
              </p:cNvSpPr>
              <p:nvPr/>
            </p:nvSpPr>
            <p:spPr>
              <a:xfrm>
                <a:off x="14997945" y="6959691"/>
                <a:ext cx="11864717" cy="2337942"/>
              </a:xfrm>
              <a:prstGeom prst="rect">
                <a:avLst/>
              </a:prstGeom>
              <a:blipFill>
                <a:blip r:embed="rId3"/>
                <a:stretch>
                  <a:fillRect r="-2457" b="-815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453" name="Line"/>
          <p:cNvSpPr/>
          <p:nvPr/>
        </p:nvSpPr>
        <p:spPr>
          <a:xfrm>
            <a:off x="5971015" y="7916227"/>
            <a:ext cx="5911486" cy="1"/>
          </a:xfrm>
          <a:prstGeom prst="line">
            <a:avLst/>
          </a:prstGeom>
          <a:ln w="76200">
            <a:solidFill>
              <a:srgbClr val="000000"/>
            </a:solidFill>
            <a:tailEnd type="triangle"/>
          </a:ln>
        </p:spPr>
        <p:txBody>
          <a:bodyPr lIns="121917" tIns="121917" rIns="121917" bIns="121917"/>
          <a:lstStyle/>
          <a:p>
            <a:endParaRPr/>
          </a:p>
        </p:txBody>
      </p:sp>
      <mc:AlternateContent xmlns:mc="http://schemas.openxmlformats.org/markup-compatibility/2006" xmlns:a14="http://schemas.microsoft.com/office/drawing/2010/main">
        <mc:Choice Requires="a14">
          <p:sp>
            <p:nvSpPr>
              <p:cNvPr id="455" name="Text"/>
              <p:cNvSpPr txBox="1"/>
              <p:nvPr/>
            </p:nvSpPr>
            <p:spPr>
              <a:xfrm>
                <a:off x="14582638" y="9224375"/>
                <a:ext cx="10731201" cy="2233106"/>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sSup>
                        <m:sSupPr>
                          <m:ctrlPr>
                            <a:rPr lang="ar-AE" sz="7650" i="1" smtClean="0">
                              <a:solidFill>
                                <a:srgbClr val="000000"/>
                              </a:solidFill>
                              <a:latin typeface="Cambria Math" panose="02040503050406030204" pitchFamily="18" charset="0"/>
                            </a:rPr>
                          </m:ctrlPr>
                        </m:sSupPr>
                        <m:e>
                          <m:r>
                            <a:rPr lang="ar-AE" sz="7650" i="1">
                              <a:solidFill>
                                <a:srgbClr val="000000"/>
                              </a:solidFill>
                              <a:latin typeface="Cambria Math" panose="02040503050406030204" pitchFamily="18" charset="0"/>
                            </a:rPr>
                            <m:t>𝑐</m:t>
                          </m:r>
                        </m:e>
                        <m:sup>
                          <m:r>
                            <a:rPr lang="ar-AE" sz="7650" i="1">
                              <a:solidFill>
                                <a:srgbClr val="000000"/>
                              </a:solidFill>
                              <a:latin typeface="Cambria Math" panose="02040503050406030204" pitchFamily="18" charset="0"/>
                            </a:rPr>
                            <m:t>(</m:t>
                          </m:r>
                          <m:r>
                            <a:rPr lang="ar-AE" sz="7650" i="1">
                              <a:solidFill>
                                <a:srgbClr val="000000"/>
                              </a:solidFill>
                              <a:latin typeface="Cambria Math" panose="02040503050406030204" pitchFamily="18" charset="0"/>
                            </a:rPr>
                            <m:t>𝑗</m:t>
                          </m:r>
                          <m:r>
                            <a:rPr lang="ar-AE" sz="7650" i="1">
                              <a:solidFill>
                                <a:srgbClr val="000000"/>
                              </a:solidFill>
                              <a:latin typeface="Cambria Math" panose="02040503050406030204" pitchFamily="18" charset="0"/>
                            </a:rPr>
                            <m:t>)</m:t>
                          </m:r>
                        </m:sup>
                      </m:sSup>
                      <m:r>
                        <a:rPr lang="ar-AE" sz="7650" i="1">
                          <a:solidFill>
                            <a:srgbClr val="000000"/>
                          </a:solidFill>
                          <a:latin typeface="Cambria Math" panose="02040503050406030204" pitchFamily="18" charset="0"/>
                        </a:rPr>
                        <m:t>←</m:t>
                      </m:r>
                      <m:r>
                        <a:rPr lang="ar-AE" sz="7650" i="1">
                          <a:solidFill>
                            <a:srgbClr val="000000"/>
                          </a:solidFill>
                          <a:latin typeface="Cambria Math" panose="02040503050406030204" pitchFamily="18" charset="0"/>
                        </a:rPr>
                        <m:t>𝐻</m:t>
                      </m:r>
                      <m:d>
                        <m:dPr>
                          <m:ctrlPr>
                            <a:rPr lang="en-US" sz="7650" b="0" i="1" smtClean="0">
                              <a:solidFill>
                                <a:srgbClr val="000000"/>
                              </a:solidFill>
                              <a:latin typeface="Cambria Math" panose="02040503050406030204" pitchFamily="18" charset="0"/>
                            </a:rPr>
                          </m:ctrlPr>
                        </m:dPr>
                        <m:e>
                          <m:r>
                            <a:rPr lang="en-US" sz="7650" b="0" i="1" smtClean="0">
                              <a:solidFill>
                                <a:srgbClr val="000000"/>
                              </a:solidFill>
                              <a:latin typeface="Cambria Math" panose="02040503050406030204" pitchFamily="18" charset="0"/>
                            </a:rPr>
                            <m:t>∏</m:t>
                          </m:r>
                          <m:sSubSup>
                            <m:sSubSupPr>
                              <m:ctrlPr>
                                <a:rPr lang="en-US" sz="7650" b="0" i="1" smtClean="0">
                                  <a:solidFill>
                                    <a:srgbClr val="000000"/>
                                  </a:solidFill>
                                  <a:latin typeface="Cambria Math" panose="02040503050406030204" pitchFamily="18" charset="0"/>
                                </a:rPr>
                              </m:ctrlPr>
                            </m:sSubSupPr>
                            <m:e>
                              <m:r>
                                <a:rPr lang="en-US" sz="7650" b="0" i="1" smtClean="0">
                                  <a:solidFill>
                                    <a:srgbClr val="000000"/>
                                  </a:solidFill>
                                  <a:latin typeface="Cambria Math" panose="02040503050406030204" pitchFamily="18" charset="0"/>
                                </a:rPr>
                                <m:t> </m:t>
                              </m:r>
                              <m:r>
                                <a:rPr lang="en-US" sz="7650" b="0" i="1" smtClean="0">
                                  <a:solidFill>
                                    <a:srgbClr val="000000"/>
                                  </a:solidFill>
                                  <a:latin typeface="Cambria Math" panose="02040503050406030204" pitchFamily="18" charset="0"/>
                                </a:rPr>
                                <m:t>𝐴</m:t>
                              </m:r>
                            </m:e>
                            <m:sub>
                              <m:r>
                                <a:rPr lang="en-US" sz="7650" b="0" i="1" smtClean="0">
                                  <a:solidFill>
                                    <a:srgbClr val="000000"/>
                                  </a:solidFill>
                                  <a:latin typeface="Cambria Math" panose="02040503050406030204" pitchFamily="18" charset="0"/>
                                </a:rPr>
                                <m:t>𝑖</m:t>
                              </m:r>
                            </m:sub>
                            <m:sup>
                              <m:sSubSup>
                                <m:sSubSupPr>
                                  <m:ctrlPr>
                                    <a:rPr lang="en-US" sz="7650" b="0" i="1" smtClean="0">
                                      <a:solidFill>
                                        <a:srgbClr val="000000"/>
                                      </a:solidFill>
                                      <a:latin typeface="Cambria Math" panose="02040503050406030204" pitchFamily="18" charset="0"/>
                                    </a:rPr>
                                  </m:ctrlPr>
                                </m:sSubSupPr>
                                <m:e>
                                  <m:r>
                                    <a:rPr lang="en-US" sz="7650" b="0" i="1" smtClean="0">
                                      <a:solidFill>
                                        <a:srgbClr val="000000"/>
                                      </a:solidFill>
                                      <a:latin typeface="Cambria Math" panose="02040503050406030204" pitchFamily="18" charset="0"/>
                                    </a:rPr>
                                    <m:t>𝛼</m:t>
                                  </m:r>
                                </m:e>
                                <m:sub>
                                  <m:r>
                                    <a:rPr lang="en-US" sz="7650" b="0" i="1" smtClean="0">
                                      <a:solidFill>
                                        <a:srgbClr val="000000"/>
                                      </a:solidFill>
                                      <a:latin typeface="Cambria Math" panose="02040503050406030204" pitchFamily="18" charset="0"/>
                                    </a:rPr>
                                    <m:t>𝑖</m:t>
                                  </m:r>
                                </m:sub>
                                <m:sup>
                                  <m:d>
                                    <m:dPr>
                                      <m:ctrlPr>
                                        <a:rPr lang="en-US" sz="7650" b="0" i="1" smtClean="0">
                                          <a:solidFill>
                                            <a:srgbClr val="000000"/>
                                          </a:solidFill>
                                          <a:latin typeface="Cambria Math" panose="02040503050406030204" pitchFamily="18" charset="0"/>
                                        </a:rPr>
                                      </m:ctrlPr>
                                    </m:dPr>
                                    <m:e>
                                      <m:r>
                                        <a:rPr lang="en-US" sz="7650" b="0" i="1" smtClean="0">
                                          <a:solidFill>
                                            <a:srgbClr val="000000"/>
                                          </a:solidFill>
                                          <a:latin typeface="Cambria Math" panose="02040503050406030204" pitchFamily="18" charset="0"/>
                                        </a:rPr>
                                        <m:t>𝑗</m:t>
                                      </m:r>
                                    </m:e>
                                  </m:d>
                                </m:sup>
                              </m:sSubSup>
                            </m:sup>
                          </m:sSubSup>
                          <m:r>
                            <a:rPr lang="en-US" sz="7650" b="0" i="1" smtClean="0">
                              <a:solidFill>
                                <a:srgbClr val="000000"/>
                              </a:solidFill>
                              <a:latin typeface="Cambria Math" panose="02040503050406030204" pitchFamily="18" charset="0"/>
                            </a:rPr>
                            <m:t>, </m:t>
                          </m:r>
                          <m:sSup>
                            <m:sSupPr>
                              <m:ctrlPr>
                                <a:rPr lang="en-US" sz="7650" b="0" i="1" smtClean="0">
                                  <a:solidFill>
                                    <a:srgbClr val="000000"/>
                                  </a:solidFill>
                                  <a:latin typeface="Cambria Math" panose="02040503050406030204" pitchFamily="18" charset="0"/>
                                </a:rPr>
                              </m:ctrlPr>
                            </m:sSupPr>
                            <m:e>
                              <m:r>
                                <a:rPr lang="en-US" sz="7650" b="0" i="1" smtClean="0">
                                  <a:solidFill>
                                    <a:srgbClr val="000000"/>
                                  </a:solidFill>
                                  <a:latin typeface="Cambria Math" panose="02040503050406030204" pitchFamily="18" charset="0"/>
                                </a:rPr>
                                <m:t>𝑚</m:t>
                              </m:r>
                            </m:e>
                            <m:sup>
                              <m:r>
                                <a:rPr lang="en-US" sz="7650" b="0" i="1" smtClean="0">
                                  <a:solidFill>
                                    <a:srgbClr val="000000"/>
                                  </a:solidFill>
                                  <a:latin typeface="Cambria Math" panose="02040503050406030204" pitchFamily="18" charset="0"/>
                                </a:rPr>
                                <m:t>(</m:t>
                              </m:r>
                              <m:r>
                                <a:rPr lang="en-US" sz="7650" b="0" i="1" smtClean="0">
                                  <a:solidFill>
                                    <a:srgbClr val="000000"/>
                                  </a:solidFill>
                                  <a:latin typeface="Cambria Math" panose="02040503050406030204" pitchFamily="18" charset="0"/>
                                </a:rPr>
                                <m:t>𝑗</m:t>
                              </m:r>
                              <m:r>
                                <a:rPr lang="en-US" sz="7650" b="0" i="1" smtClean="0">
                                  <a:solidFill>
                                    <a:srgbClr val="000000"/>
                                  </a:solidFill>
                                  <a:latin typeface="Cambria Math" panose="02040503050406030204" pitchFamily="18" charset="0"/>
                                </a:rPr>
                                <m:t>)</m:t>
                              </m:r>
                            </m:sup>
                          </m:sSup>
                        </m:e>
                      </m:d>
                    </m:oMath>
                  </m:oMathPara>
                </a14:m>
                <a:endParaRPr dirty="0"/>
              </a:p>
            </p:txBody>
          </p:sp>
        </mc:Choice>
        <mc:Fallback xmlns="">
          <p:sp>
            <p:nvSpPr>
              <p:cNvPr id="455" name="Text"/>
              <p:cNvSpPr txBox="1">
                <a:spLocks noRot="1" noChangeAspect="1" noMove="1" noResize="1" noEditPoints="1" noAdjustHandles="1" noChangeArrowheads="1" noChangeShapeType="1" noTextEdit="1"/>
              </p:cNvSpPr>
              <p:nvPr/>
            </p:nvSpPr>
            <p:spPr>
              <a:xfrm>
                <a:off x="14582638" y="9224375"/>
                <a:ext cx="10731201" cy="2233106"/>
              </a:xfrm>
              <a:prstGeom prst="rect">
                <a:avLst/>
              </a:prstGeom>
              <a:blipFill>
                <a:blip r:embed="rId4"/>
                <a:stretch>
                  <a:fillRect l="-1064" b="-8475"/>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456" name="Signer"/>
          <p:cNvSpPr txBox="1"/>
          <p:nvPr/>
        </p:nvSpPr>
        <p:spPr>
          <a:xfrm>
            <a:off x="2441057" y="5545929"/>
            <a:ext cx="2828286" cy="126420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8000">
                <a:solidFill>
                  <a:schemeClr val="accent1">
                    <a:satOff val="-3547"/>
                    <a:lumOff val="-10352"/>
                  </a:schemeClr>
                </a:solidFill>
              </a:defRPr>
            </a:lvl1pPr>
          </a:lstStyle>
          <a:p>
            <a:r>
              <a:t>Signer</a:t>
            </a:r>
          </a:p>
        </p:txBody>
      </p:sp>
      <mc:AlternateContent xmlns:mc="http://schemas.openxmlformats.org/markup-compatibility/2006" xmlns:a14="http://schemas.microsoft.com/office/drawing/2010/main">
        <mc:Choice Requires="a14">
          <p:sp>
            <p:nvSpPr>
              <p:cNvPr id="457" name="Adversary"/>
              <p:cNvSpPr txBox="1"/>
              <p:nvPr/>
            </p:nvSpPr>
            <p:spPr>
              <a:xfrm>
                <a:off x="13059533" y="5486028"/>
                <a:ext cx="5544785" cy="1384003"/>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solidFill>
                      <a:srgbClr val="DE2240"/>
                    </a:solidFill>
                  </a:defRPr>
                </a:pPr>
                <a:r>
                  <a:t>Adversary </a:t>
                </a:r>
                <a14:m>
                  <m:oMath xmlns:m="http://schemas.openxmlformats.org/officeDocument/2006/math">
                    <m:r>
                      <a:rPr sz="9050" i="1">
                        <a:solidFill>
                          <a:srgbClr val="DE213F"/>
                        </a:solidFill>
                        <a:latin typeface="Cambria Math" panose="02040503050406030204" pitchFamily="18" charset="0"/>
                      </a:rPr>
                      <m:t>𝒜</m:t>
                    </m:r>
                  </m:oMath>
                </a14:m>
                <a:endParaRPr/>
              </a:p>
            </p:txBody>
          </p:sp>
        </mc:Choice>
        <mc:Fallback xmlns="">
          <p:sp>
            <p:nvSpPr>
              <p:cNvPr id="457" name="Adversary"/>
              <p:cNvSpPr txBox="1">
                <a:spLocks noRot="1" noChangeAspect="1" noMove="1" noResize="1" noEditPoints="1" noAdjustHandles="1" noChangeArrowheads="1" noChangeShapeType="1" noTextEdit="1"/>
              </p:cNvSpPr>
              <p:nvPr/>
            </p:nvSpPr>
            <p:spPr>
              <a:xfrm>
                <a:off x="13059533" y="5486028"/>
                <a:ext cx="5544785" cy="1384003"/>
              </a:xfrm>
              <a:prstGeom prst="rect">
                <a:avLst/>
              </a:prstGeom>
              <a:blipFill>
                <a:blip r:embed="rId5"/>
                <a:stretch>
                  <a:fillRect l="-8924" t="-4587" r="-6636" b="-50459"/>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458" name="Slide Number"/>
          <p:cNvSpPr txBox="1">
            <a:spLocks noGrp="1"/>
          </p:cNvSpPr>
          <p:nvPr>
            <p:ph type="sldNum" sz="quarter" idx="4294967295"/>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20</a:t>
            </a:fld>
            <a:endParaRPr/>
          </a:p>
        </p:txBody>
      </p:sp>
      <p:sp>
        <p:nvSpPr>
          <p:cNvPr id="459" name="Line"/>
          <p:cNvSpPr/>
          <p:nvPr/>
        </p:nvSpPr>
        <p:spPr>
          <a:xfrm>
            <a:off x="5971015" y="12263787"/>
            <a:ext cx="5911486" cy="1"/>
          </a:xfrm>
          <a:prstGeom prst="line">
            <a:avLst/>
          </a:prstGeom>
          <a:ln w="76200">
            <a:solidFill>
              <a:srgbClr val="000000"/>
            </a:solidFill>
            <a:headEnd type="triangle"/>
          </a:ln>
        </p:spPr>
        <p:txBody>
          <a:bodyPr lIns="121917" tIns="121917" rIns="121917" bIns="121917"/>
          <a:lstStyle/>
          <a:p>
            <a:endParaRPr/>
          </a:p>
        </p:txBody>
      </p:sp>
      <p:sp>
        <p:nvSpPr>
          <p:cNvPr id="460" name="Line"/>
          <p:cNvSpPr/>
          <p:nvPr/>
        </p:nvSpPr>
        <p:spPr>
          <a:xfrm>
            <a:off x="5971015" y="13558178"/>
            <a:ext cx="5911486" cy="1"/>
          </a:xfrm>
          <a:prstGeom prst="line">
            <a:avLst/>
          </a:prstGeom>
          <a:ln w="76200">
            <a:solidFill>
              <a:srgbClr val="000000"/>
            </a:solidFill>
            <a:tailEnd type="triangle"/>
          </a:ln>
        </p:spPr>
        <p:txBody>
          <a:bodyPr lIns="121917" tIns="121917" rIns="121917" bIns="121917"/>
          <a:lstStyle/>
          <a:p>
            <a:endParaRPr/>
          </a:p>
        </p:txBody>
      </p:sp>
      <mc:AlternateContent xmlns:mc="http://schemas.openxmlformats.org/markup-compatibility/2006" xmlns:a14="http://schemas.microsoft.com/office/drawing/2010/main">
        <mc:Choice Requires="a14">
          <p:sp>
            <p:nvSpPr>
              <p:cNvPr id="466" name="is a valid signature for"/>
              <p:cNvSpPr txBox="1"/>
              <p:nvPr/>
            </p:nvSpPr>
            <p:spPr>
              <a:xfrm>
                <a:off x="13281599" y="15745494"/>
                <a:ext cx="15303340" cy="3049931"/>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square" lIns="121917" tIns="121917" rIns="121917" bIns="121917">
                <a:spAutoFit/>
              </a:bodyPr>
              <a:lstStyle/>
              <a:p>
                <a:pPr>
                  <a:defRPr sz="7000">
                    <a:solidFill>
                      <a:srgbClr val="DE2240"/>
                    </a:solidFill>
                  </a:defRPr>
                </a:pPr>
                <a14:m>
                  <m:oMath xmlns:m="http://schemas.openxmlformats.org/officeDocument/2006/math">
                    <m:sSup>
                      <m:sSupPr>
                        <m:ctrlPr>
                          <a:rPr lang="en-US" sz="7700" b="0" i="1" smtClean="0">
                            <a:solidFill>
                              <a:srgbClr val="DE213F"/>
                            </a:solidFill>
                            <a:latin typeface="Cambria Math" panose="02040503050406030204" pitchFamily="18" charset="0"/>
                          </a:rPr>
                        </m:ctrlPr>
                      </m:sSupPr>
                      <m:e>
                        <m:r>
                          <a:rPr lang="en-US" sz="7700" i="1" smtClean="0">
                            <a:solidFill>
                              <a:srgbClr val="DE213F"/>
                            </a:solidFill>
                            <a:latin typeface="Cambria Math" panose="02040503050406030204" pitchFamily="18" charset="0"/>
                          </a:rPr>
                          <m:t>𝜎</m:t>
                        </m:r>
                      </m:e>
                      <m:sup>
                        <m:r>
                          <a:rPr lang="en-US" sz="7700" b="0" i="1" smtClean="0">
                            <a:solidFill>
                              <a:srgbClr val="DE213F"/>
                            </a:solidFill>
                            <a:latin typeface="Cambria Math" panose="02040503050406030204" pitchFamily="18" charset="0"/>
                          </a:rPr>
                          <m:t>(</m:t>
                        </m:r>
                        <m:r>
                          <a:rPr lang="en-US" sz="7700" b="0" i="1" smtClean="0">
                            <a:solidFill>
                              <a:srgbClr val="DE213F"/>
                            </a:solidFill>
                            <a:latin typeface="Cambria Math" panose="02040503050406030204" pitchFamily="18" charset="0"/>
                          </a:rPr>
                          <m:t>𝑗</m:t>
                        </m:r>
                        <m:r>
                          <a:rPr lang="en-US" sz="7700" b="0" i="1" smtClean="0">
                            <a:solidFill>
                              <a:srgbClr val="DE213F"/>
                            </a:solidFill>
                            <a:latin typeface="Cambria Math" panose="02040503050406030204" pitchFamily="18" charset="0"/>
                          </a:rPr>
                          <m:t>)</m:t>
                        </m:r>
                      </m:sup>
                    </m:sSup>
                    <m:r>
                      <a:rPr lang="en-US" sz="7700" i="1">
                        <a:solidFill>
                          <a:srgbClr val="DE213F"/>
                        </a:solidFill>
                        <a:latin typeface="Cambria Math" panose="02040503050406030204" pitchFamily="18" charset="0"/>
                      </a:rPr>
                      <m:t>←</m:t>
                    </m:r>
                    <m:r>
                      <a:rPr lang="en-US" sz="7700" b="0" i="1" smtClean="0">
                        <a:solidFill>
                          <a:srgbClr val="DE213F"/>
                        </a:solidFill>
                        <a:latin typeface="Cambria Math" panose="02040503050406030204" pitchFamily="18" charset="0"/>
                      </a:rPr>
                      <m:t>∑</m:t>
                    </m:r>
                    <m:sSubSup>
                      <m:sSubSupPr>
                        <m:ctrlPr>
                          <a:rPr lang="en-US" sz="7700" b="0" i="1" smtClean="0">
                            <a:solidFill>
                              <a:srgbClr val="DE213F"/>
                            </a:solidFill>
                            <a:latin typeface="Cambria Math" panose="02040503050406030204" pitchFamily="18" charset="0"/>
                          </a:rPr>
                        </m:ctrlPr>
                      </m:sSubSupPr>
                      <m:e>
                        <m:r>
                          <a:rPr lang="en-US" sz="7700" b="0" i="1" smtClean="0">
                            <a:solidFill>
                              <a:srgbClr val="DE213F"/>
                            </a:solidFill>
                            <a:latin typeface="Cambria Math" panose="02040503050406030204" pitchFamily="18" charset="0"/>
                          </a:rPr>
                          <m:t> </m:t>
                        </m:r>
                        <m:r>
                          <a:rPr lang="en-US" sz="7700" b="0" i="1" smtClean="0">
                            <a:solidFill>
                              <a:srgbClr val="DE213F"/>
                            </a:solidFill>
                            <a:latin typeface="Cambria Math" panose="02040503050406030204" pitchFamily="18" charset="0"/>
                          </a:rPr>
                          <m:t>𝛼</m:t>
                        </m:r>
                      </m:e>
                      <m:sub>
                        <m:r>
                          <a:rPr lang="en-US" sz="7700" b="0" i="1" smtClean="0">
                            <a:solidFill>
                              <a:srgbClr val="DE213F"/>
                            </a:solidFill>
                            <a:latin typeface="Cambria Math" panose="02040503050406030204" pitchFamily="18" charset="0"/>
                          </a:rPr>
                          <m:t>𝑖</m:t>
                        </m:r>
                      </m:sub>
                      <m:sup>
                        <m:d>
                          <m:dPr>
                            <m:ctrlPr>
                              <a:rPr lang="en-US" sz="7700" b="0" i="1" smtClean="0">
                                <a:solidFill>
                                  <a:srgbClr val="DE213F"/>
                                </a:solidFill>
                                <a:latin typeface="Cambria Math" panose="02040503050406030204" pitchFamily="18" charset="0"/>
                              </a:rPr>
                            </m:ctrlPr>
                          </m:dPr>
                          <m:e>
                            <m:r>
                              <a:rPr lang="en-US" sz="7700" b="0" i="1" smtClean="0">
                                <a:solidFill>
                                  <a:srgbClr val="DE213F"/>
                                </a:solidFill>
                                <a:latin typeface="Cambria Math" panose="02040503050406030204" pitchFamily="18" charset="0"/>
                              </a:rPr>
                              <m:t>𝑗</m:t>
                            </m:r>
                          </m:e>
                        </m:d>
                      </m:sup>
                    </m:sSubSup>
                    <m:r>
                      <a:rPr lang="en-US" sz="7700" b="0" i="1" smtClean="0">
                        <a:solidFill>
                          <a:srgbClr val="DE213F"/>
                        </a:solidFill>
                        <a:latin typeface="Cambria Math" panose="02040503050406030204" pitchFamily="18" charset="0"/>
                      </a:rPr>
                      <m:t>⋅</m:t>
                    </m:r>
                    <m:d>
                      <m:dPr>
                        <m:ctrlPr>
                          <a:rPr lang="en-US" sz="7700" b="0" i="1">
                            <a:solidFill>
                              <a:srgbClr val="DE213F"/>
                            </a:solidFill>
                            <a:latin typeface="Cambria Math" panose="02040503050406030204" pitchFamily="18" charset="0"/>
                          </a:rPr>
                        </m:ctrlPr>
                      </m:dPr>
                      <m:e>
                        <m:sSub>
                          <m:sSubPr>
                            <m:ctrlPr>
                              <a:rPr lang="en-US" sz="7700" b="0" i="1" smtClean="0">
                                <a:solidFill>
                                  <a:srgbClr val="DE213F"/>
                                </a:solidFill>
                                <a:latin typeface="Cambria Math" panose="02040503050406030204" pitchFamily="18" charset="0"/>
                              </a:rPr>
                            </m:ctrlPr>
                          </m:sSubPr>
                          <m:e>
                            <m:r>
                              <a:rPr lang="en-US" sz="7700" i="1">
                                <a:solidFill>
                                  <a:srgbClr val="DE213F"/>
                                </a:solidFill>
                                <a:latin typeface="Cambria Math" panose="02040503050406030204" pitchFamily="18" charset="0"/>
                              </a:rPr>
                              <m:t>𝑐</m:t>
                            </m:r>
                          </m:e>
                          <m:sub>
                            <m:r>
                              <a:rPr lang="en-US" sz="7700" b="0" i="1" smtClean="0">
                                <a:solidFill>
                                  <a:srgbClr val="DE213F"/>
                                </a:solidFill>
                                <a:latin typeface="Cambria Math" panose="02040503050406030204" pitchFamily="18" charset="0"/>
                              </a:rPr>
                              <m:t>𝑖</m:t>
                            </m:r>
                          </m:sub>
                        </m:sSub>
                        <m:r>
                          <a:rPr lang="en-US" sz="7700" i="1">
                            <a:solidFill>
                              <a:srgbClr val="DE213F"/>
                            </a:solidFill>
                            <a:latin typeface="Cambria Math" panose="02040503050406030204" pitchFamily="18" charset="0"/>
                          </a:rPr>
                          <m:t>,</m:t>
                        </m:r>
                        <m:sSub>
                          <m:sSubPr>
                            <m:ctrlPr>
                              <a:rPr lang="en-US" sz="7700" b="0" i="1" smtClean="0">
                                <a:solidFill>
                                  <a:srgbClr val="DE213F"/>
                                </a:solidFill>
                                <a:latin typeface="Cambria Math" panose="02040503050406030204" pitchFamily="18" charset="0"/>
                              </a:rPr>
                            </m:ctrlPr>
                          </m:sSubPr>
                          <m:e>
                            <m:r>
                              <a:rPr lang="en-US" sz="7700" i="1">
                                <a:solidFill>
                                  <a:srgbClr val="DE213F"/>
                                </a:solidFill>
                                <a:latin typeface="Cambria Math" panose="02040503050406030204" pitchFamily="18" charset="0"/>
                              </a:rPr>
                              <m:t>𝑠</m:t>
                            </m:r>
                          </m:e>
                          <m:sub>
                            <m:r>
                              <a:rPr lang="en-US" sz="7700" b="0" i="1" smtClean="0">
                                <a:solidFill>
                                  <a:srgbClr val="DE213F"/>
                                </a:solidFill>
                                <a:latin typeface="Cambria Math" panose="02040503050406030204" pitchFamily="18" charset="0"/>
                              </a:rPr>
                              <m:t>𝑖</m:t>
                            </m:r>
                          </m:sub>
                        </m:sSub>
                      </m:e>
                    </m:d>
                    <m:r>
                      <a:rPr lang="en-US" sz="7700" b="0" i="1" smtClean="0">
                        <a:solidFill>
                          <a:srgbClr val="DE213F"/>
                        </a:solidFill>
                        <a:latin typeface="Cambria Math" panose="02040503050406030204" pitchFamily="18" charset="0"/>
                      </a:rPr>
                      <m:t> </m:t>
                    </m:r>
                  </m:oMath>
                </a14:m>
                <a:r>
                  <a:rPr lang="en-US" dirty="0"/>
                  <a:t>is a valid signature for </a:t>
                </a:r>
                <a14:m>
                  <m:oMath xmlns:m="http://schemas.openxmlformats.org/officeDocument/2006/math">
                    <m:sSup>
                      <m:sSupPr>
                        <m:ctrlPr>
                          <a:rPr lang="en-US" sz="7900" b="0" i="1" smtClean="0">
                            <a:solidFill>
                              <a:srgbClr val="DE213F"/>
                            </a:solidFill>
                            <a:latin typeface="Cambria Math" panose="02040503050406030204" pitchFamily="18" charset="0"/>
                          </a:rPr>
                        </m:ctrlPr>
                      </m:sSupPr>
                      <m:e>
                        <m:r>
                          <a:rPr lang="en-US" sz="7900" i="1">
                            <a:solidFill>
                              <a:srgbClr val="DE213F"/>
                            </a:solidFill>
                            <a:latin typeface="Cambria Math" panose="02040503050406030204" pitchFamily="18" charset="0"/>
                          </a:rPr>
                          <m:t>𝑚</m:t>
                        </m:r>
                      </m:e>
                      <m:sup>
                        <m:r>
                          <a:rPr lang="en-US" sz="7900" b="0" i="1" smtClean="0">
                            <a:solidFill>
                              <a:srgbClr val="DE213F"/>
                            </a:solidFill>
                            <a:latin typeface="Cambria Math" panose="02040503050406030204" pitchFamily="18" charset="0"/>
                          </a:rPr>
                          <m:t>(</m:t>
                        </m:r>
                        <m:r>
                          <a:rPr lang="en-US" sz="7900" b="0" i="1" smtClean="0">
                            <a:solidFill>
                              <a:srgbClr val="DE213F"/>
                            </a:solidFill>
                            <a:latin typeface="Cambria Math" panose="02040503050406030204" pitchFamily="18" charset="0"/>
                          </a:rPr>
                          <m:t>𝑗</m:t>
                        </m:r>
                        <m:r>
                          <a:rPr lang="en-US" sz="7900" b="0" i="1" smtClean="0">
                            <a:solidFill>
                              <a:srgbClr val="DE213F"/>
                            </a:solidFill>
                            <a:latin typeface="Cambria Math" panose="02040503050406030204" pitchFamily="18" charset="0"/>
                          </a:rPr>
                          <m:t>)</m:t>
                        </m:r>
                      </m:sup>
                    </m:sSup>
                  </m:oMath>
                </a14:m>
                <a:endParaRPr dirty="0"/>
              </a:p>
            </p:txBody>
          </p:sp>
        </mc:Choice>
        <mc:Fallback xmlns="">
          <p:sp>
            <p:nvSpPr>
              <p:cNvPr id="466" name="is a valid signature for"/>
              <p:cNvSpPr txBox="1">
                <a:spLocks noRot="1" noChangeAspect="1" noMove="1" noResize="1" noEditPoints="1" noAdjustHandles="1" noChangeArrowheads="1" noChangeShapeType="1" noTextEdit="1"/>
              </p:cNvSpPr>
              <p:nvPr/>
            </p:nvSpPr>
            <p:spPr>
              <a:xfrm>
                <a:off x="13281599" y="15745494"/>
                <a:ext cx="15303340" cy="3049931"/>
              </a:xfrm>
              <a:prstGeom prst="rect">
                <a:avLst/>
              </a:prstGeom>
              <a:blipFill>
                <a:blip r:embed="rId6"/>
                <a:stretch>
                  <a:fillRect l="-2653" b="-10788"/>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67" name="Pick  ,     such that"/>
              <p:cNvSpPr txBox="1"/>
              <p:nvPr/>
            </p:nvSpPr>
            <p:spPr>
              <a:xfrm>
                <a:off x="12994967" y="11663326"/>
                <a:ext cx="10852580" cy="1655191"/>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r>
                  <a:rPr dirty="0"/>
                  <a:t>Pick </a:t>
                </a:r>
                <a14:m>
                  <m:oMath xmlns:m="http://schemas.openxmlformats.org/officeDocument/2006/math">
                    <m:sSub>
                      <m:sSubPr>
                        <m:ctrlPr>
                          <a:rPr sz="8500" i="1">
                            <a:solidFill>
                              <a:srgbClr val="000000"/>
                            </a:solidFill>
                            <a:latin typeface="Cambria Math" panose="02040503050406030204" pitchFamily="18" charset="0"/>
                          </a:rPr>
                        </m:ctrlPr>
                      </m:sSubPr>
                      <m:e>
                        <m:r>
                          <a:rPr sz="8500" i="1">
                            <a:solidFill>
                              <a:srgbClr val="000000"/>
                            </a:solidFill>
                            <a:latin typeface="Cambria Math" panose="02040503050406030204" pitchFamily="18" charset="0"/>
                          </a:rPr>
                          <m:t>𝑐</m:t>
                        </m:r>
                      </m:e>
                      <m:sub>
                        <m:r>
                          <a:rPr sz="8500" i="1">
                            <a:solidFill>
                              <a:srgbClr val="000000"/>
                            </a:solidFill>
                            <a:latin typeface="Cambria Math" panose="02040503050406030204" pitchFamily="18" charset="0"/>
                          </a:rPr>
                          <m:t>1</m:t>
                        </m:r>
                      </m:sub>
                    </m:sSub>
                  </m:oMath>
                </a14:m>
                <a:r>
                  <a:rPr sz="8500" dirty="0"/>
                  <a:t>, </a:t>
                </a:r>
                <a14:m>
                  <m:oMath xmlns:m="http://schemas.openxmlformats.org/officeDocument/2006/math">
                    <m:sSub>
                      <m:sSubPr>
                        <m:ctrlPr>
                          <a:rPr sz="8500" i="1">
                            <a:solidFill>
                              <a:srgbClr val="000000"/>
                            </a:solidFill>
                            <a:latin typeface="Cambria Math" panose="02040503050406030204" pitchFamily="18" charset="0"/>
                          </a:rPr>
                        </m:ctrlPr>
                      </m:sSubPr>
                      <m:e>
                        <m:r>
                          <a:rPr sz="8500" i="1">
                            <a:solidFill>
                              <a:srgbClr val="000000"/>
                            </a:solidFill>
                            <a:latin typeface="Cambria Math" panose="02040503050406030204" pitchFamily="18" charset="0"/>
                          </a:rPr>
                          <m:t>𝑐</m:t>
                        </m:r>
                      </m:e>
                      <m:sub>
                        <m:r>
                          <a:rPr sz="8500" i="1">
                            <a:solidFill>
                              <a:srgbClr val="000000"/>
                            </a:solidFill>
                            <a:latin typeface="Cambria Math" panose="02040503050406030204" pitchFamily="18" charset="0"/>
                          </a:rPr>
                          <m:t>2</m:t>
                        </m:r>
                      </m:sub>
                    </m:sSub>
                    <m:r>
                      <a:rPr sz="8500" i="1">
                        <a:solidFill>
                          <a:srgbClr val="000000"/>
                        </a:solidFill>
                        <a:latin typeface="Cambria Math" panose="02040503050406030204" pitchFamily="18" charset="0"/>
                      </a:rPr>
                      <m:t>∈</m:t>
                    </m:r>
                    <m:sSub>
                      <m:sSubPr>
                        <m:ctrlPr>
                          <a:rPr sz="8500" i="1">
                            <a:solidFill>
                              <a:srgbClr val="000000"/>
                            </a:solidFill>
                            <a:latin typeface="Cambria Math" panose="02040503050406030204" pitchFamily="18" charset="0"/>
                          </a:rPr>
                        </m:ctrlPr>
                      </m:sSubPr>
                      <m:e>
                        <m:r>
                          <a:rPr sz="8500" i="1">
                            <a:solidFill>
                              <a:srgbClr val="000000"/>
                            </a:solidFill>
                            <a:latin typeface="Cambria Math" panose="02040503050406030204" pitchFamily="18" charset="0"/>
                          </a:rPr>
                          <m:t>ℤ</m:t>
                        </m:r>
                      </m:e>
                      <m:sub>
                        <m:r>
                          <a:rPr sz="8500" i="1">
                            <a:solidFill>
                              <a:srgbClr val="000000"/>
                            </a:solidFill>
                            <a:latin typeface="Cambria Math" panose="02040503050406030204" pitchFamily="18" charset="0"/>
                          </a:rPr>
                          <m:t>𝑝</m:t>
                        </m:r>
                      </m:sub>
                    </m:sSub>
                  </m:oMath>
                </a14:m>
                <a:r>
                  <a:rPr dirty="0"/>
                  <a:t>  such that </a:t>
                </a:r>
              </a:p>
            </p:txBody>
          </p:sp>
        </mc:Choice>
        <mc:Fallback xmlns="">
          <p:sp>
            <p:nvSpPr>
              <p:cNvPr id="467" name="Pick  ,     such that"/>
              <p:cNvSpPr txBox="1">
                <a:spLocks noRot="1" noChangeAspect="1" noMove="1" noResize="1" noEditPoints="1" noAdjustHandles="1" noChangeArrowheads="1" noChangeShapeType="1" noTextEdit="1"/>
              </p:cNvSpPr>
              <p:nvPr/>
            </p:nvSpPr>
            <p:spPr>
              <a:xfrm>
                <a:off x="12994967" y="11663326"/>
                <a:ext cx="10852580" cy="1655191"/>
              </a:xfrm>
              <a:prstGeom prst="rect">
                <a:avLst/>
              </a:prstGeom>
              <a:blipFill>
                <a:blip r:embed="rId7"/>
                <a:stretch>
                  <a:fillRect l="-3860" t="-11450" r="-2924" b="-2595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Text">
                <a:extLst>
                  <a:ext uri="{FF2B5EF4-FFF2-40B4-BE49-F238E27FC236}">
                    <a16:creationId xmlns:a16="http://schemas.microsoft.com/office/drawing/2014/main" id="{36776589-1A28-D881-F9B4-8EB001AA08DA}"/>
                  </a:ext>
                </a:extLst>
              </p:cNvPr>
              <p:cNvSpPr txBox="1"/>
              <p:nvPr/>
            </p:nvSpPr>
            <p:spPr>
              <a:xfrm>
                <a:off x="14897571" y="13383928"/>
                <a:ext cx="8079322" cy="1747652"/>
              </a:xfrm>
              <a:prstGeom prst="rect">
                <a:avLst/>
              </a:prstGeom>
              <a:solidFill>
                <a:srgbClr val="FFF7A7"/>
              </a:solidFill>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solidFill>
                      <a:srgbClr val="CE9E15"/>
                    </a:solidFill>
                  </a:defRPr>
                </a:lvl1pPr>
              </a:lstStyle>
              <a:p>
                <a14:m>
                  <m:oMath xmlns:m="http://schemas.openxmlformats.org/officeDocument/2006/math">
                    <m:r>
                      <a:rPr lang="en-US" sz="7650" b="0" i="1" smtClean="0">
                        <a:solidFill>
                          <a:schemeClr val="tx1"/>
                        </a:solidFill>
                        <a:latin typeface="Cambria Math" panose="02040503050406030204" pitchFamily="18" charset="0"/>
                      </a:rPr>
                      <m:t>∀ </m:t>
                    </m:r>
                    <m:r>
                      <a:rPr lang="en-US" sz="7650" b="0" i="1" smtClean="0">
                        <a:solidFill>
                          <a:schemeClr val="tx1"/>
                        </a:solidFill>
                        <a:latin typeface="Cambria Math" panose="02040503050406030204" pitchFamily="18" charset="0"/>
                      </a:rPr>
                      <m:t>𝑗</m:t>
                    </m:r>
                    <m:r>
                      <a:rPr lang="en-US" sz="7650" b="0" i="1" smtClean="0">
                        <a:solidFill>
                          <a:schemeClr val="tx1"/>
                        </a:solidFill>
                        <a:latin typeface="Cambria Math" panose="02040503050406030204" pitchFamily="18" charset="0"/>
                      </a:rPr>
                      <m:t>, </m:t>
                    </m:r>
                    <m:sSup>
                      <m:sSupPr>
                        <m:ctrlPr>
                          <a:rPr lang="en-US" sz="7650" b="0" i="1" smtClean="0">
                            <a:solidFill>
                              <a:schemeClr val="tx1"/>
                            </a:solidFill>
                            <a:latin typeface="Cambria Math" panose="02040503050406030204" pitchFamily="18" charset="0"/>
                          </a:rPr>
                        </m:ctrlPr>
                      </m:sSupPr>
                      <m:e>
                        <m:r>
                          <a:rPr lang="en-US" sz="7650" i="1" smtClean="0">
                            <a:solidFill>
                              <a:schemeClr val="tx1"/>
                            </a:solidFill>
                            <a:latin typeface="Cambria Math" panose="02040503050406030204" pitchFamily="18" charset="0"/>
                          </a:rPr>
                          <m:t>𝑐</m:t>
                        </m:r>
                      </m:e>
                      <m:sup>
                        <m:d>
                          <m:dPr>
                            <m:ctrlPr>
                              <a:rPr lang="en-US" sz="7650" b="0" i="1" smtClean="0">
                                <a:solidFill>
                                  <a:schemeClr val="tx1"/>
                                </a:solidFill>
                                <a:latin typeface="Cambria Math" panose="02040503050406030204" pitchFamily="18" charset="0"/>
                              </a:rPr>
                            </m:ctrlPr>
                          </m:dPr>
                          <m:e>
                            <m:r>
                              <a:rPr lang="en-US" sz="7650" b="0" i="1" smtClean="0">
                                <a:solidFill>
                                  <a:schemeClr val="tx1"/>
                                </a:solidFill>
                                <a:latin typeface="Cambria Math" panose="02040503050406030204" pitchFamily="18" charset="0"/>
                              </a:rPr>
                              <m:t>𝑗</m:t>
                            </m:r>
                          </m:e>
                        </m:d>
                      </m:sup>
                    </m:sSup>
                    <m:r>
                      <a:rPr lang="en-US" sz="7650" i="1" smtClean="0">
                        <a:solidFill>
                          <a:schemeClr val="tx1"/>
                        </a:solidFill>
                        <a:latin typeface="Cambria Math" panose="02040503050406030204" pitchFamily="18" charset="0"/>
                      </a:rPr>
                      <m:t>=</m:t>
                    </m:r>
                    <m:r>
                      <a:rPr lang="en-US" sz="7650" b="0" i="1" smtClean="0">
                        <a:solidFill>
                          <a:schemeClr val="tx1"/>
                        </a:solidFill>
                        <a:latin typeface="Cambria Math" panose="02040503050406030204" pitchFamily="18" charset="0"/>
                      </a:rPr>
                      <m:t>∑</m:t>
                    </m:r>
                    <m:sSubSup>
                      <m:sSubSupPr>
                        <m:ctrlPr>
                          <a:rPr lang="en-US" sz="7650" b="0" i="1" smtClean="0">
                            <a:solidFill>
                              <a:srgbClr val="D25327"/>
                            </a:solidFill>
                            <a:latin typeface="Cambria Math" panose="02040503050406030204" pitchFamily="18" charset="0"/>
                          </a:rPr>
                        </m:ctrlPr>
                      </m:sSubSupPr>
                      <m:e>
                        <m:r>
                          <a:rPr lang="en-US" sz="7650" b="0" i="1" smtClean="0">
                            <a:solidFill>
                              <a:srgbClr val="D25327"/>
                            </a:solidFill>
                            <a:latin typeface="Cambria Math" panose="02040503050406030204" pitchFamily="18" charset="0"/>
                          </a:rPr>
                          <m:t> </m:t>
                        </m:r>
                        <m:r>
                          <a:rPr lang="en-US" sz="7650" b="0" i="1" smtClean="0">
                            <a:solidFill>
                              <a:srgbClr val="D25327"/>
                            </a:solidFill>
                            <a:latin typeface="Cambria Math" panose="02040503050406030204" pitchFamily="18" charset="0"/>
                          </a:rPr>
                          <m:t>𝛼</m:t>
                        </m:r>
                      </m:e>
                      <m:sub>
                        <m:r>
                          <a:rPr lang="en-US" sz="7650" b="0" i="1" smtClean="0">
                            <a:solidFill>
                              <a:srgbClr val="D25327"/>
                            </a:solidFill>
                            <a:latin typeface="Cambria Math" panose="02040503050406030204" pitchFamily="18" charset="0"/>
                          </a:rPr>
                          <m:t>𝑖</m:t>
                        </m:r>
                      </m:sub>
                      <m:sup>
                        <m:d>
                          <m:dPr>
                            <m:ctrlPr>
                              <a:rPr lang="en-US" sz="7650" b="0" i="1" smtClean="0">
                                <a:solidFill>
                                  <a:srgbClr val="D25327"/>
                                </a:solidFill>
                                <a:latin typeface="Cambria Math" panose="02040503050406030204" pitchFamily="18" charset="0"/>
                              </a:rPr>
                            </m:ctrlPr>
                          </m:dPr>
                          <m:e>
                            <m:r>
                              <a:rPr lang="en-US" sz="7650" b="0" i="1" smtClean="0">
                                <a:solidFill>
                                  <a:srgbClr val="D25327"/>
                                </a:solidFill>
                                <a:latin typeface="Cambria Math" panose="02040503050406030204" pitchFamily="18" charset="0"/>
                              </a:rPr>
                              <m:t>𝑗</m:t>
                            </m:r>
                          </m:e>
                        </m:d>
                      </m:sup>
                    </m:sSubSup>
                    <m:sSub>
                      <m:sSubPr>
                        <m:ctrlPr>
                          <a:rPr lang="en-US" sz="7650" b="0" i="1" smtClean="0">
                            <a:solidFill>
                              <a:schemeClr val="tx1"/>
                            </a:solidFill>
                            <a:latin typeface="Cambria Math" panose="02040503050406030204" pitchFamily="18" charset="0"/>
                          </a:rPr>
                        </m:ctrlPr>
                      </m:sSubPr>
                      <m:e>
                        <m:r>
                          <a:rPr lang="en-US" sz="7650" b="0" i="1" smtClean="0">
                            <a:solidFill>
                              <a:schemeClr val="tx1"/>
                            </a:solidFill>
                            <a:latin typeface="Cambria Math" panose="02040503050406030204" pitchFamily="18" charset="0"/>
                          </a:rPr>
                          <m:t>𝑐</m:t>
                        </m:r>
                      </m:e>
                      <m:sub>
                        <m:r>
                          <a:rPr lang="en-US" sz="7650" b="0" i="1" smtClean="0">
                            <a:solidFill>
                              <a:schemeClr val="tx1"/>
                            </a:solidFill>
                            <a:latin typeface="Cambria Math" panose="02040503050406030204" pitchFamily="18" charset="0"/>
                          </a:rPr>
                          <m:t>𝑖</m:t>
                        </m:r>
                      </m:sub>
                    </m:sSub>
                  </m:oMath>
                </a14:m>
                <a:r>
                  <a:rPr lang="en-US" dirty="0">
                    <a:solidFill>
                      <a:schemeClr val="tx1"/>
                    </a:solidFill>
                  </a:rPr>
                  <a:t> </a:t>
                </a:r>
                <a:endParaRPr dirty="0"/>
              </a:p>
            </p:txBody>
          </p:sp>
        </mc:Choice>
        <mc:Fallback xmlns="">
          <p:sp>
            <p:nvSpPr>
              <p:cNvPr id="20" name="Text">
                <a:extLst>
                  <a:ext uri="{FF2B5EF4-FFF2-40B4-BE49-F238E27FC236}">
                    <a16:creationId xmlns:a16="http://schemas.microsoft.com/office/drawing/2014/main" id="{36776589-1A28-D881-F9B4-8EB001AA08DA}"/>
                  </a:ext>
                </a:extLst>
              </p:cNvPr>
              <p:cNvSpPr txBox="1">
                <a:spLocks noRot="1" noChangeAspect="1" noMove="1" noResize="1" noEditPoints="1" noAdjustHandles="1" noChangeArrowheads="1" noChangeShapeType="1" noTextEdit="1"/>
              </p:cNvSpPr>
              <p:nvPr/>
            </p:nvSpPr>
            <p:spPr>
              <a:xfrm>
                <a:off x="14897571" y="13383928"/>
                <a:ext cx="8079322" cy="1747652"/>
              </a:xfrm>
              <a:prstGeom prst="rect">
                <a:avLst/>
              </a:prstGeom>
              <a:blipFill>
                <a:blip r:embed="rId8"/>
                <a:stretch>
                  <a:fillRect l="-2355" b="-14493"/>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22" name="ROS problem">
            <a:extLst>
              <a:ext uri="{FF2B5EF4-FFF2-40B4-BE49-F238E27FC236}">
                <a16:creationId xmlns:a16="http://schemas.microsoft.com/office/drawing/2014/main" id="{A30E0CC4-F598-554E-A75E-C5FCB725679B}"/>
              </a:ext>
            </a:extLst>
          </p:cNvPr>
          <p:cNvSpPr txBox="1"/>
          <p:nvPr/>
        </p:nvSpPr>
        <p:spPr>
          <a:xfrm>
            <a:off x="23596099" y="5133301"/>
            <a:ext cx="6334304" cy="140127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9000">
                <a:solidFill>
                  <a:schemeClr val="accent4">
                    <a:lumOff val="-9999"/>
                  </a:schemeClr>
                </a:solidFill>
              </a:defRPr>
            </a:lvl1pPr>
          </a:lstStyle>
          <a:p>
            <a:r>
              <a:rPr dirty="0"/>
              <a:t>ROS problem</a:t>
            </a:r>
          </a:p>
        </p:txBody>
      </p:sp>
      <mc:AlternateContent xmlns:mc="http://schemas.openxmlformats.org/markup-compatibility/2006" xmlns:a14="http://schemas.microsoft.com/office/drawing/2010/main">
        <mc:Choice Requires="a14">
          <p:sp>
            <p:nvSpPr>
              <p:cNvPr id="23" name=", …,">
                <a:extLst>
                  <a:ext uri="{FF2B5EF4-FFF2-40B4-BE49-F238E27FC236}">
                    <a16:creationId xmlns:a16="http://schemas.microsoft.com/office/drawing/2014/main" id="{A5B1EAAD-15A7-A9B5-4120-BBA4840C278F}"/>
                  </a:ext>
                </a:extLst>
              </p:cNvPr>
              <p:cNvSpPr txBox="1"/>
              <p:nvPr/>
            </p:nvSpPr>
            <p:spPr>
              <a:xfrm>
                <a:off x="7189627" y="6514852"/>
                <a:ext cx="3766663" cy="1350349"/>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sSub>
                      <m:sSubPr>
                        <m:ctrlPr>
                          <a:rPr sz="7750" i="1">
                            <a:solidFill>
                              <a:srgbClr val="000000"/>
                            </a:solidFill>
                            <a:latin typeface="Cambria Math" panose="02040503050406030204" pitchFamily="18" charset="0"/>
                          </a:rPr>
                        </m:ctrlPr>
                      </m:sSubPr>
                      <m:e>
                        <m:r>
                          <a:rPr sz="7750" i="1">
                            <a:solidFill>
                              <a:srgbClr val="000000"/>
                            </a:solidFill>
                            <a:latin typeface="Cambria Math" panose="02040503050406030204" pitchFamily="18" charset="0"/>
                          </a:rPr>
                          <m:t>𝐴</m:t>
                        </m:r>
                      </m:e>
                      <m:sub>
                        <m:r>
                          <a:rPr sz="7750" i="1">
                            <a:solidFill>
                              <a:srgbClr val="000000"/>
                            </a:solidFill>
                            <a:latin typeface="Cambria Math" panose="02040503050406030204" pitchFamily="18" charset="0"/>
                          </a:rPr>
                          <m:t>1</m:t>
                        </m:r>
                      </m:sub>
                    </m:sSub>
                  </m:oMath>
                </a14:m>
                <a:r>
                  <a:rPr dirty="0"/>
                  <a:t> , …, </a:t>
                </a:r>
                <a14:m>
                  <m:oMath xmlns:m="http://schemas.openxmlformats.org/officeDocument/2006/math">
                    <m:sSub>
                      <m:sSubPr>
                        <m:ctrlPr>
                          <a:rPr sz="7250" i="1">
                            <a:solidFill>
                              <a:srgbClr val="000000"/>
                            </a:solidFill>
                            <a:latin typeface="Cambria Math" panose="02040503050406030204" pitchFamily="18" charset="0"/>
                          </a:rPr>
                        </m:ctrlPr>
                      </m:sSubPr>
                      <m:e>
                        <m:r>
                          <a:rPr sz="7250" i="1">
                            <a:solidFill>
                              <a:srgbClr val="000000"/>
                            </a:solidFill>
                            <a:latin typeface="Cambria Math" panose="02040503050406030204" pitchFamily="18" charset="0"/>
                          </a:rPr>
                          <m:t>𝐴</m:t>
                        </m:r>
                      </m:e>
                      <m:sub>
                        <m:r>
                          <a:rPr sz="7250" i="1">
                            <a:solidFill>
                              <a:srgbClr val="000000"/>
                            </a:solidFill>
                            <a:latin typeface="Cambria Math" panose="02040503050406030204" pitchFamily="18" charset="0"/>
                          </a:rPr>
                          <m:t>ℓ</m:t>
                        </m:r>
                      </m:sub>
                    </m:sSub>
                  </m:oMath>
                </a14:m>
                <a:endParaRPr dirty="0"/>
              </a:p>
            </p:txBody>
          </p:sp>
        </mc:Choice>
        <mc:Fallback xmlns="">
          <p:sp>
            <p:nvSpPr>
              <p:cNvPr id="23" name=", …,">
                <a:extLst>
                  <a:ext uri="{FF2B5EF4-FFF2-40B4-BE49-F238E27FC236}">
                    <a16:creationId xmlns:a16="http://schemas.microsoft.com/office/drawing/2014/main" id="{A5B1EAAD-15A7-A9B5-4120-BBA4840C278F}"/>
                  </a:ext>
                </a:extLst>
              </p:cNvPr>
              <p:cNvSpPr txBox="1">
                <a:spLocks noRot="1" noChangeAspect="1" noMove="1" noResize="1" noEditPoints="1" noAdjustHandles="1" noChangeArrowheads="1" noChangeShapeType="1" noTextEdit="1"/>
              </p:cNvSpPr>
              <p:nvPr/>
            </p:nvSpPr>
            <p:spPr>
              <a:xfrm>
                <a:off x="7189627" y="6514852"/>
                <a:ext cx="3766663" cy="1350349"/>
              </a:xfrm>
              <a:prstGeom prst="rect">
                <a:avLst/>
              </a:prstGeom>
              <a:blipFill>
                <a:blip r:embed="rId9"/>
                <a:stretch>
                  <a:fillRect l="-5369" t="-5607" r="-6711" b="-3271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4" name=", …,">
                <a:extLst>
                  <a:ext uri="{FF2B5EF4-FFF2-40B4-BE49-F238E27FC236}">
                    <a16:creationId xmlns:a16="http://schemas.microsoft.com/office/drawing/2014/main" id="{62A57E2F-30F5-302C-F3B4-70E51914FF55}"/>
                  </a:ext>
                </a:extLst>
              </p:cNvPr>
              <p:cNvSpPr txBox="1"/>
              <p:nvPr/>
            </p:nvSpPr>
            <p:spPr>
              <a:xfrm>
                <a:off x="7350700" y="10785835"/>
                <a:ext cx="3444516" cy="1323003"/>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sSub>
                      <m:sSubPr>
                        <m:ctrlPr>
                          <a:rPr sz="8750" i="1">
                            <a:solidFill>
                              <a:srgbClr val="000000"/>
                            </a:solidFill>
                            <a:latin typeface="Cambria Math" panose="02040503050406030204" pitchFamily="18" charset="0"/>
                          </a:rPr>
                        </m:ctrlPr>
                      </m:sSubPr>
                      <m:e>
                        <m:r>
                          <a:rPr sz="8750" i="1">
                            <a:solidFill>
                              <a:srgbClr val="000000"/>
                            </a:solidFill>
                            <a:latin typeface="Cambria Math" panose="02040503050406030204" pitchFamily="18" charset="0"/>
                          </a:rPr>
                          <m:t>𝑐</m:t>
                        </m:r>
                      </m:e>
                      <m:sub>
                        <m:r>
                          <a:rPr sz="8750" i="1">
                            <a:solidFill>
                              <a:srgbClr val="000000"/>
                            </a:solidFill>
                            <a:latin typeface="Cambria Math" panose="02040503050406030204" pitchFamily="18" charset="0"/>
                          </a:rPr>
                          <m:t>1</m:t>
                        </m:r>
                      </m:sub>
                    </m:sSub>
                  </m:oMath>
                </a14:m>
                <a:r>
                  <a:rPr dirty="0"/>
                  <a:t> , …, </a:t>
                </a:r>
                <a14:m>
                  <m:oMath xmlns:m="http://schemas.openxmlformats.org/officeDocument/2006/math">
                    <m:sSub>
                      <m:sSubPr>
                        <m:ctrlPr>
                          <a:rPr sz="7900" i="1">
                            <a:solidFill>
                              <a:srgbClr val="000000"/>
                            </a:solidFill>
                            <a:latin typeface="Cambria Math" panose="02040503050406030204" pitchFamily="18" charset="0"/>
                          </a:rPr>
                        </m:ctrlPr>
                      </m:sSubPr>
                      <m:e>
                        <m:r>
                          <a:rPr sz="7900" i="1">
                            <a:solidFill>
                              <a:srgbClr val="000000"/>
                            </a:solidFill>
                            <a:latin typeface="Cambria Math" panose="02040503050406030204" pitchFamily="18" charset="0"/>
                          </a:rPr>
                          <m:t>𝑐</m:t>
                        </m:r>
                      </m:e>
                      <m:sub>
                        <m:r>
                          <a:rPr sz="7900" i="1">
                            <a:solidFill>
                              <a:srgbClr val="000000"/>
                            </a:solidFill>
                            <a:latin typeface="Cambria Math" panose="02040503050406030204" pitchFamily="18" charset="0"/>
                          </a:rPr>
                          <m:t>ℓ</m:t>
                        </m:r>
                      </m:sub>
                    </m:sSub>
                  </m:oMath>
                </a14:m>
                <a:endParaRPr dirty="0"/>
              </a:p>
            </p:txBody>
          </p:sp>
        </mc:Choice>
        <mc:Fallback xmlns="">
          <p:sp>
            <p:nvSpPr>
              <p:cNvPr id="24" name=", …,">
                <a:extLst>
                  <a:ext uri="{FF2B5EF4-FFF2-40B4-BE49-F238E27FC236}">
                    <a16:creationId xmlns:a16="http://schemas.microsoft.com/office/drawing/2014/main" id="{62A57E2F-30F5-302C-F3B4-70E51914FF55}"/>
                  </a:ext>
                </a:extLst>
              </p:cNvPr>
              <p:cNvSpPr txBox="1">
                <a:spLocks noRot="1" noChangeAspect="1" noMove="1" noResize="1" noEditPoints="1" noAdjustHandles="1" noChangeArrowheads="1" noChangeShapeType="1" noTextEdit="1"/>
              </p:cNvSpPr>
              <p:nvPr/>
            </p:nvSpPr>
            <p:spPr>
              <a:xfrm>
                <a:off x="7350700" y="10785835"/>
                <a:ext cx="3444516" cy="1323003"/>
              </a:xfrm>
              <a:prstGeom prst="rect">
                <a:avLst/>
              </a:prstGeom>
              <a:blipFill>
                <a:blip r:embed="rId10"/>
                <a:stretch>
                  <a:fillRect l="-4396" r="-10989" b="-4571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5" name=", …,">
                <a:extLst>
                  <a:ext uri="{FF2B5EF4-FFF2-40B4-BE49-F238E27FC236}">
                    <a16:creationId xmlns:a16="http://schemas.microsoft.com/office/drawing/2014/main" id="{EC0D8CD3-D5C5-33BC-4316-99182E21751C}"/>
                  </a:ext>
                </a:extLst>
              </p:cNvPr>
              <p:cNvSpPr txBox="1"/>
              <p:nvPr/>
            </p:nvSpPr>
            <p:spPr>
              <a:xfrm>
                <a:off x="7403748" y="12060925"/>
                <a:ext cx="3338419" cy="1323003"/>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sSub>
                      <m:sSubPr>
                        <m:ctrlPr>
                          <a:rPr sz="8700" i="1">
                            <a:solidFill>
                              <a:srgbClr val="000000"/>
                            </a:solidFill>
                            <a:latin typeface="Cambria Math" panose="02040503050406030204" pitchFamily="18" charset="0"/>
                          </a:rPr>
                        </m:ctrlPr>
                      </m:sSubPr>
                      <m:e>
                        <m:r>
                          <a:rPr sz="8700" i="1">
                            <a:solidFill>
                              <a:srgbClr val="000000"/>
                            </a:solidFill>
                            <a:latin typeface="Cambria Math" panose="02040503050406030204" pitchFamily="18" charset="0"/>
                          </a:rPr>
                          <m:t>𝑠</m:t>
                        </m:r>
                      </m:e>
                      <m:sub>
                        <m:r>
                          <a:rPr sz="8700" i="1">
                            <a:solidFill>
                              <a:srgbClr val="000000"/>
                            </a:solidFill>
                            <a:latin typeface="Cambria Math" panose="02040503050406030204" pitchFamily="18" charset="0"/>
                          </a:rPr>
                          <m:t>1</m:t>
                        </m:r>
                      </m:sub>
                    </m:sSub>
                  </m:oMath>
                </a14:m>
                <a:r>
                  <a:t> , …, </a:t>
                </a:r>
                <a14:m>
                  <m:oMath xmlns:m="http://schemas.openxmlformats.org/officeDocument/2006/math">
                    <m:sSub>
                      <m:sSubPr>
                        <m:ctrlPr>
                          <a:rPr sz="7800" i="1">
                            <a:solidFill>
                              <a:srgbClr val="000000"/>
                            </a:solidFill>
                            <a:latin typeface="Cambria Math" panose="02040503050406030204" pitchFamily="18" charset="0"/>
                          </a:rPr>
                        </m:ctrlPr>
                      </m:sSubPr>
                      <m:e>
                        <m:r>
                          <a:rPr sz="7800" i="1">
                            <a:solidFill>
                              <a:srgbClr val="000000"/>
                            </a:solidFill>
                            <a:latin typeface="Cambria Math" panose="02040503050406030204" pitchFamily="18" charset="0"/>
                          </a:rPr>
                          <m:t>𝑠</m:t>
                        </m:r>
                      </m:e>
                      <m:sub>
                        <m:r>
                          <a:rPr sz="7800" i="1">
                            <a:solidFill>
                              <a:srgbClr val="000000"/>
                            </a:solidFill>
                            <a:latin typeface="Cambria Math" panose="02040503050406030204" pitchFamily="18" charset="0"/>
                          </a:rPr>
                          <m:t>ℓ</m:t>
                        </m:r>
                      </m:sub>
                    </m:sSub>
                  </m:oMath>
                </a14:m>
                <a:endParaRPr/>
              </a:p>
            </p:txBody>
          </p:sp>
        </mc:Choice>
        <mc:Fallback xmlns="">
          <p:sp>
            <p:nvSpPr>
              <p:cNvPr id="25" name=", …,">
                <a:extLst>
                  <a:ext uri="{FF2B5EF4-FFF2-40B4-BE49-F238E27FC236}">
                    <a16:creationId xmlns:a16="http://schemas.microsoft.com/office/drawing/2014/main" id="{EC0D8CD3-D5C5-33BC-4316-99182E21751C}"/>
                  </a:ext>
                </a:extLst>
              </p:cNvPr>
              <p:cNvSpPr txBox="1">
                <a:spLocks noRot="1" noChangeAspect="1" noMove="1" noResize="1" noEditPoints="1" noAdjustHandles="1" noChangeArrowheads="1" noChangeShapeType="1" noTextEdit="1"/>
              </p:cNvSpPr>
              <p:nvPr/>
            </p:nvSpPr>
            <p:spPr>
              <a:xfrm>
                <a:off x="7403748" y="12060925"/>
                <a:ext cx="3338419" cy="1323003"/>
              </a:xfrm>
              <a:prstGeom prst="rect">
                <a:avLst/>
              </a:prstGeom>
              <a:blipFill>
                <a:blip r:embed="rId11"/>
                <a:stretch>
                  <a:fillRect l="-4563" r="-14829" b="-4434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7" name="Extend to general">
                <a:extLst>
                  <a:ext uri="{FF2B5EF4-FFF2-40B4-BE49-F238E27FC236}">
                    <a16:creationId xmlns:a16="http://schemas.microsoft.com/office/drawing/2014/main" id="{88AD55AB-D50A-2205-40CA-E79DBA4201E8}"/>
                  </a:ext>
                </a:extLst>
              </p:cNvPr>
              <p:cNvSpPr txBox="1">
                <a:spLocks noGrp="1"/>
              </p:cNvSpPr>
              <p:nvPr>
                <p:ph type="title"/>
              </p:nvPr>
            </p:nvSpPr>
            <p:spPr>
              <a:xfrm>
                <a:off x="2235199" y="1849966"/>
                <a:ext cx="28041601" cy="3534835"/>
              </a:xfrm>
              <a:prstGeom prst="rect">
                <a:avLst/>
              </a:prstGeom>
            </p:spPr>
            <p:txBody>
              <a:bodyPr/>
              <a:lstStyle/>
              <a:p>
                <a:r>
                  <a:rPr dirty="0"/>
                  <a:t>Extend to general </a:t>
                </a:r>
                <a14:m>
                  <m:oMath xmlns:m="http://schemas.openxmlformats.org/officeDocument/2006/math">
                    <m:r>
                      <a:rPr sz="17550" i="1">
                        <a:solidFill>
                          <a:srgbClr val="000000"/>
                        </a:solidFill>
                        <a:latin typeface="Cambria Math" panose="02040503050406030204" pitchFamily="18" charset="0"/>
                      </a:rPr>
                      <m:t>ℓ</m:t>
                    </m:r>
                  </m:oMath>
                </a14:m>
                <a:endParaRPr dirty="0"/>
              </a:p>
            </p:txBody>
          </p:sp>
        </mc:Choice>
        <mc:Fallback xmlns="">
          <p:sp>
            <p:nvSpPr>
              <p:cNvPr id="27" name="Extend to general">
                <a:extLst>
                  <a:ext uri="{FF2B5EF4-FFF2-40B4-BE49-F238E27FC236}">
                    <a16:creationId xmlns:a16="http://schemas.microsoft.com/office/drawing/2014/main" id="{88AD55AB-D50A-2205-40CA-E79DBA4201E8}"/>
                  </a:ext>
                </a:extLst>
              </p:cNvPr>
              <p:cNvSpPr txBox="1">
                <a:spLocks noGrp="1" noRot="1" noChangeAspect="1" noMove="1" noResize="1" noEditPoints="1" noAdjustHandles="1" noChangeArrowheads="1" noChangeShapeType="1" noTextEdit="1"/>
              </p:cNvSpPr>
              <p:nvPr>
                <p:ph type="title"/>
              </p:nvPr>
            </p:nvSpPr>
            <p:spPr>
              <a:xfrm>
                <a:off x="2235199" y="1849966"/>
                <a:ext cx="28041601" cy="3534835"/>
              </a:xfrm>
              <a:prstGeom prst="rect">
                <a:avLst/>
              </a:prstGeom>
              <a:blipFill>
                <a:blip r:embed="rId12"/>
                <a:stretch>
                  <a:fillRect l="-3124" b="-824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8" name="*Solvable when   [BLL+21]">
                <a:extLst>
                  <a:ext uri="{FF2B5EF4-FFF2-40B4-BE49-F238E27FC236}">
                    <a16:creationId xmlns:a16="http://schemas.microsoft.com/office/drawing/2014/main" id="{6BD9AC27-F79D-B3EF-CF78-5E730CD0D476}"/>
                  </a:ext>
                </a:extLst>
              </p:cNvPr>
              <p:cNvSpPr txBox="1"/>
              <p:nvPr/>
            </p:nvSpPr>
            <p:spPr>
              <a:xfrm>
                <a:off x="19158132" y="2059373"/>
                <a:ext cx="12160068" cy="2907328"/>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square" lIns="121917" tIns="121917" rIns="121917" bIns="121917">
                <a:spAutoFit/>
              </a:bodyPr>
              <a:lstStyle/>
              <a:p>
                <a:pPr>
                  <a:defRPr sz="8000">
                    <a:solidFill>
                      <a:srgbClr val="DE2240"/>
                    </a:solidFill>
                  </a:defRPr>
                </a:pPr>
                <a:r>
                  <a:rPr lang="en-US" dirty="0"/>
                  <a:t>*Solvable when </a:t>
                </a:r>
                <a14:m>
                  <m:oMath xmlns:m="http://schemas.openxmlformats.org/officeDocument/2006/math">
                    <m:r>
                      <a:rPr lang="en-US" sz="8850" i="1">
                        <a:solidFill>
                          <a:srgbClr val="DE213F"/>
                        </a:solidFill>
                        <a:latin typeface="Cambria Math" panose="02040503050406030204" pitchFamily="18" charset="0"/>
                      </a:rPr>
                      <m:t>ℓ&gt;</m:t>
                    </m:r>
                    <m:r>
                      <m:rPr>
                        <m:sty m:val="p"/>
                      </m:rPr>
                      <a:rPr lang="en-US" sz="8850" i="1">
                        <a:solidFill>
                          <a:srgbClr val="DE213F"/>
                        </a:solidFill>
                        <a:latin typeface="Cambria Math" panose="02040503050406030204" pitchFamily="18" charset="0"/>
                      </a:rPr>
                      <m:t>log</m:t>
                    </m:r>
                    <m:r>
                      <a:rPr lang="en-US" sz="8850" b="0" i="1" smtClean="0">
                        <a:solidFill>
                          <a:srgbClr val="DE213F"/>
                        </a:solidFill>
                        <a:latin typeface="Cambria Math" panose="02040503050406030204" pitchFamily="18" charset="0"/>
                      </a:rPr>
                      <m:t> </m:t>
                    </m:r>
                    <m:r>
                      <a:rPr lang="en-US" sz="8850" i="1">
                        <a:solidFill>
                          <a:srgbClr val="DE213F"/>
                        </a:solidFill>
                        <a:latin typeface="Cambria Math" panose="02040503050406030204" pitchFamily="18" charset="0"/>
                      </a:rPr>
                      <m:t>𝑝</m:t>
                    </m:r>
                  </m:oMath>
                </a14:m>
                <a:r>
                  <a:rPr lang="en-US" dirty="0"/>
                  <a:t> </a:t>
                </a:r>
                <a:r>
                  <a:rPr lang="en-US" dirty="0">
                    <a:solidFill>
                      <a:srgbClr val="0063FC"/>
                    </a:solidFill>
                  </a:rPr>
                  <a:t>[BLL+21]</a:t>
                </a:r>
                <a:endParaRPr dirty="0">
                  <a:solidFill>
                    <a:srgbClr val="0063FC"/>
                  </a:solidFill>
                </a:endParaRPr>
              </a:p>
            </p:txBody>
          </p:sp>
        </mc:Choice>
        <mc:Fallback xmlns="">
          <p:sp>
            <p:nvSpPr>
              <p:cNvPr id="28" name="*Solvable when   [BLL+21]">
                <a:extLst>
                  <a:ext uri="{FF2B5EF4-FFF2-40B4-BE49-F238E27FC236}">
                    <a16:creationId xmlns:a16="http://schemas.microsoft.com/office/drawing/2014/main" id="{6BD9AC27-F79D-B3EF-CF78-5E730CD0D476}"/>
                  </a:ext>
                </a:extLst>
              </p:cNvPr>
              <p:cNvSpPr txBox="1">
                <a:spLocks noRot="1" noChangeAspect="1" noMove="1" noResize="1" noEditPoints="1" noAdjustHandles="1" noChangeArrowheads="1" noChangeShapeType="1" noTextEdit="1"/>
              </p:cNvSpPr>
              <p:nvPr/>
            </p:nvSpPr>
            <p:spPr>
              <a:xfrm>
                <a:off x="19158132" y="2059373"/>
                <a:ext cx="12160068" cy="2907328"/>
              </a:xfrm>
              <a:prstGeom prst="rect">
                <a:avLst/>
              </a:prstGeom>
              <a:blipFill>
                <a:blip r:embed="rId13"/>
                <a:stretch>
                  <a:fillRect l="-4067" t="-3043" b="-12609"/>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Tree>
    <p:extLst>
      <p:ext uri="{BB962C8B-B14F-4D97-AF65-F5344CB8AC3E}">
        <p14:creationId xmlns:p14="http://schemas.microsoft.com/office/powerpoint/2010/main" val="20200875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fill="hold" grpId="0" nodeType="clickEffect">
                                  <p:stCondLst>
                                    <p:cond delay="0"/>
                                  </p:stCondLst>
                                  <p:iterate>
                                    <p:tmAbs val="0"/>
                                  </p:iterate>
                                  <p:childTnLst>
                                    <p:set>
                                      <p:cBhvr>
                                        <p:cTn id="6" fill="hold"/>
                                        <p:tgtEl>
                                          <p:spTgt spid="28"/>
                                        </p:tgtEl>
                                        <p:attrNameLst>
                                          <p:attrName>style.visibility</p:attrName>
                                        </p:attrNameLst>
                                      </p:cBhvr>
                                      <p:to>
                                        <p:strVal val="visible"/>
                                      </p:to>
                                    </p:set>
                                    <p:animEffect transition="in" filter="fade">
                                      <p:cBhvr>
                                        <p:cTn id="7" dur="3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4" name="Overview"/>
          <p:cNvSpPr txBox="1">
            <a:spLocks noGrp="1"/>
          </p:cNvSpPr>
          <p:nvPr>
            <p:ph type="title"/>
          </p:nvPr>
        </p:nvSpPr>
        <p:spPr>
          <a:prstGeom prst="rect">
            <a:avLst/>
          </a:prstGeom>
        </p:spPr>
        <p:txBody>
          <a:bodyPr/>
          <a:lstStyle/>
          <a:p>
            <a:r>
              <a:t>Overview</a:t>
            </a:r>
          </a:p>
        </p:txBody>
      </p:sp>
      <p:sp>
        <p:nvSpPr>
          <p:cNvPr id="515" name="Blind Schnorr"/>
          <p:cNvSpPr txBox="1"/>
          <p:nvPr/>
        </p:nvSpPr>
        <p:spPr>
          <a:xfrm>
            <a:off x="5196512" y="7106152"/>
            <a:ext cx="7162160" cy="151294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0000"/>
            </a:lvl1pPr>
          </a:lstStyle>
          <a:p>
            <a:r>
              <a:t>Blind Schnorr</a:t>
            </a:r>
          </a:p>
        </p:txBody>
      </p:sp>
      <p:sp>
        <p:nvSpPr>
          <p:cNvPr id="516" name="ROS problem"/>
          <p:cNvSpPr txBox="1"/>
          <p:nvPr/>
        </p:nvSpPr>
        <p:spPr>
          <a:xfrm>
            <a:off x="19646290" y="7106152"/>
            <a:ext cx="7099053" cy="17850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0000"/>
            </a:lvl1pPr>
          </a:lstStyle>
          <a:p>
            <a:r>
              <a:rPr dirty="0">
                <a:solidFill>
                  <a:srgbClr val="000000">
                    <a:alpha val="15000"/>
                  </a:srgbClr>
                </a:solidFill>
              </a:rPr>
              <a:t>ROS problem</a:t>
            </a:r>
          </a:p>
        </p:txBody>
      </p:sp>
      <p:sp>
        <p:nvSpPr>
          <p:cNvPr id="517" name="Our schemes"/>
          <p:cNvSpPr txBox="1"/>
          <p:nvPr/>
        </p:nvSpPr>
        <p:spPr>
          <a:xfrm>
            <a:off x="5292320" y="13743078"/>
            <a:ext cx="6970544" cy="151294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0000"/>
            </a:lvl1pPr>
          </a:lstStyle>
          <a:p>
            <a:r>
              <a:t>Our schemes</a:t>
            </a:r>
          </a:p>
        </p:txBody>
      </p:sp>
      <p:sp>
        <p:nvSpPr>
          <p:cNvPr id="530" name="Connection Line"/>
          <p:cNvSpPr/>
          <p:nvPr/>
        </p:nvSpPr>
        <p:spPr>
          <a:xfrm>
            <a:off x="13531491" y="15090221"/>
            <a:ext cx="5424401" cy="594390"/>
          </a:xfrm>
          <a:custGeom>
            <a:avLst/>
            <a:gdLst/>
            <a:ahLst/>
            <a:cxnLst>
              <a:cxn ang="0">
                <a:pos x="wd2" y="hd2"/>
              </a:cxn>
              <a:cxn ang="5400000">
                <a:pos x="wd2" y="hd2"/>
              </a:cxn>
              <a:cxn ang="10800000">
                <a:pos x="wd2" y="hd2"/>
              </a:cxn>
              <a:cxn ang="16200000">
                <a:pos x="wd2" y="hd2"/>
              </a:cxn>
            </a:cxnLst>
            <a:rect l="0" t="0" r="r" b="b"/>
            <a:pathLst>
              <a:path w="21600" h="16237" extrusionOk="0">
                <a:moveTo>
                  <a:pt x="21600" y="0"/>
                </a:moveTo>
                <a:cubicBezTo>
                  <a:pt x="14457" y="20611"/>
                  <a:pt x="7257" y="21600"/>
                  <a:pt x="0" y="2967"/>
                </a:cubicBezTo>
              </a:path>
            </a:pathLst>
          </a:custGeom>
          <a:ln w="127000">
            <a:solidFill>
              <a:schemeClr val="accent1">
                <a:alpha val="15000"/>
              </a:schemeClr>
            </a:solidFill>
            <a:headEnd type="triangle"/>
          </a:ln>
        </p:spPr>
        <p:txBody>
          <a:bodyPr/>
          <a:lstStyle/>
          <a:p>
            <a:endParaRPr/>
          </a:p>
        </p:txBody>
      </p:sp>
      <p:sp>
        <p:nvSpPr>
          <p:cNvPr id="531" name="Connection Line"/>
          <p:cNvSpPr/>
          <p:nvPr/>
        </p:nvSpPr>
        <p:spPr>
          <a:xfrm>
            <a:off x="13547596" y="13526876"/>
            <a:ext cx="5439540" cy="569262"/>
          </a:xfrm>
          <a:custGeom>
            <a:avLst/>
            <a:gdLst/>
            <a:ahLst/>
            <a:cxnLst>
              <a:cxn ang="0">
                <a:pos x="wd2" y="hd2"/>
              </a:cxn>
              <a:cxn ang="5400000">
                <a:pos x="wd2" y="hd2"/>
              </a:cxn>
              <a:cxn ang="10800000">
                <a:pos x="wd2" y="hd2"/>
              </a:cxn>
              <a:cxn ang="16200000">
                <a:pos x="wd2" y="hd2"/>
              </a:cxn>
            </a:cxnLst>
            <a:rect l="0" t="0" r="r" b="b"/>
            <a:pathLst>
              <a:path w="21600" h="16212" extrusionOk="0">
                <a:moveTo>
                  <a:pt x="0" y="14500"/>
                </a:moveTo>
                <a:cubicBezTo>
                  <a:pt x="7232" y="-5388"/>
                  <a:pt x="14432" y="-4817"/>
                  <a:pt x="21600" y="16212"/>
                </a:cubicBezTo>
              </a:path>
            </a:pathLst>
          </a:custGeom>
          <a:ln w="127000">
            <a:solidFill>
              <a:schemeClr val="accent1">
                <a:alpha val="15000"/>
              </a:schemeClr>
            </a:solidFill>
            <a:headEnd type="triangle"/>
          </a:ln>
        </p:spPr>
        <p:txBody>
          <a:bodyPr/>
          <a:lstStyle/>
          <a:p>
            <a:endParaRPr/>
          </a:p>
        </p:txBody>
      </p:sp>
      <p:sp>
        <p:nvSpPr>
          <p:cNvPr id="521" name="*Solvable in polynomial time [BLL+21]"/>
          <p:cNvSpPr txBox="1"/>
          <p:nvPr/>
        </p:nvSpPr>
        <p:spPr>
          <a:xfrm>
            <a:off x="19297276" y="9225429"/>
            <a:ext cx="9261970" cy="240065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spAutoFit/>
          </a:bodyPr>
          <a:lstStyle>
            <a:lvl1pPr>
              <a:defRPr sz="7000">
                <a:solidFill>
                  <a:srgbClr val="DE2240"/>
                </a:solidFill>
              </a:defRPr>
            </a:lvl1pPr>
          </a:lstStyle>
          <a:p>
            <a:r>
              <a:rPr dirty="0">
                <a:solidFill>
                  <a:srgbClr val="DE2240">
                    <a:alpha val="15000"/>
                  </a:srgbClr>
                </a:solidFill>
              </a:rPr>
              <a:t>*Solvable in polynomial time [BLL+21]</a:t>
            </a:r>
          </a:p>
        </p:txBody>
      </p:sp>
      <p:sp>
        <p:nvSpPr>
          <p:cNvPr id="522" name="Arrow"/>
          <p:cNvSpPr/>
          <p:nvPr/>
        </p:nvSpPr>
        <p:spPr>
          <a:xfrm rot="16156135">
            <a:off x="6472139" y="9507279"/>
            <a:ext cx="4577194" cy="3355407"/>
          </a:xfrm>
          <a:custGeom>
            <a:avLst/>
            <a:gdLst/>
            <a:ahLst/>
            <a:cxnLst>
              <a:cxn ang="0">
                <a:pos x="wd2" y="hd2"/>
              </a:cxn>
              <a:cxn ang="5400000">
                <a:pos x="wd2" y="hd2"/>
              </a:cxn>
              <a:cxn ang="10800000">
                <a:pos x="wd2" y="hd2"/>
              </a:cxn>
              <a:cxn ang="16200000">
                <a:pos x="wd2" y="hd2"/>
              </a:cxn>
            </a:cxnLst>
            <a:rect l="0" t="0" r="r" b="b"/>
            <a:pathLst>
              <a:path w="21600" h="21600" extrusionOk="0">
                <a:moveTo>
                  <a:pt x="4566" y="14732"/>
                </a:moveTo>
                <a:lnTo>
                  <a:pt x="4566" y="21600"/>
                </a:lnTo>
                <a:lnTo>
                  <a:pt x="0" y="10800"/>
                </a:lnTo>
                <a:lnTo>
                  <a:pt x="4566" y="0"/>
                </a:lnTo>
                <a:lnTo>
                  <a:pt x="4566" y="6868"/>
                </a:lnTo>
                <a:lnTo>
                  <a:pt x="21600" y="6868"/>
                </a:lnTo>
                <a:lnTo>
                  <a:pt x="21600" y="14732"/>
                </a:lnTo>
                <a:close/>
              </a:path>
            </a:pathLst>
          </a:custGeom>
          <a:solidFill>
            <a:schemeClr val="accent6">
              <a:satOff val="-3457"/>
              <a:lumOff val="26078"/>
            </a:schemeClr>
          </a:solidFill>
          <a:ln w="12700">
            <a:miter lim="400000"/>
          </a:ln>
        </p:spPr>
        <p:txBody>
          <a:bodyPr lIns="121917" tIns="121917" rIns="121917" bIns="121917" anchor="ctr"/>
          <a:lstStyle/>
          <a:p>
            <a:endParaRPr/>
          </a:p>
        </p:txBody>
      </p:sp>
      <p:sp>
        <p:nvSpPr>
          <p:cNvPr id="523" name="2."/>
          <p:cNvSpPr txBox="1"/>
          <p:nvPr/>
        </p:nvSpPr>
        <p:spPr>
          <a:xfrm>
            <a:off x="8256170" y="10200744"/>
            <a:ext cx="1042844" cy="126420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8000" b="1"/>
            </a:lvl1pPr>
          </a:lstStyle>
          <a:p>
            <a:r>
              <a:t>2.</a:t>
            </a:r>
          </a:p>
        </p:txBody>
      </p:sp>
      <p:sp>
        <p:nvSpPr>
          <p:cNvPr id="526" name="Slide Number"/>
          <p:cNvSpPr txBox="1">
            <a:spLocks noGrp="1"/>
          </p:cNvSpPr>
          <p:nvPr>
            <p:ph type="sldNum" sz="quarter" idx="4294967295"/>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21</a:t>
            </a:fld>
            <a:endParaRPr/>
          </a:p>
        </p:txBody>
      </p:sp>
      <p:sp>
        <p:nvSpPr>
          <p:cNvPr id="532" name="Connection Line"/>
          <p:cNvSpPr/>
          <p:nvPr/>
        </p:nvSpPr>
        <p:spPr>
          <a:xfrm>
            <a:off x="13559263" y="7857233"/>
            <a:ext cx="5439541" cy="6012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alpha val="15000"/>
              </a:schemeClr>
            </a:solidFill>
            <a:headEnd type="triangle"/>
          </a:ln>
        </p:spPr>
        <p:txBody>
          <a:bodyPr/>
          <a:lstStyle/>
          <a:p>
            <a:endParaRPr/>
          </a:p>
        </p:txBody>
      </p:sp>
      <p:sp>
        <p:nvSpPr>
          <p:cNvPr id="528" name="1."/>
          <p:cNvSpPr txBox="1"/>
          <p:nvPr/>
        </p:nvSpPr>
        <p:spPr>
          <a:xfrm>
            <a:off x="15481059" y="6128731"/>
            <a:ext cx="1039702" cy="147732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8000" b="1"/>
            </a:lvl1pPr>
          </a:lstStyle>
          <a:p>
            <a:r>
              <a:rPr>
                <a:solidFill>
                  <a:srgbClr val="000000">
                    <a:alpha val="15000"/>
                  </a:srgbClr>
                </a:solidFill>
              </a:rPr>
              <a:t>1.</a:t>
            </a:r>
          </a:p>
        </p:txBody>
      </p:sp>
      <p:sp>
        <p:nvSpPr>
          <p:cNvPr id="19" name="WFROS problem">
            <a:extLst>
              <a:ext uri="{FF2B5EF4-FFF2-40B4-BE49-F238E27FC236}">
                <a16:creationId xmlns:a16="http://schemas.microsoft.com/office/drawing/2014/main" id="{3F7BADEA-1F8F-E1B8-A0CB-4F58F2A73EB9}"/>
              </a:ext>
            </a:extLst>
          </p:cNvPr>
          <p:cNvSpPr txBox="1"/>
          <p:nvPr/>
        </p:nvSpPr>
        <p:spPr>
          <a:xfrm>
            <a:off x="19757172" y="13824540"/>
            <a:ext cx="8830296" cy="17850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0000"/>
            </a:lvl1pPr>
          </a:lstStyle>
          <a:p>
            <a:r>
              <a:rPr>
                <a:solidFill>
                  <a:srgbClr val="000000">
                    <a:alpha val="15000"/>
                  </a:srgbClr>
                </a:solidFill>
              </a:rPr>
              <a:t>WFROS problem</a:t>
            </a:r>
          </a:p>
        </p:txBody>
      </p:sp>
      <p:sp>
        <p:nvSpPr>
          <p:cNvPr id="21" name="3.">
            <a:extLst>
              <a:ext uri="{FF2B5EF4-FFF2-40B4-BE49-F238E27FC236}">
                <a16:creationId xmlns:a16="http://schemas.microsoft.com/office/drawing/2014/main" id="{894742A6-D127-8F5D-A157-E1CCC003F898}"/>
              </a:ext>
            </a:extLst>
          </p:cNvPr>
          <p:cNvSpPr txBox="1"/>
          <p:nvPr/>
        </p:nvSpPr>
        <p:spPr>
          <a:xfrm>
            <a:off x="19468128" y="12265757"/>
            <a:ext cx="1058090" cy="147732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spAutoFit/>
          </a:bodyPr>
          <a:lstStyle>
            <a:lvl1pPr>
              <a:defRPr sz="8000" b="1"/>
            </a:lvl1pPr>
          </a:lstStyle>
          <a:p>
            <a:r>
              <a:rPr dirty="0">
                <a:solidFill>
                  <a:srgbClr val="000000">
                    <a:alpha val="15000"/>
                  </a:srgbClr>
                </a:solidFill>
              </a:rPr>
              <a:t>3.</a:t>
            </a:r>
          </a:p>
        </p:txBody>
      </p:sp>
      <p:sp>
        <p:nvSpPr>
          <p:cNvPr id="22" name="GGM or AGM + DL">
            <a:extLst>
              <a:ext uri="{FF2B5EF4-FFF2-40B4-BE49-F238E27FC236}">
                <a16:creationId xmlns:a16="http://schemas.microsoft.com/office/drawing/2014/main" id="{8F1335F5-8C4D-FD5F-1F21-20BDFBE65EC7}"/>
              </a:ext>
            </a:extLst>
          </p:cNvPr>
          <p:cNvSpPr txBox="1"/>
          <p:nvPr/>
        </p:nvSpPr>
        <p:spPr>
          <a:xfrm>
            <a:off x="13274884" y="14023548"/>
            <a:ext cx="6015423" cy="116954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6000">
                <a:solidFill>
                  <a:schemeClr val="accent1">
                    <a:satOff val="-3547"/>
                    <a:lumOff val="-10352"/>
                  </a:schemeClr>
                </a:solidFill>
              </a:defRPr>
            </a:lvl1pPr>
          </a:lstStyle>
          <a:p>
            <a:r>
              <a:rPr dirty="0">
                <a:solidFill>
                  <a:schemeClr val="accent1">
                    <a:satOff val="-3547"/>
                    <a:lumOff val="-10352"/>
                    <a:alpha val="15000"/>
                  </a:schemeClr>
                </a:solidFill>
              </a:rPr>
              <a:t>GGM or AGM + DL</a:t>
            </a:r>
          </a:p>
        </p:txBody>
      </p:sp>
      <p:sp>
        <p:nvSpPr>
          <p:cNvPr id="23" name="*Exponential hardness">
            <a:extLst>
              <a:ext uri="{FF2B5EF4-FFF2-40B4-BE49-F238E27FC236}">
                <a16:creationId xmlns:a16="http://schemas.microsoft.com/office/drawing/2014/main" id="{51D693DF-09A7-E4E4-91A3-05C90A652B0A}"/>
              </a:ext>
            </a:extLst>
          </p:cNvPr>
          <p:cNvSpPr txBox="1"/>
          <p:nvPr/>
        </p:nvSpPr>
        <p:spPr>
          <a:xfrm>
            <a:off x="19373434" y="16518952"/>
            <a:ext cx="8508092" cy="132343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7000">
                <a:solidFill>
                  <a:schemeClr val="accent6">
                    <a:lumOff val="-9568"/>
                  </a:schemeClr>
                </a:solidFill>
              </a:defRPr>
            </a:lvl1pPr>
          </a:lstStyle>
          <a:p>
            <a:r>
              <a:rPr dirty="0">
                <a:solidFill>
                  <a:schemeClr val="accent6">
                    <a:lumOff val="-9568"/>
                    <a:alpha val="15000"/>
                  </a:schemeClr>
                </a:solidFill>
              </a:rPr>
              <a:t>*Exponential hardness</a:t>
            </a:r>
          </a:p>
        </p:txBody>
      </p:sp>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xmlns:m="http://schemas.openxmlformats.org/officeDocument/2006/math" xmlns:a14="http://schemas.microsoft.com/office/drawing/2010/main">
      <p:transition spd="fast">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6" name="Main Problem with Blind Schnorr"/>
          <p:cNvSpPr txBox="1">
            <a:spLocks noGrp="1"/>
          </p:cNvSpPr>
          <p:nvPr>
            <p:ph type="title"/>
          </p:nvPr>
        </p:nvSpPr>
        <p:spPr>
          <a:prstGeom prst="rect">
            <a:avLst/>
          </a:prstGeom>
        </p:spPr>
        <p:txBody>
          <a:bodyPr/>
          <a:lstStyle/>
          <a:p>
            <a:r>
              <a:rPr dirty="0"/>
              <a:t>Main Problem with Blind </a:t>
            </a:r>
            <a:r>
              <a:rPr dirty="0" err="1"/>
              <a:t>Schnorr</a:t>
            </a:r>
            <a:endParaRPr dirty="0"/>
          </a:p>
        </p:txBody>
      </p:sp>
      <mc:AlternateContent xmlns:mc="http://schemas.openxmlformats.org/markup-compatibility/2006" xmlns:a14="http://schemas.microsoft.com/office/drawing/2010/main">
        <mc:Choice Requires="a14">
          <p:sp>
            <p:nvSpPr>
              <p:cNvPr id="537" name="Text"/>
              <p:cNvSpPr txBox="1"/>
              <p:nvPr/>
            </p:nvSpPr>
            <p:spPr>
              <a:xfrm>
                <a:off x="11631259" y="6088058"/>
                <a:ext cx="6900473" cy="2862316"/>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solidFill>
                      <a:schemeClr val="accent6">
                        <a:lumOff val="-9568"/>
                      </a:schemeClr>
                    </a:solidFill>
                  </a:defRPr>
                </a:pPr>
                <a14:m>
                  <m:oMathPara xmlns:m="http://schemas.openxmlformats.org/officeDocument/2006/math">
                    <m:oMathParaPr>
                      <m:jc m:val="left"/>
                    </m:oMathParaPr>
                    <m:oMath xmlns:m="http://schemas.openxmlformats.org/officeDocument/2006/math">
                      <m:sSub>
                        <m:sSubPr>
                          <m:ctrlPr>
                            <a:rPr sz="8500" i="1">
                              <a:solidFill>
                                <a:srgbClr val="598A38"/>
                              </a:solidFill>
                              <a:latin typeface="Cambria Math" panose="02040503050406030204" pitchFamily="18" charset="0"/>
                            </a:rPr>
                          </m:ctrlPr>
                        </m:sSubPr>
                        <m:e>
                          <m:r>
                            <a:rPr sz="8500" i="1">
                              <a:solidFill>
                                <a:srgbClr val="598A38"/>
                              </a:solidFill>
                              <a:latin typeface="Cambria Math" panose="02040503050406030204" pitchFamily="18" charset="0"/>
                            </a:rPr>
                            <m:t>𝑠</m:t>
                          </m:r>
                        </m:e>
                        <m:sub>
                          <m:r>
                            <a:rPr sz="8500" i="1">
                              <a:solidFill>
                                <a:srgbClr val="598A38"/>
                              </a:solidFill>
                              <a:latin typeface="Cambria Math" panose="02040503050406030204" pitchFamily="18" charset="0"/>
                            </a:rPr>
                            <m:t>1</m:t>
                          </m:r>
                        </m:sub>
                      </m:sSub>
                      <m:r>
                        <a:rPr sz="8500" i="1">
                          <a:solidFill>
                            <a:srgbClr val="598A38"/>
                          </a:solidFill>
                          <a:latin typeface="Cambria Math" panose="02040503050406030204" pitchFamily="18" charset="0"/>
                        </a:rPr>
                        <m:t>=</m:t>
                      </m:r>
                      <m:sSub>
                        <m:sSubPr>
                          <m:ctrlPr>
                            <a:rPr sz="8500" i="1">
                              <a:solidFill>
                                <a:srgbClr val="598A38"/>
                              </a:solidFill>
                              <a:latin typeface="Cambria Math" panose="02040503050406030204" pitchFamily="18" charset="0"/>
                            </a:rPr>
                          </m:ctrlPr>
                        </m:sSubPr>
                        <m:e>
                          <m:r>
                            <a:rPr sz="8500" i="1">
                              <a:solidFill>
                                <a:srgbClr val="598A38"/>
                              </a:solidFill>
                              <a:latin typeface="Cambria Math" panose="02040503050406030204" pitchFamily="18" charset="0"/>
                            </a:rPr>
                            <m:t>𝑎</m:t>
                          </m:r>
                        </m:e>
                        <m:sub>
                          <m:r>
                            <a:rPr sz="8500" i="1">
                              <a:solidFill>
                                <a:srgbClr val="598A38"/>
                              </a:solidFill>
                              <a:latin typeface="Cambria Math" panose="02040503050406030204" pitchFamily="18" charset="0"/>
                            </a:rPr>
                            <m:t>1</m:t>
                          </m:r>
                        </m:sub>
                      </m:sSub>
                      <m:r>
                        <a:rPr sz="8500" i="1">
                          <a:solidFill>
                            <a:srgbClr val="598A38"/>
                          </a:solidFill>
                          <a:latin typeface="Cambria Math" panose="02040503050406030204" pitchFamily="18" charset="0"/>
                        </a:rPr>
                        <m:t>+</m:t>
                      </m:r>
                      <m:sSub>
                        <m:sSubPr>
                          <m:ctrlPr>
                            <a:rPr sz="8500" i="1">
                              <a:solidFill>
                                <a:srgbClr val="598A38"/>
                              </a:solidFill>
                              <a:latin typeface="Cambria Math" panose="02040503050406030204" pitchFamily="18" charset="0"/>
                            </a:rPr>
                          </m:ctrlPr>
                        </m:sSubPr>
                        <m:e>
                          <m:r>
                            <a:rPr sz="8500" i="1">
                              <a:solidFill>
                                <a:srgbClr val="598A38"/>
                              </a:solidFill>
                              <a:latin typeface="Cambria Math" panose="02040503050406030204" pitchFamily="18" charset="0"/>
                            </a:rPr>
                            <m:t>𝑐</m:t>
                          </m:r>
                        </m:e>
                        <m:sub>
                          <m:r>
                            <a:rPr sz="8500" i="1">
                              <a:solidFill>
                                <a:srgbClr val="598A38"/>
                              </a:solidFill>
                              <a:latin typeface="Cambria Math" panose="02040503050406030204" pitchFamily="18" charset="0"/>
                            </a:rPr>
                            <m:t>1</m:t>
                          </m:r>
                        </m:sub>
                      </m:sSub>
                      <m:r>
                        <a:rPr sz="8500" i="1">
                          <a:solidFill>
                            <a:srgbClr val="598A38"/>
                          </a:solidFill>
                          <a:latin typeface="Cambria Math" panose="02040503050406030204" pitchFamily="18" charset="0"/>
                        </a:rPr>
                        <m:t>𝑥</m:t>
                      </m:r>
                    </m:oMath>
                  </m:oMathPara>
                </a14:m>
                <a:endParaRPr sz="8500" dirty="0"/>
              </a:p>
              <a:p>
                <a:pPr>
                  <a:defRPr sz="8000">
                    <a:solidFill>
                      <a:schemeClr val="accent5">
                        <a:satOff val="-19091"/>
                        <a:lumOff val="-11921"/>
                      </a:schemeClr>
                    </a:solidFill>
                  </a:defRPr>
                </a:pPr>
                <a14:m>
                  <m:oMathPara xmlns:m="http://schemas.openxmlformats.org/officeDocument/2006/math">
                    <m:oMathParaPr>
                      <m:jc m:val="left"/>
                    </m:oMathParaPr>
                    <m:oMath xmlns:m="http://schemas.openxmlformats.org/officeDocument/2006/math">
                      <m:sSub>
                        <m:sSubPr>
                          <m:ctrlPr>
                            <a:rPr sz="8500" i="1">
                              <a:solidFill>
                                <a:srgbClr val="487CAA"/>
                              </a:solidFill>
                              <a:latin typeface="Cambria Math" panose="02040503050406030204" pitchFamily="18" charset="0"/>
                            </a:rPr>
                          </m:ctrlPr>
                        </m:sSubPr>
                        <m:e>
                          <m:r>
                            <a:rPr sz="8500" i="1">
                              <a:solidFill>
                                <a:srgbClr val="487CAA"/>
                              </a:solidFill>
                              <a:latin typeface="Cambria Math" panose="02040503050406030204" pitchFamily="18" charset="0"/>
                            </a:rPr>
                            <m:t>𝑠</m:t>
                          </m:r>
                        </m:e>
                        <m:sub>
                          <m:r>
                            <a:rPr sz="8500" i="1">
                              <a:solidFill>
                                <a:srgbClr val="487CAA"/>
                              </a:solidFill>
                              <a:latin typeface="Cambria Math" panose="02040503050406030204" pitchFamily="18" charset="0"/>
                            </a:rPr>
                            <m:t>2</m:t>
                          </m:r>
                        </m:sub>
                      </m:sSub>
                      <m:r>
                        <a:rPr sz="8500" i="1">
                          <a:solidFill>
                            <a:srgbClr val="487CAA"/>
                          </a:solidFill>
                          <a:latin typeface="Cambria Math" panose="02040503050406030204" pitchFamily="18" charset="0"/>
                        </a:rPr>
                        <m:t>=</m:t>
                      </m:r>
                      <m:sSub>
                        <m:sSubPr>
                          <m:ctrlPr>
                            <a:rPr sz="8500" i="1">
                              <a:solidFill>
                                <a:srgbClr val="487CAA"/>
                              </a:solidFill>
                              <a:latin typeface="Cambria Math" panose="02040503050406030204" pitchFamily="18" charset="0"/>
                            </a:rPr>
                          </m:ctrlPr>
                        </m:sSubPr>
                        <m:e>
                          <m:r>
                            <a:rPr sz="8500" i="1">
                              <a:solidFill>
                                <a:srgbClr val="487CAA"/>
                              </a:solidFill>
                              <a:latin typeface="Cambria Math" panose="02040503050406030204" pitchFamily="18" charset="0"/>
                            </a:rPr>
                            <m:t>𝑎</m:t>
                          </m:r>
                        </m:e>
                        <m:sub>
                          <m:r>
                            <a:rPr sz="8500" i="1">
                              <a:solidFill>
                                <a:srgbClr val="487CAA"/>
                              </a:solidFill>
                              <a:latin typeface="Cambria Math" panose="02040503050406030204" pitchFamily="18" charset="0"/>
                            </a:rPr>
                            <m:t>2</m:t>
                          </m:r>
                        </m:sub>
                      </m:sSub>
                      <m:r>
                        <a:rPr sz="8500" i="1">
                          <a:solidFill>
                            <a:srgbClr val="487CAA"/>
                          </a:solidFill>
                          <a:latin typeface="Cambria Math" panose="02040503050406030204" pitchFamily="18" charset="0"/>
                        </a:rPr>
                        <m:t>+</m:t>
                      </m:r>
                      <m:sSub>
                        <m:sSubPr>
                          <m:ctrlPr>
                            <a:rPr sz="8500" i="1">
                              <a:solidFill>
                                <a:srgbClr val="487CAA"/>
                              </a:solidFill>
                              <a:latin typeface="Cambria Math" panose="02040503050406030204" pitchFamily="18" charset="0"/>
                            </a:rPr>
                          </m:ctrlPr>
                        </m:sSubPr>
                        <m:e>
                          <m:r>
                            <a:rPr sz="8500" i="1">
                              <a:solidFill>
                                <a:srgbClr val="487CAA"/>
                              </a:solidFill>
                              <a:latin typeface="Cambria Math" panose="02040503050406030204" pitchFamily="18" charset="0"/>
                            </a:rPr>
                            <m:t>𝑐</m:t>
                          </m:r>
                        </m:e>
                        <m:sub>
                          <m:r>
                            <a:rPr sz="8500" i="1">
                              <a:solidFill>
                                <a:srgbClr val="487CAA"/>
                              </a:solidFill>
                              <a:latin typeface="Cambria Math" panose="02040503050406030204" pitchFamily="18" charset="0"/>
                            </a:rPr>
                            <m:t>2</m:t>
                          </m:r>
                        </m:sub>
                      </m:sSub>
                      <m:r>
                        <a:rPr sz="8500" i="1">
                          <a:solidFill>
                            <a:srgbClr val="487CAA"/>
                          </a:solidFill>
                          <a:latin typeface="Cambria Math" panose="02040503050406030204" pitchFamily="18" charset="0"/>
                        </a:rPr>
                        <m:t>𝑥</m:t>
                      </m:r>
                    </m:oMath>
                  </m:oMathPara>
                </a14:m>
                <a:endParaRPr sz="8500" dirty="0">
                  <a:solidFill>
                    <a:srgbClr val="497CAA"/>
                  </a:solidFill>
                </a:endParaRPr>
              </a:p>
            </p:txBody>
          </p:sp>
        </mc:Choice>
        <mc:Fallback xmlns="">
          <p:sp>
            <p:nvSpPr>
              <p:cNvPr id="537" name="Text"/>
              <p:cNvSpPr txBox="1">
                <a:spLocks noRot="1" noChangeAspect="1" noMove="1" noResize="1" noEditPoints="1" noAdjustHandles="1" noChangeArrowheads="1" noChangeShapeType="1" noTextEdit="1"/>
              </p:cNvSpPr>
              <p:nvPr/>
            </p:nvSpPr>
            <p:spPr>
              <a:xfrm>
                <a:off x="11631259" y="6088058"/>
                <a:ext cx="6900473" cy="2862316"/>
              </a:xfrm>
              <a:prstGeom prst="rect">
                <a:avLst/>
              </a:prstGeom>
              <a:blipFill>
                <a:blip r:embed="rId3"/>
                <a:stretch>
                  <a:fillRect l="-2018" b="-177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38" name="+    +     +"/>
              <p:cNvSpPr txBox="1"/>
              <p:nvPr/>
            </p:nvSpPr>
            <p:spPr>
              <a:xfrm>
                <a:off x="5379109" y="12265343"/>
                <a:ext cx="18433583" cy="150863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pPr>
                <a14:m>
                  <m:oMath xmlns:m="http://schemas.openxmlformats.org/officeDocument/2006/math">
                    <m:sSub>
                      <m:sSubPr>
                        <m:ctrlPr>
                          <a:rPr sz="9800" i="1">
                            <a:solidFill>
                              <a:srgbClr val="D25327"/>
                            </a:solidFill>
                            <a:latin typeface="Cambria Math" panose="02040503050406030204" pitchFamily="18" charset="0"/>
                          </a:rPr>
                        </m:ctrlPr>
                      </m:sSubPr>
                      <m:e>
                        <m:r>
                          <a:rPr sz="9800" i="1">
                            <a:solidFill>
                              <a:srgbClr val="D25327"/>
                            </a:solidFill>
                            <a:latin typeface="Cambria Math" panose="02040503050406030204" pitchFamily="18" charset="0"/>
                          </a:rPr>
                          <m:t>𝛼</m:t>
                        </m:r>
                      </m:e>
                      <m:sub>
                        <m:r>
                          <a:rPr sz="9800" i="1">
                            <a:solidFill>
                              <a:srgbClr val="D25327"/>
                            </a:solidFill>
                            <a:latin typeface="Cambria Math" panose="02040503050406030204" pitchFamily="18" charset="0"/>
                          </a:rPr>
                          <m:t>1</m:t>
                        </m:r>
                      </m:sub>
                    </m:sSub>
                    <m:sSub>
                      <m:sSubPr>
                        <m:ctrlPr>
                          <a:rPr sz="9950" i="1">
                            <a:solidFill>
                              <a:srgbClr val="598A38"/>
                            </a:solidFill>
                            <a:latin typeface="Cambria Math" panose="02040503050406030204" pitchFamily="18" charset="0"/>
                          </a:rPr>
                        </m:ctrlPr>
                      </m:sSubPr>
                      <m:e>
                        <m:r>
                          <a:rPr sz="9950" i="1">
                            <a:solidFill>
                              <a:srgbClr val="598A38"/>
                            </a:solidFill>
                            <a:latin typeface="Cambria Math" panose="02040503050406030204" pitchFamily="18" charset="0"/>
                          </a:rPr>
                          <m:t>𝑠</m:t>
                        </m:r>
                      </m:e>
                      <m:sub>
                        <m:r>
                          <a:rPr sz="9950" i="1">
                            <a:solidFill>
                              <a:srgbClr val="598A38"/>
                            </a:solidFill>
                            <a:latin typeface="Cambria Math" panose="02040503050406030204" pitchFamily="18" charset="0"/>
                          </a:rPr>
                          <m:t>1</m:t>
                        </m:r>
                      </m:sub>
                    </m:sSub>
                  </m:oMath>
                </a14:m>
                <a:r>
                  <a:rPr dirty="0"/>
                  <a:t> </a:t>
                </a:r>
                <a14:m>
                  <m:oMath xmlns:m="http://schemas.openxmlformats.org/officeDocument/2006/math">
                    <m:r>
                      <a:rPr sz="10050" i="1">
                        <a:solidFill>
                          <a:srgbClr val="000000"/>
                        </a:solidFill>
                        <a:latin typeface="Cambria Math" panose="02040503050406030204" pitchFamily="18" charset="0"/>
                      </a:rPr>
                      <m:t>+</m:t>
                    </m:r>
                  </m:oMath>
                </a14:m>
                <a:r>
                  <a:rPr dirty="0"/>
                  <a:t> </a:t>
                </a:r>
                <a14:m>
                  <m:oMath xmlns:m="http://schemas.openxmlformats.org/officeDocument/2006/math">
                    <m:sSub>
                      <m:sSubPr>
                        <m:ctrlPr>
                          <a:rPr sz="9100" i="1">
                            <a:solidFill>
                              <a:srgbClr val="D25327"/>
                            </a:solidFill>
                            <a:latin typeface="Cambria Math" panose="02040503050406030204" pitchFamily="18" charset="0"/>
                          </a:rPr>
                        </m:ctrlPr>
                      </m:sSubPr>
                      <m:e>
                        <m:r>
                          <a:rPr sz="9100" i="1">
                            <a:solidFill>
                              <a:srgbClr val="D25327"/>
                            </a:solidFill>
                            <a:latin typeface="Cambria Math" panose="02040503050406030204" pitchFamily="18" charset="0"/>
                          </a:rPr>
                          <m:t>𝛼</m:t>
                        </m:r>
                      </m:e>
                      <m:sub>
                        <m:r>
                          <a:rPr sz="9100" i="1">
                            <a:solidFill>
                              <a:srgbClr val="D25327"/>
                            </a:solidFill>
                            <a:latin typeface="Cambria Math" panose="02040503050406030204" pitchFamily="18" charset="0"/>
                          </a:rPr>
                          <m:t>2</m:t>
                        </m:r>
                      </m:sub>
                    </m:sSub>
                    <m:sSub>
                      <m:sSubPr>
                        <m:ctrlPr>
                          <a:rPr sz="9100" i="1">
                            <a:solidFill>
                              <a:srgbClr val="487CAA"/>
                            </a:solidFill>
                            <a:latin typeface="Cambria Math" panose="02040503050406030204" pitchFamily="18" charset="0"/>
                          </a:rPr>
                        </m:ctrlPr>
                      </m:sSubPr>
                      <m:e>
                        <m:r>
                          <a:rPr sz="9100" i="1">
                            <a:solidFill>
                              <a:srgbClr val="487CAA"/>
                            </a:solidFill>
                            <a:latin typeface="Cambria Math" panose="02040503050406030204" pitchFamily="18" charset="0"/>
                          </a:rPr>
                          <m:t>𝑠</m:t>
                        </m:r>
                      </m:e>
                      <m:sub>
                        <m:r>
                          <a:rPr sz="9100" i="1">
                            <a:solidFill>
                              <a:srgbClr val="487CAA"/>
                            </a:solidFill>
                            <a:latin typeface="Cambria Math" panose="02040503050406030204" pitchFamily="18" charset="0"/>
                          </a:rPr>
                          <m:t>2</m:t>
                        </m:r>
                      </m:sub>
                    </m:sSub>
                  </m:oMath>
                </a14:m>
                <a:r>
                  <a:rPr dirty="0"/>
                  <a:t> </a:t>
                </a:r>
                <a14:m>
                  <m:oMath xmlns:m="http://schemas.openxmlformats.org/officeDocument/2006/math">
                    <m:r>
                      <a:rPr sz="10050" i="1">
                        <a:solidFill>
                          <a:srgbClr val="000000"/>
                        </a:solidFill>
                        <a:latin typeface="Cambria Math" panose="02040503050406030204" pitchFamily="18" charset="0"/>
                      </a:rPr>
                      <m:t>=</m:t>
                    </m:r>
                  </m:oMath>
                </a14:m>
                <a:r>
                  <a:rPr dirty="0"/>
                  <a:t> </a:t>
                </a:r>
                <a14:m>
                  <m:oMath xmlns:m="http://schemas.openxmlformats.org/officeDocument/2006/math">
                    <m:sSub>
                      <m:sSubPr>
                        <m:ctrlPr>
                          <a:rPr sz="9800" i="1">
                            <a:solidFill>
                              <a:srgbClr val="D25327"/>
                            </a:solidFill>
                            <a:latin typeface="Cambria Math" panose="02040503050406030204" pitchFamily="18" charset="0"/>
                          </a:rPr>
                        </m:ctrlPr>
                      </m:sSubPr>
                      <m:e>
                        <m:r>
                          <a:rPr sz="9800" i="1">
                            <a:solidFill>
                              <a:srgbClr val="D25327"/>
                            </a:solidFill>
                            <a:latin typeface="Cambria Math" panose="02040503050406030204" pitchFamily="18" charset="0"/>
                          </a:rPr>
                          <m:t>𝛼</m:t>
                        </m:r>
                      </m:e>
                      <m:sub>
                        <m:r>
                          <a:rPr sz="9800" i="1">
                            <a:solidFill>
                              <a:srgbClr val="D25327"/>
                            </a:solidFill>
                            <a:latin typeface="Cambria Math" panose="02040503050406030204" pitchFamily="18" charset="0"/>
                          </a:rPr>
                          <m:t>1</m:t>
                        </m:r>
                      </m:sub>
                    </m:sSub>
                    <m:sSub>
                      <m:sSubPr>
                        <m:ctrlPr>
                          <a:rPr sz="9750" i="1">
                            <a:solidFill>
                              <a:srgbClr val="598A38"/>
                            </a:solidFill>
                            <a:latin typeface="Cambria Math" panose="02040503050406030204" pitchFamily="18" charset="0"/>
                          </a:rPr>
                        </m:ctrlPr>
                      </m:sSubPr>
                      <m:e>
                        <m:r>
                          <a:rPr sz="9750" i="1">
                            <a:solidFill>
                              <a:srgbClr val="598A38"/>
                            </a:solidFill>
                            <a:latin typeface="Cambria Math" panose="02040503050406030204" pitchFamily="18" charset="0"/>
                          </a:rPr>
                          <m:t>𝑎</m:t>
                        </m:r>
                      </m:e>
                      <m:sub>
                        <m:r>
                          <a:rPr sz="9750" i="1">
                            <a:solidFill>
                              <a:srgbClr val="598A38"/>
                            </a:solidFill>
                            <a:latin typeface="Cambria Math" panose="02040503050406030204" pitchFamily="18" charset="0"/>
                          </a:rPr>
                          <m:t>1</m:t>
                        </m:r>
                      </m:sub>
                    </m:sSub>
                  </m:oMath>
                </a14:m>
                <a:r>
                  <a:rPr dirty="0"/>
                  <a:t> + </a:t>
                </a:r>
                <a14:m>
                  <m:oMath xmlns:m="http://schemas.openxmlformats.org/officeDocument/2006/math">
                    <m:sSub>
                      <m:sSubPr>
                        <m:ctrlPr>
                          <a:rPr sz="9100" i="1">
                            <a:solidFill>
                              <a:srgbClr val="D25327"/>
                            </a:solidFill>
                            <a:latin typeface="Cambria Math" panose="02040503050406030204" pitchFamily="18" charset="0"/>
                          </a:rPr>
                        </m:ctrlPr>
                      </m:sSubPr>
                      <m:e>
                        <m:r>
                          <a:rPr sz="9100" i="1">
                            <a:solidFill>
                              <a:srgbClr val="D25327"/>
                            </a:solidFill>
                            <a:latin typeface="Cambria Math" panose="02040503050406030204" pitchFamily="18" charset="0"/>
                          </a:rPr>
                          <m:t>𝛼</m:t>
                        </m:r>
                      </m:e>
                      <m:sub>
                        <m:r>
                          <a:rPr sz="9100" i="1">
                            <a:solidFill>
                              <a:srgbClr val="D25327"/>
                            </a:solidFill>
                            <a:latin typeface="Cambria Math" panose="02040503050406030204" pitchFamily="18" charset="0"/>
                          </a:rPr>
                          <m:t>2</m:t>
                        </m:r>
                      </m:sub>
                    </m:sSub>
                    <m:sSub>
                      <m:sSubPr>
                        <m:ctrlPr>
                          <a:rPr sz="9050" i="1">
                            <a:solidFill>
                              <a:srgbClr val="487CAA"/>
                            </a:solidFill>
                            <a:latin typeface="Cambria Math" panose="02040503050406030204" pitchFamily="18" charset="0"/>
                          </a:rPr>
                        </m:ctrlPr>
                      </m:sSubPr>
                      <m:e>
                        <m:r>
                          <a:rPr sz="9050" i="1">
                            <a:solidFill>
                              <a:srgbClr val="487CAA"/>
                            </a:solidFill>
                            <a:latin typeface="Cambria Math" panose="02040503050406030204" pitchFamily="18" charset="0"/>
                          </a:rPr>
                          <m:t>𝑎</m:t>
                        </m:r>
                      </m:e>
                      <m:sub>
                        <m:r>
                          <a:rPr sz="9050" i="1">
                            <a:solidFill>
                              <a:srgbClr val="487CAA"/>
                            </a:solidFill>
                            <a:latin typeface="Cambria Math" panose="02040503050406030204" pitchFamily="18" charset="0"/>
                          </a:rPr>
                          <m:t>2</m:t>
                        </m:r>
                      </m:sub>
                    </m:sSub>
                  </m:oMath>
                </a14:m>
                <a:r>
                  <a:rPr dirty="0"/>
                  <a:t> + </a:t>
                </a:r>
                <a14:m>
                  <m:oMath xmlns:m="http://schemas.openxmlformats.org/officeDocument/2006/math">
                    <m:r>
                      <a:rPr sz="10900" i="1">
                        <a:solidFill>
                          <a:srgbClr val="000000"/>
                        </a:solidFill>
                        <a:latin typeface="Cambria Math" panose="02040503050406030204" pitchFamily="18" charset="0"/>
                      </a:rPr>
                      <m:t>(</m:t>
                    </m:r>
                    <m:sSub>
                      <m:sSubPr>
                        <m:ctrlPr>
                          <a:rPr sz="9800" i="1">
                            <a:solidFill>
                              <a:srgbClr val="D25327"/>
                            </a:solidFill>
                            <a:latin typeface="Cambria Math" panose="02040503050406030204" pitchFamily="18" charset="0"/>
                          </a:rPr>
                        </m:ctrlPr>
                      </m:sSubPr>
                      <m:e>
                        <m:r>
                          <a:rPr sz="9800" i="1">
                            <a:solidFill>
                              <a:srgbClr val="D25327"/>
                            </a:solidFill>
                            <a:latin typeface="Cambria Math" panose="02040503050406030204" pitchFamily="18" charset="0"/>
                          </a:rPr>
                          <m:t>𝛼</m:t>
                        </m:r>
                      </m:e>
                      <m:sub>
                        <m:r>
                          <a:rPr sz="9800" i="1">
                            <a:solidFill>
                              <a:srgbClr val="D25327"/>
                            </a:solidFill>
                            <a:latin typeface="Cambria Math" panose="02040503050406030204" pitchFamily="18" charset="0"/>
                          </a:rPr>
                          <m:t>1</m:t>
                        </m:r>
                      </m:sub>
                    </m:sSub>
                    <m:sSub>
                      <m:sSubPr>
                        <m:ctrlPr>
                          <a:rPr sz="10050" i="1">
                            <a:solidFill>
                              <a:srgbClr val="598A38"/>
                            </a:solidFill>
                            <a:latin typeface="Cambria Math" panose="02040503050406030204" pitchFamily="18" charset="0"/>
                          </a:rPr>
                        </m:ctrlPr>
                      </m:sSubPr>
                      <m:e>
                        <m:r>
                          <a:rPr sz="10050" i="1">
                            <a:solidFill>
                              <a:srgbClr val="598A38"/>
                            </a:solidFill>
                            <a:latin typeface="Cambria Math" panose="02040503050406030204" pitchFamily="18" charset="0"/>
                          </a:rPr>
                          <m:t>𝑐</m:t>
                        </m:r>
                      </m:e>
                      <m:sub>
                        <m:r>
                          <a:rPr sz="10050" i="1">
                            <a:solidFill>
                              <a:srgbClr val="598A38"/>
                            </a:solidFill>
                            <a:latin typeface="Cambria Math" panose="02040503050406030204" pitchFamily="18" charset="0"/>
                          </a:rPr>
                          <m:t>1</m:t>
                        </m:r>
                      </m:sub>
                    </m:sSub>
                  </m:oMath>
                </a14:m>
                <a:r>
                  <a:rPr dirty="0"/>
                  <a:t> + </a:t>
                </a:r>
                <a14:m>
                  <m:oMath xmlns:m="http://schemas.openxmlformats.org/officeDocument/2006/math">
                    <m:sSub>
                      <m:sSubPr>
                        <m:ctrlPr>
                          <a:rPr sz="9100" i="1">
                            <a:solidFill>
                              <a:srgbClr val="D25327"/>
                            </a:solidFill>
                            <a:latin typeface="Cambria Math" panose="02040503050406030204" pitchFamily="18" charset="0"/>
                          </a:rPr>
                        </m:ctrlPr>
                      </m:sSubPr>
                      <m:e>
                        <m:r>
                          <a:rPr sz="9100" i="1">
                            <a:solidFill>
                              <a:srgbClr val="D25327"/>
                            </a:solidFill>
                            <a:latin typeface="Cambria Math" panose="02040503050406030204" pitchFamily="18" charset="0"/>
                          </a:rPr>
                          <m:t>𝛼</m:t>
                        </m:r>
                      </m:e>
                      <m:sub>
                        <m:r>
                          <a:rPr sz="9100" i="1">
                            <a:solidFill>
                              <a:srgbClr val="D25327"/>
                            </a:solidFill>
                            <a:latin typeface="Cambria Math" panose="02040503050406030204" pitchFamily="18" charset="0"/>
                          </a:rPr>
                          <m:t>2</m:t>
                        </m:r>
                      </m:sub>
                    </m:sSub>
                    <m:sSub>
                      <m:sSubPr>
                        <m:ctrlPr>
                          <a:rPr sz="9250" i="1">
                            <a:solidFill>
                              <a:srgbClr val="487CAA"/>
                            </a:solidFill>
                            <a:latin typeface="Cambria Math" panose="02040503050406030204" pitchFamily="18" charset="0"/>
                          </a:rPr>
                        </m:ctrlPr>
                      </m:sSubPr>
                      <m:e>
                        <m:r>
                          <a:rPr sz="9250" i="1">
                            <a:solidFill>
                              <a:srgbClr val="487CAA"/>
                            </a:solidFill>
                            <a:latin typeface="Cambria Math" panose="02040503050406030204" pitchFamily="18" charset="0"/>
                          </a:rPr>
                          <m:t>𝑐</m:t>
                        </m:r>
                      </m:e>
                      <m:sub>
                        <m:r>
                          <a:rPr sz="9250" i="1">
                            <a:solidFill>
                              <a:srgbClr val="487CAA"/>
                            </a:solidFill>
                            <a:latin typeface="Cambria Math" panose="02040503050406030204" pitchFamily="18" charset="0"/>
                          </a:rPr>
                          <m:t>2</m:t>
                        </m:r>
                      </m:sub>
                    </m:sSub>
                    <m:r>
                      <a:rPr sz="8800" i="1">
                        <a:solidFill>
                          <a:srgbClr val="000000"/>
                        </a:solidFill>
                        <a:latin typeface="Cambria Math" panose="02040503050406030204" pitchFamily="18" charset="0"/>
                      </a:rPr>
                      <m:t>)⋅</m:t>
                    </m:r>
                    <m:r>
                      <a:rPr sz="8800" i="1">
                        <a:solidFill>
                          <a:srgbClr val="000000"/>
                        </a:solidFill>
                        <a:latin typeface="Cambria Math" panose="02040503050406030204" pitchFamily="18" charset="0"/>
                      </a:rPr>
                      <m:t>𝑥</m:t>
                    </m:r>
                  </m:oMath>
                </a14:m>
                <a:endParaRPr dirty="0"/>
              </a:p>
            </p:txBody>
          </p:sp>
        </mc:Choice>
        <mc:Fallback xmlns="">
          <p:sp>
            <p:nvSpPr>
              <p:cNvPr id="538" name="+    +     +"/>
              <p:cNvSpPr txBox="1">
                <a:spLocks noRot="1" noChangeAspect="1" noMove="1" noResize="1" noEditPoints="1" noAdjustHandles="1" noChangeArrowheads="1" noChangeShapeType="1" noTextEdit="1"/>
              </p:cNvSpPr>
              <p:nvPr/>
            </p:nvSpPr>
            <p:spPr>
              <a:xfrm>
                <a:off x="5379109" y="12265343"/>
                <a:ext cx="18433583" cy="1508632"/>
              </a:xfrm>
              <a:prstGeom prst="rect">
                <a:avLst/>
              </a:prstGeom>
              <a:blipFill>
                <a:blip r:embed="rId4"/>
                <a:stretch>
                  <a:fillRect l="-1033" r="-24174" b="-5750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39" name="Any   ,"/>
              <p:cNvSpPr txBox="1"/>
              <p:nvPr/>
            </p:nvSpPr>
            <p:spPr>
              <a:xfrm>
                <a:off x="15228557" y="9471040"/>
                <a:ext cx="4913616" cy="146856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solidFill>
                      <a:srgbClr val="D25428"/>
                    </a:solidFill>
                  </a:defRPr>
                </a:pPr>
                <a:r>
                  <a:rPr dirty="0"/>
                  <a:t>Any </a:t>
                </a:r>
                <a14:m>
                  <m:oMath xmlns:m="http://schemas.openxmlformats.org/officeDocument/2006/math">
                    <m:sSub>
                      <m:sSubPr>
                        <m:ctrlPr>
                          <a:rPr sz="9800" i="1">
                            <a:solidFill>
                              <a:srgbClr val="D25327"/>
                            </a:solidFill>
                            <a:latin typeface="Cambria Math" panose="02040503050406030204" pitchFamily="18" charset="0"/>
                          </a:rPr>
                        </m:ctrlPr>
                      </m:sSubPr>
                      <m:e>
                        <m:r>
                          <a:rPr sz="9800" i="1">
                            <a:solidFill>
                              <a:srgbClr val="D25327"/>
                            </a:solidFill>
                            <a:latin typeface="Cambria Math" panose="02040503050406030204" pitchFamily="18" charset="0"/>
                          </a:rPr>
                          <m:t>𝛼</m:t>
                        </m:r>
                      </m:e>
                      <m:sub>
                        <m:r>
                          <a:rPr sz="9800" i="1">
                            <a:solidFill>
                              <a:srgbClr val="D25327"/>
                            </a:solidFill>
                            <a:latin typeface="Cambria Math" panose="02040503050406030204" pitchFamily="18" charset="0"/>
                          </a:rPr>
                          <m:t>1</m:t>
                        </m:r>
                      </m:sub>
                    </m:sSub>
                  </m:oMath>
                </a14:m>
                <a:r>
                  <a:rPr dirty="0"/>
                  <a:t> , </a:t>
                </a:r>
                <a14:m>
                  <m:oMath xmlns:m="http://schemas.openxmlformats.org/officeDocument/2006/math">
                    <m:sSub>
                      <m:sSubPr>
                        <m:ctrlPr>
                          <a:rPr sz="9100" i="1">
                            <a:solidFill>
                              <a:srgbClr val="D25327"/>
                            </a:solidFill>
                            <a:latin typeface="Cambria Math" panose="02040503050406030204" pitchFamily="18" charset="0"/>
                          </a:rPr>
                        </m:ctrlPr>
                      </m:sSubPr>
                      <m:e>
                        <m:r>
                          <a:rPr sz="9100" i="1">
                            <a:solidFill>
                              <a:srgbClr val="D25327"/>
                            </a:solidFill>
                            <a:latin typeface="Cambria Math" panose="02040503050406030204" pitchFamily="18" charset="0"/>
                          </a:rPr>
                          <m:t>𝛼</m:t>
                        </m:r>
                      </m:e>
                      <m:sub>
                        <m:r>
                          <a:rPr sz="9100" i="1">
                            <a:solidFill>
                              <a:srgbClr val="D25327"/>
                            </a:solidFill>
                            <a:latin typeface="Cambria Math" panose="02040503050406030204" pitchFamily="18" charset="0"/>
                          </a:rPr>
                          <m:t>2</m:t>
                        </m:r>
                      </m:sub>
                    </m:sSub>
                  </m:oMath>
                </a14:m>
                <a:r>
                  <a:rPr dirty="0"/>
                  <a:t> </a:t>
                </a:r>
              </a:p>
            </p:txBody>
          </p:sp>
        </mc:Choice>
        <mc:Fallback xmlns="">
          <p:sp>
            <p:nvSpPr>
              <p:cNvPr id="539" name="Any   ,"/>
              <p:cNvSpPr txBox="1">
                <a:spLocks noRot="1" noChangeAspect="1" noMove="1" noResize="1" noEditPoints="1" noAdjustHandles="1" noChangeArrowheads="1" noChangeShapeType="1" noTextEdit="1"/>
              </p:cNvSpPr>
              <p:nvPr/>
            </p:nvSpPr>
            <p:spPr>
              <a:xfrm>
                <a:off x="15228557" y="9471040"/>
                <a:ext cx="4913616" cy="1468560"/>
              </a:xfrm>
              <a:prstGeom prst="rect">
                <a:avLst/>
              </a:prstGeom>
              <a:blipFill>
                <a:blip r:embed="rId5"/>
                <a:stretch>
                  <a:fillRect l="-10078" r="-9819" b="-47863"/>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cxnSp>
        <p:nvCxnSpPr>
          <p:cNvPr id="540" name="Connection Line"/>
          <p:cNvCxnSpPr>
            <a:cxnSpLocks/>
            <a:stCxn id="538" idx="0"/>
          </p:cNvCxnSpPr>
          <p:nvPr/>
        </p:nvCxnSpPr>
        <p:spPr>
          <a:xfrm flipH="1" flipV="1">
            <a:off x="14586226" y="9005578"/>
            <a:ext cx="9675" cy="3259765"/>
          </a:xfrm>
          <a:prstGeom prst="straightConnector1">
            <a:avLst/>
          </a:prstGeom>
          <a:ln w="127000">
            <a:solidFill>
              <a:srgbClr val="000000"/>
            </a:solidFill>
            <a:headEnd type="triangle"/>
          </a:ln>
        </p:spPr>
      </p:cxnSp>
      <p:sp>
        <p:nvSpPr>
          <p:cNvPr id="541" name="Slide Number"/>
          <p:cNvSpPr txBox="1">
            <a:spLocks noGrp="1"/>
          </p:cNvSpPr>
          <p:nvPr>
            <p:ph type="sldNum" sz="quarter" idx="4294967295"/>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22</a:t>
            </a:fld>
            <a:endParaRPr/>
          </a:p>
        </p:txBody>
      </p:sp>
      <p:sp>
        <p:nvSpPr>
          <p:cNvPr id="542" name="Line"/>
          <p:cNvSpPr/>
          <p:nvPr/>
        </p:nvSpPr>
        <p:spPr>
          <a:xfrm flipV="1">
            <a:off x="20263422" y="14271436"/>
            <a:ext cx="6040884" cy="2178"/>
          </a:xfrm>
          <a:prstGeom prst="line">
            <a:avLst/>
          </a:prstGeom>
          <a:ln w="88900">
            <a:solidFill>
              <a:srgbClr val="000000"/>
            </a:solidFill>
          </a:ln>
        </p:spPr>
        <p:txBody>
          <a:bodyPr lIns="121917" tIns="121917" rIns="121917" bIns="121917"/>
          <a:lstStyle/>
          <a:p>
            <a:endParaRPr/>
          </a:p>
        </p:txBody>
      </p:sp>
      <p:sp>
        <p:nvSpPr>
          <p:cNvPr id="543" name="Line"/>
          <p:cNvSpPr/>
          <p:nvPr/>
        </p:nvSpPr>
        <p:spPr>
          <a:xfrm>
            <a:off x="5379109" y="14273614"/>
            <a:ext cx="6250618" cy="84141"/>
          </a:xfrm>
          <a:prstGeom prst="line">
            <a:avLst/>
          </a:prstGeom>
          <a:ln w="88900">
            <a:solidFill>
              <a:srgbClr val="000000"/>
            </a:solidFill>
          </a:ln>
        </p:spPr>
        <p:txBody>
          <a:bodyPr lIns="121917" tIns="121917" rIns="121917" bIns="121917"/>
          <a:lstStyle/>
          <a:p>
            <a:endParaRPr/>
          </a:p>
        </p:txBody>
      </p:sp>
      <mc:AlternateContent xmlns:mc="http://schemas.openxmlformats.org/markup-compatibility/2006" xmlns:a14="http://schemas.microsoft.com/office/drawing/2010/main">
        <mc:Choice Requires="a14">
          <p:sp>
            <p:nvSpPr>
              <p:cNvPr id="544" name="Text"/>
              <p:cNvSpPr txBox="1"/>
              <p:nvPr/>
            </p:nvSpPr>
            <p:spPr>
              <a:xfrm>
                <a:off x="13171413" y="17261955"/>
                <a:ext cx="2632134" cy="1576564"/>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9000"/>
                </a:lvl1pPr>
              </a:lstStyle>
              <a:p>
                <a:pPr/>
                <a14:m>
                  <m:oMathPara xmlns:m="http://schemas.openxmlformats.org/officeDocument/2006/math">
                    <m:oMathParaPr>
                      <m:jc m:val="left"/>
                    </m:oMathParaPr>
                    <m:oMath xmlns:m="http://schemas.openxmlformats.org/officeDocument/2006/math">
                      <m:r>
                        <a:rPr sz="10250" i="1">
                          <a:solidFill>
                            <a:srgbClr val="000000"/>
                          </a:solidFill>
                          <a:latin typeface="Cambria Math" panose="02040503050406030204" pitchFamily="18" charset="0"/>
                        </a:rPr>
                        <m:t>(</m:t>
                      </m:r>
                      <m:r>
                        <a:rPr sz="10250" i="1">
                          <a:solidFill>
                            <a:srgbClr val="000000"/>
                          </a:solidFill>
                          <a:latin typeface="Cambria Math" panose="02040503050406030204" pitchFamily="18" charset="0"/>
                        </a:rPr>
                        <m:t>𝑐</m:t>
                      </m:r>
                      <m:r>
                        <a:rPr sz="10250" i="1">
                          <a:solidFill>
                            <a:srgbClr val="000000"/>
                          </a:solidFill>
                          <a:latin typeface="Cambria Math" panose="02040503050406030204" pitchFamily="18" charset="0"/>
                        </a:rPr>
                        <m:t>,</m:t>
                      </m:r>
                      <m:r>
                        <a:rPr sz="10250" i="1">
                          <a:solidFill>
                            <a:srgbClr val="000000"/>
                          </a:solidFill>
                          <a:latin typeface="Cambria Math" panose="02040503050406030204" pitchFamily="18" charset="0"/>
                        </a:rPr>
                        <m:t>𝑠</m:t>
                      </m:r>
                      <m:r>
                        <a:rPr sz="10250" i="1">
                          <a:solidFill>
                            <a:srgbClr val="000000"/>
                          </a:solidFill>
                          <a:latin typeface="Cambria Math" panose="02040503050406030204" pitchFamily="18" charset="0"/>
                        </a:rPr>
                        <m:t>)</m:t>
                      </m:r>
                    </m:oMath>
                  </m:oMathPara>
                </a14:m>
                <a:endParaRPr dirty="0"/>
              </a:p>
            </p:txBody>
          </p:sp>
        </mc:Choice>
        <mc:Fallback xmlns="">
          <p:sp>
            <p:nvSpPr>
              <p:cNvPr id="544" name="Text"/>
              <p:cNvSpPr txBox="1">
                <a:spLocks noRot="1" noChangeAspect="1" noMove="1" noResize="1" noEditPoints="1" noAdjustHandles="1" noChangeArrowheads="1" noChangeShapeType="1" noTextEdit="1"/>
              </p:cNvSpPr>
              <p:nvPr/>
            </p:nvSpPr>
            <p:spPr>
              <a:xfrm>
                <a:off x="13171413" y="17261955"/>
                <a:ext cx="2632134" cy="1576564"/>
              </a:xfrm>
              <a:prstGeom prst="rect">
                <a:avLst/>
              </a:prstGeom>
              <a:blipFill>
                <a:blip r:embed="rId6"/>
                <a:stretch>
                  <a:fillRect l="-18750" r="-35096" b="-4160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cxnSp>
        <p:nvCxnSpPr>
          <p:cNvPr id="545" name="Connection Line"/>
          <p:cNvCxnSpPr>
            <a:cxnSpLocks/>
          </p:cNvCxnSpPr>
          <p:nvPr/>
        </p:nvCxnSpPr>
        <p:spPr>
          <a:xfrm flipH="1" flipV="1">
            <a:off x="8603164" y="15685148"/>
            <a:ext cx="4765741" cy="1656971"/>
          </a:xfrm>
          <a:prstGeom prst="straightConnector1">
            <a:avLst/>
          </a:prstGeom>
          <a:ln w="127000">
            <a:solidFill>
              <a:srgbClr val="000000"/>
            </a:solidFill>
            <a:headEnd type="triangle"/>
          </a:ln>
        </p:spPr>
      </p:cxnSp>
      <p:cxnSp>
        <p:nvCxnSpPr>
          <p:cNvPr id="546" name="Connection Line"/>
          <p:cNvCxnSpPr>
            <a:cxnSpLocks/>
          </p:cNvCxnSpPr>
          <p:nvPr/>
        </p:nvCxnSpPr>
        <p:spPr>
          <a:xfrm flipV="1">
            <a:off x="16062188" y="15340193"/>
            <a:ext cx="6818108" cy="2119530"/>
          </a:xfrm>
          <a:prstGeom prst="straightConnector1">
            <a:avLst/>
          </a:prstGeom>
          <a:ln w="127000">
            <a:solidFill>
              <a:srgbClr val="000000"/>
            </a:solidFill>
            <a:headEnd type="triangle"/>
          </a:ln>
        </p:spPr>
      </p:cxnSp>
      <mc:AlternateContent xmlns:mc="http://schemas.openxmlformats.org/markup-compatibility/2006" xmlns:a14="http://schemas.microsoft.com/office/drawing/2010/main">
        <mc:Choice Requires="a14">
          <p:sp>
            <p:nvSpPr>
              <p:cNvPr id="547" name="Text"/>
              <p:cNvSpPr txBox="1"/>
              <p:nvPr/>
            </p:nvSpPr>
            <p:spPr>
              <a:xfrm>
                <a:off x="7765488" y="13944703"/>
                <a:ext cx="738930" cy="1483925"/>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9000"/>
                </a:lvl1pPr>
              </a:lstStyle>
              <a:p>
                <a:pPr/>
                <a14:m>
                  <m:oMathPara xmlns:m="http://schemas.openxmlformats.org/officeDocument/2006/math">
                    <m:oMathParaPr>
                      <m:jc m:val="left"/>
                    </m:oMathParaPr>
                    <m:oMath xmlns:m="http://schemas.openxmlformats.org/officeDocument/2006/math">
                      <m:r>
                        <a:rPr sz="10800" i="1">
                          <a:solidFill>
                            <a:srgbClr val="000000"/>
                          </a:solidFill>
                          <a:latin typeface="Cambria Math" panose="02040503050406030204" pitchFamily="18" charset="0"/>
                        </a:rPr>
                        <m:t>𝑠</m:t>
                      </m:r>
                    </m:oMath>
                  </m:oMathPara>
                </a14:m>
                <a:endParaRPr dirty="0"/>
              </a:p>
            </p:txBody>
          </p:sp>
        </mc:Choice>
        <mc:Fallback xmlns="">
          <p:sp>
            <p:nvSpPr>
              <p:cNvPr id="547" name="Text"/>
              <p:cNvSpPr txBox="1">
                <a:spLocks noRot="1" noChangeAspect="1" noMove="1" noResize="1" noEditPoints="1" noAdjustHandles="1" noChangeArrowheads="1" noChangeShapeType="1" noTextEdit="1"/>
              </p:cNvSpPr>
              <p:nvPr/>
            </p:nvSpPr>
            <p:spPr>
              <a:xfrm>
                <a:off x="7765488" y="13944703"/>
                <a:ext cx="738930" cy="1483925"/>
              </a:xfrm>
              <a:prstGeom prst="rect">
                <a:avLst/>
              </a:prstGeom>
              <a:blipFill>
                <a:blip r:embed="rId7"/>
                <a:stretch>
                  <a:fillRect l="-28814" r="-45763" b="-17949"/>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48" name="Text"/>
              <p:cNvSpPr txBox="1"/>
              <p:nvPr/>
            </p:nvSpPr>
            <p:spPr>
              <a:xfrm>
                <a:off x="22880296" y="13856268"/>
                <a:ext cx="807135" cy="1483925"/>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9000"/>
                </a:lvl1pPr>
              </a:lstStyle>
              <a:p>
                <a:pPr/>
                <a14:m>
                  <m:oMathPara xmlns:m="http://schemas.openxmlformats.org/officeDocument/2006/math">
                    <m:oMathParaPr>
                      <m:jc m:val="left"/>
                    </m:oMathParaPr>
                    <m:oMath xmlns:m="http://schemas.openxmlformats.org/officeDocument/2006/math">
                      <m:r>
                        <a:rPr sz="10900" i="1">
                          <a:solidFill>
                            <a:srgbClr val="000000"/>
                          </a:solidFill>
                          <a:latin typeface="Cambria Math" panose="02040503050406030204" pitchFamily="18" charset="0"/>
                        </a:rPr>
                        <m:t>𝑐</m:t>
                      </m:r>
                    </m:oMath>
                  </m:oMathPara>
                </a14:m>
                <a:endParaRPr dirty="0"/>
              </a:p>
            </p:txBody>
          </p:sp>
        </mc:Choice>
        <mc:Fallback xmlns="">
          <p:sp>
            <p:nvSpPr>
              <p:cNvPr id="548" name="Text"/>
              <p:cNvSpPr txBox="1">
                <a:spLocks noRot="1" noChangeAspect="1" noMove="1" noResize="1" noEditPoints="1" noAdjustHandles="1" noChangeArrowheads="1" noChangeShapeType="1" noTextEdit="1"/>
              </p:cNvSpPr>
              <p:nvPr/>
            </p:nvSpPr>
            <p:spPr>
              <a:xfrm>
                <a:off x="22880296" y="13856268"/>
                <a:ext cx="807135" cy="1483925"/>
              </a:xfrm>
              <a:prstGeom prst="rect">
                <a:avLst/>
              </a:prstGeom>
              <a:blipFill>
                <a:blip r:embed="rId8"/>
                <a:stretch>
                  <a:fillRect l="-26154" r="-33846" b="-19658"/>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49" name="Text"/>
              <p:cNvSpPr txBox="1"/>
              <p:nvPr/>
            </p:nvSpPr>
            <p:spPr>
              <a:xfrm>
                <a:off x="10697764" y="17311384"/>
                <a:ext cx="2412500" cy="1483926"/>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9000"/>
                </a:lvl1pPr>
              </a:lstStyle>
              <a:p>
                <a:pPr/>
                <a14:m>
                  <m:oMathPara xmlns:m="http://schemas.openxmlformats.org/officeDocument/2006/math">
                    <m:oMathParaPr>
                      <m:jc m:val="left"/>
                    </m:oMathParaPr>
                    <m:oMath xmlns:m="http://schemas.openxmlformats.org/officeDocument/2006/math">
                      <m:r>
                        <a:rPr sz="9900" i="1">
                          <a:solidFill>
                            <a:srgbClr val="000000"/>
                          </a:solidFill>
                          <a:latin typeface="Cambria Math" panose="02040503050406030204" pitchFamily="18" charset="0"/>
                        </a:rPr>
                        <m:t>𝜎</m:t>
                      </m:r>
                      <m:r>
                        <a:rPr sz="9900" i="1">
                          <a:solidFill>
                            <a:srgbClr val="000000"/>
                          </a:solidFill>
                          <a:latin typeface="Cambria Math" panose="02040503050406030204" pitchFamily="18" charset="0"/>
                        </a:rPr>
                        <m:t>=</m:t>
                      </m:r>
                    </m:oMath>
                  </m:oMathPara>
                </a14:m>
                <a:endParaRPr dirty="0"/>
              </a:p>
            </p:txBody>
          </p:sp>
        </mc:Choice>
        <mc:Fallback xmlns="">
          <p:sp>
            <p:nvSpPr>
              <p:cNvPr id="549" name="Text"/>
              <p:cNvSpPr txBox="1">
                <a:spLocks noRot="1" noChangeAspect="1" noMove="1" noResize="1" noEditPoints="1" noAdjustHandles="1" noChangeArrowheads="1" noChangeShapeType="1" noTextEdit="1"/>
              </p:cNvSpPr>
              <p:nvPr/>
            </p:nvSpPr>
            <p:spPr>
              <a:xfrm>
                <a:off x="10697764" y="17311384"/>
                <a:ext cx="2412500" cy="1483926"/>
              </a:xfrm>
              <a:prstGeom prst="rect">
                <a:avLst/>
              </a:prstGeom>
              <a:blipFill>
                <a:blip r:embed="rId9"/>
                <a:stretch>
                  <a:fillRect l="-7330" r="-1047" b="-940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537"/>
                                        </p:tgtEl>
                                        <p:attrNameLst>
                                          <p:attrName>style.visibility</p:attrName>
                                        </p:attrNameLst>
                                      </p:cBhvr>
                                      <p:to>
                                        <p:strVal val="visible"/>
                                      </p:to>
                                    </p:set>
                                    <p:animEffect transition="in" filter="fade">
                                      <p:cBhvr>
                                        <p:cTn id="7" dur="300"/>
                                        <p:tgtEl>
                                          <p:spTgt spid="537"/>
                                        </p:tgtEl>
                                      </p:cBhvr>
                                    </p:animEffect>
                                  </p:childTnLst>
                                </p:cTn>
                              </p:par>
                              <p:par>
                                <p:cTn id="8" presetID="10" presetClass="entr" fill="hold" grpId="2" nodeType="withEffect">
                                  <p:stCondLst>
                                    <p:cond delay="0"/>
                                  </p:stCondLst>
                                  <p:iterate>
                                    <p:tmAbs val="0"/>
                                  </p:iterate>
                                  <p:childTnLst>
                                    <p:set>
                                      <p:cBhvr>
                                        <p:cTn id="9" fill="hold"/>
                                        <p:tgtEl>
                                          <p:spTgt spid="540"/>
                                        </p:tgtEl>
                                        <p:attrNameLst>
                                          <p:attrName>style.visibility</p:attrName>
                                        </p:attrNameLst>
                                      </p:cBhvr>
                                      <p:to>
                                        <p:strVal val="visible"/>
                                      </p:to>
                                    </p:set>
                                    <p:animEffect transition="in" filter="fade">
                                      <p:cBhvr>
                                        <p:cTn id="10" dur="300"/>
                                        <p:tgtEl>
                                          <p:spTgt spid="540"/>
                                        </p:tgtEl>
                                      </p:cBhvr>
                                    </p:animEffect>
                                  </p:childTnLst>
                                </p:cTn>
                              </p:par>
                              <p:par>
                                <p:cTn id="11" presetID="10" presetClass="entr" fill="hold" grpId="3" nodeType="withEffect">
                                  <p:stCondLst>
                                    <p:cond delay="0"/>
                                  </p:stCondLst>
                                  <p:iterate>
                                    <p:tmAbs val="0"/>
                                  </p:iterate>
                                  <p:childTnLst>
                                    <p:set>
                                      <p:cBhvr>
                                        <p:cTn id="12" fill="hold"/>
                                        <p:tgtEl>
                                          <p:spTgt spid="539"/>
                                        </p:tgtEl>
                                        <p:attrNameLst>
                                          <p:attrName>style.visibility</p:attrName>
                                        </p:attrNameLst>
                                      </p:cBhvr>
                                      <p:to>
                                        <p:strVal val="visible"/>
                                      </p:to>
                                    </p:set>
                                    <p:animEffect transition="in" filter="fade">
                                      <p:cBhvr>
                                        <p:cTn id="13" dur="300"/>
                                        <p:tgtEl>
                                          <p:spTgt spid="539"/>
                                        </p:tgtEl>
                                      </p:cBhvr>
                                    </p:animEffect>
                                  </p:childTnLst>
                                </p:cTn>
                              </p:par>
                              <p:par>
                                <p:cTn id="14" presetID="10" presetClass="entr" fill="hold" grpId="4" nodeType="withEffect">
                                  <p:stCondLst>
                                    <p:cond delay="0"/>
                                  </p:stCondLst>
                                  <p:iterate>
                                    <p:tmAbs val="0"/>
                                  </p:iterate>
                                  <p:childTnLst>
                                    <p:set>
                                      <p:cBhvr>
                                        <p:cTn id="15" fill="hold"/>
                                        <p:tgtEl>
                                          <p:spTgt spid="538"/>
                                        </p:tgtEl>
                                        <p:attrNameLst>
                                          <p:attrName>style.visibility</p:attrName>
                                        </p:attrNameLst>
                                      </p:cBhvr>
                                      <p:to>
                                        <p:strVal val="visible"/>
                                      </p:to>
                                    </p:set>
                                    <p:animEffect transition="in" filter="fade">
                                      <p:cBhvr>
                                        <p:cTn id="16" dur="300"/>
                                        <p:tgtEl>
                                          <p:spTgt spid="53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fill="hold" grpId="5" nodeType="clickEffect">
                                  <p:stCondLst>
                                    <p:cond delay="0"/>
                                  </p:stCondLst>
                                  <p:iterate>
                                    <p:tmAbs val="0"/>
                                  </p:iterate>
                                  <p:childTnLst>
                                    <p:set>
                                      <p:cBhvr>
                                        <p:cTn id="20" fill="hold"/>
                                        <p:tgtEl>
                                          <p:spTgt spid="542"/>
                                        </p:tgtEl>
                                        <p:attrNameLst>
                                          <p:attrName>style.visibility</p:attrName>
                                        </p:attrNameLst>
                                      </p:cBhvr>
                                      <p:to>
                                        <p:strVal val="visible"/>
                                      </p:to>
                                    </p:set>
                                    <p:animEffect transition="in" filter="fade">
                                      <p:cBhvr>
                                        <p:cTn id="21" dur="300"/>
                                        <p:tgtEl>
                                          <p:spTgt spid="542"/>
                                        </p:tgtEl>
                                      </p:cBhvr>
                                    </p:animEffect>
                                  </p:childTnLst>
                                </p:cTn>
                              </p:par>
                              <p:par>
                                <p:cTn id="22" presetID="10" presetClass="entr" fill="hold" grpId="6" nodeType="withEffect">
                                  <p:stCondLst>
                                    <p:cond delay="0"/>
                                  </p:stCondLst>
                                  <p:iterate>
                                    <p:tmAbs val="0"/>
                                  </p:iterate>
                                  <p:childTnLst>
                                    <p:set>
                                      <p:cBhvr>
                                        <p:cTn id="23" fill="hold"/>
                                        <p:tgtEl>
                                          <p:spTgt spid="543"/>
                                        </p:tgtEl>
                                        <p:attrNameLst>
                                          <p:attrName>style.visibility</p:attrName>
                                        </p:attrNameLst>
                                      </p:cBhvr>
                                      <p:to>
                                        <p:strVal val="visible"/>
                                      </p:to>
                                    </p:set>
                                    <p:animEffect transition="in" filter="fade">
                                      <p:cBhvr>
                                        <p:cTn id="24" dur="300"/>
                                        <p:tgtEl>
                                          <p:spTgt spid="543"/>
                                        </p:tgtEl>
                                      </p:cBhvr>
                                    </p:animEffect>
                                  </p:childTnLst>
                                </p:cTn>
                              </p:par>
                              <p:par>
                                <p:cTn id="25" presetID="10" presetClass="entr" fill="hold" grpId="7" nodeType="withEffect">
                                  <p:stCondLst>
                                    <p:cond delay="0"/>
                                  </p:stCondLst>
                                  <p:iterate>
                                    <p:tmAbs val="0"/>
                                  </p:iterate>
                                  <p:childTnLst>
                                    <p:set>
                                      <p:cBhvr>
                                        <p:cTn id="26" fill="hold"/>
                                        <p:tgtEl>
                                          <p:spTgt spid="545"/>
                                        </p:tgtEl>
                                        <p:attrNameLst>
                                          <p:attrName>style.visibility</p:attrName>
                                        </p:attrNameLst>
                                      </p:cBhvr>
                                      <p:to>
                                        <p:strVal val="visible"/>
                                      </p:to>
                                    </p:set>
                                    <p:animEffect transition="in" filter="fade">
                                      <p:cBhvr>
                                        <p:cTn id="27" dur="300"/>
                                        <p:tgtEl>
                                          <p:spTgt spid="545"/>
                                        </p:tgtEl>
                                      </p:cBhvr>
                                    </p:animEffect>
                                  </p:childTnLst>
                                </p:cTn>
                              </p:par>
                              <p:par>
                                <p:cTn id="28" presetID="10" presetClass="entr" fill="hold" grpId="8" nodeType="withEffect">
                                  <p:stCondLst>
                                    <p:cond delay="0"/>
                                  </p:stCondLst>
                                  <p:iterate>
                                    <p:tmAbs val="0"/>
                                  </p:iterate>
                                  <p:childTnLst>
                                    <p:set>
                                      <p:cBhvr>
                                        <p:cTn id="29" fill="hold"/>
                                        <p:tgtEl>
                                          <p:spTgt spid="546"/>
                                        </p:tgtEl>
                                        <p:attrNameLst>
                                          <p:attrName>style.visibility</p:attrName>
                                        </p:attrNameLst>
                                      </p:cBhvr>
                                      <p:to>
                                        <p:strVal val="visible"/>
                                      </p:to>
                                    </p:set>
                                    <p:animEffect transition="in" filter="fade">
                                      <p:cBhvr>
                                        <p:cTn id="30" dur="300"/>
                                        <p:tgtEl>
                                          <p:spTgt spid="546"/>
                                        </p:tgtEl>
                                      </p:cBhvr>
                                    </p:animEffect>
                                  </p:childTnLst>
                                </p:cTn>
                              </p:par>
                              <p:par>
                                <p:cTn id="31" presetID="10" presetClass="entr" fill="hold" grpId="9" nodeType="withEffect">
                                  <p:stCondLst>
                                    <p:cond delay="0"/>
                                  </p:stCondLst>
                                  <p:iterate>
                                    <p:tmAbs val="0"/>
                                  </p:iterate>
                                  <p:childTnLst>
                                    <p:set>
                                      <p:cBhvr>
                                        <p:cTn id="32" fill="hold"/>
                                        <p:tgtEl>
                                          <p:spTgt spid="548"/>
                                        </p:tgtEl>
                                        <p:attrNameLst>
                                          <p:attrName>style.visibility</p:attrName>
                                        </p:attrNameLst>
                                      </p:cBhvr>
                                      <p:to>
                                        <p:strVal val="visible"/>
                                      </p:to>
                                    </p:set>
                                    <p:animEffect transition="in" filter="fade">
                                      <p:cBhvr>
                                        <p:cTn id="33" dur="300"/>
                                        <p:tgtEl>
                                          <p:spTgt spid="548"/>
                                        </p:tgtEl>
                                      </p:cBhvr>
                                    </p:animEffect>
                                  </p:childTnLst>
                                </p:cTn>
                              </p:par>
                              <p:par>
                                <p:cTn id="34" presetID="10" presetClass="entr" fill="hold" grpId="10" nodeType="withEffect">
                                  <p:stCondLst>
                                    <p:cond delay="0"/>
                                  </p:stCondLst>
                                  <p:iterate>
                                    <p:tmAbs val="0"/>
                                  </p:iterate>
                                  <p:childTnLst>
                                    <p:set>
                                      <p:cBhvr>
                                        <p:cTn id="35" fill="hold"/>
                                        <p:tgtEl>
                                          <p:spTgt spid="547"/>
                                        </p:tgtEl>
                                        <p:attrNameLst>
                                          <p:attrName>style.visibility</p:attrName>
                                        </p:attrNameLst>
                                      </p:cBhvr>
                                      <p:to>
                                        <p:strVal val="visible"/>
                                      </p:to>
                                    </p:set>
                                    <p:animEffect transition="in" filter="fade">
                                      <p:cBhvr>
                                        <p:cTn id="36" dur="300"/>
                                        <p:tgtEl>
                                          <p:spTgt spid="547"/>
                                        </p:tgtEl>
                                      </p:cBhvr>
                                    </p:animEffect>
                                  </p:childTnLst>
                                </p:cTn>
                              </p:par>
                              <p:par>
                                <p:cTn id="37" presetID="10" presetClass="entr" fill="hold" grpId="11" nodeType="withEffect">
                                  <p:stCondLst>
                                    <p:cond delay="0"/>
                                  </p:stCondLst>
                                  <p:iterate>
                                    <p:tmAbs val="0"/>
                                  </p:iterate>
                                  <p:childTnLst>
                                    <p:set>
                                      <p:cBhvr>
                                        <p:cTn id="38" fill="hold"/>
                                        <p:tgtEl>
                                          <p:spTgt spid="544"/>
                                        </p:tgtEl>
                                        <p:attrNameLst>
                                          <p:attrName>style.visibility</p:attrName>
                                        </p:attrNameLst>
                                      </p:cBhvr>
                                      <p:to>
                                        <p:strVal val="visible"/>
                                      </p:to>
                                    </p:set>
                                    <p:animEffect transition="in" filter="fade">
                                      <p:cBhvr>
                                        <p:cTn id="39" dur="300"/>
                                        <p:tgtEl>
                                          <p:spTgt spid="544"/>
                                        </p:tgtEl>
                                      </p:cBhvr>
                                    </p:animEffect>
                                  </p:childTnLst>
                                </p:cTn>
                              </p:par>
                              <p:par>
                                <p:cTn id="40" presetID="10" presetClass="entr" fill="hold" grpId="12" nodeType="withEffect">
                                  <p:stCondLst>
                                    <p:cond delay="0"/>
                                  </p:stCondLst>
                                  <p:iterate>
                                    <p:tmAbs val="0"/>
                                  </p:iterate>
                                  <p:childTnLst>
                                    <p:set>
                                      <p:cBhvr>
                                        <p:cTn id="41" fill="hold"/>
                                        <p:tgtEl>
                                          <p:spTgt spid="549"/>
                                        </p:tgtEl>
                                        <p:attrNameLst>
                                          <p:attrName>style.visibility</p:attrName>
                                        </p:attrNameLst>
                                      </p:cBhvr>
                                      <p:to>
                                        <p:strVal val="visible"/>
                                      </p:to>
                                    </p:set>
                                    <p:animEffect transition="in" filter="fade">
                                      <p:cBhvr>
                                        <p:cTn id="42" dur="300"/>
                                        <p:tgtEl>
                                          <p:spTgt spid="5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7" grpId="1" animBg="1" advAuto="0"/>
      <p:bldP spid="538" grpId="4" animBg="1" advAuto="0"/>
      <p:bldP spid="539" grpId="3" animBg="1" advAuto="0"/>
      <p:bldP spid="540" grpId="2" animBg="1" advAuto="0"/>
      <p:bldP spid="542" grpId="5" animBg="1" advAuto="0"/>
      <p:bldP spid="543" grpId="6" animBg="1" advAuto="0"/>
      <p:bldP spid="544" grpId="11" animBg="1" advAuto="0"/>
      <p:bldP spid="545" grpId="7" animBg="1" advAuto="0"/>
      <p:bldP spid="546" grpId="8" animBg="1" advAuto="0"/>
      <p:bldP spid="547" grpId="10" animBg="1" advAuto="0"/>
      <p:bldP spid="548" grpId="9" animBg="1" advAuto="0"/>
      <p:bldP spid="549" grpId="12" animBg="1" advAuto="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 name="Our Idea"/>
          <p:cNvSpPr txBox="1">
            <a:spLocks noGrp="1"/>
          </p:cNvSpPr>
          <p:nvPr>
            <p:ph type="title"/>
          </p:nvPr>
        </p:nvSpPr>
        <p:spPr>
          <a:prstGeom prst="rect">
            <a:avLst/>
          </a:prstGeom>
        </p:spPr>
        <p:txBody>
          <a:bodyPr/>
          <a:lstStyle/>
          <a:p>
            <a:r>
              <a:t>Our Idea</a:t>
            </a:r>
          </a:p>
        </p:txBody>
      </p:sp>
      <mc:AlternateContent xmlns:mc="http://schemas.openxmlformats.org/markup-compatibility/2006" xmlns:a14="http://schemas.microsoft.com/office/drawing/2010/main">
        <mc:Choice Requires="a14">
          <p:sp>
            <p:nvSpPr>
              <p:cNvPr id="554" name="Text"/>
              <p:cNvSpPr txBox="1"/>
              <p:nvPr/>
            </p:nvSpPr>
            <p:spPr>
              <a:xfrm>
                <a:off x="9980141" y="6088058"/>
                <a:ext cx="9568062" cy="2862316"/>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solidFill>
                      <a:schemeClr val="accent6">
                        <a:lumOff val="-9568"/>
                      </a:schemeClr>
                    </a:solidFill>
                  </a:defRPr>
                </a:pPr>
                <a14:m>
                  <m:oMathPara xmlns:m="http://schemas.openxmlformats.org/officeDocument/2006/math">
                    <m:oMathParaPr>
                      <m:jc m:val="left"/>
                    </m:oMathParaPr>
                    <m:oMath xmlns:m="http://schemas.openxmlformats.org/officeDocument/2006/math">
                      <m:sSub>
                        <m:sSubPr>
                          <m:ctrlPr>
                            <a:rPr sz="8500" i="1">
                              <a:solidFill>
                                <a:srgbClr val="598A38"/>
                              </a:solidFill>
                              <a:latin typeface="Cambria Math" panose="02040503050406030204" pitchFamily="18" charset="0"/>
                            </a:rPr>
                          </m:ctrlPr>
                        </m:sSubPr>
                        <m:e>
                          <m:r>
                            <a:rPr sz="8500" i="1">
                              <a:solidFill>
                                <a:srgbClr val="598A38"/>
                              </a:solidFill>
                              <a:latin typeface="Cambria Math" panose="02040503050406030204" pitchFamily="18" charset="0"/>
                            </a:rPr>
                            <m:t>𝑠</m:t>
                          </m:r>
                        </m:e>
                        <m:sub>
                          <m:r>
                            <a:rPr sz="8500" i="1">
                              <a:solidFill>
                                <a:srgbClr val="598A38"/>
                              </a:solidFill>
                              <a:latin typeface="Cambria Math" panose="02040503050406030204" pitchFamily="18" charset="0"/>
                            </a:rPr>
                            <m:t>1</m:t>
                          </m:r>
                        </m:sub>
                      </m:sSub>
                      <m:r>
                        <a:rPr sz="8500" i="1">
                          <a:solidFill>
                            <a:srgbClr val="598A38"/>
                          </a:solidFill>
                          <a:latin typeface="Cambria Math" panose="02040503050406030204" pitchFamily="18" charset="0"/>
                        </a:rPr>
                        <m:t>=</m:t>
                      </m:r>
                      <m:sSub>
                        <m:sSubPr>
                          <m:ctrlPr>
                            <a:rPr sz="8500" i="1">
                              <a:solidFill>
                                <a:srgbClr val="598A38"/>
                              </a:solidFill>
                              <a:latin typeface="Cambria Math" panose="02040503050406030204" pitchFamily="18" charset="0"/>
                            </a:rPr>
                          </m:ctrlPr>
                        </m:sSubPr>
                        <m:e>
                          <m:r>
                            <a:rPr sz="8500" i="1">
                              <a:solidFill>
                                <a:srgbClr val="598A38"/>
                              </a:solidFill>
                              <a:latin typeface="Cambria Math" panose="02040503050406030204" pitchFamily="18" charset="0"/>
                            </a:rPr>
                            <m:t>𝑎</m:t>
                          </m:r>
                        </m:e>
                        <m:sub>
                          <m:r>
                            <a:rPr sz="8500" i="1">
                              <a:solidFill>
                                <a:srgbClr val="598A38"/>
                              </a:solidFill>
                              <a:latin typeface="Cambria Math" panose="02040503050406030204" pitchFamily="18" charset="0"/>
                            </a:rPr>
                            <m:t>1</m:t>
                          </m:r>
                        </m:sub>
                      </m:sSub>
                      <m:r>
                        <a:rPr sz="8500" i="1">
                          <a:solidFill>
                            <a:srgbClr val="598A38"/>
                          </a:solidFill>
                          <a:latin typeface="Cambria Math" panose="02040503050406030204" pitchFamily="18" charset="0"/>
                        </a:rPr>
                        <m:t>+</m:t>
                      </m:r>
                      <m:sSub>
                        <m:sSubPr>
                          <m:ctrlPr>
                            <a:rPr sz="8500" i="1">
                              <a:solidFill>
                                <a:srgbClr val="598A38"/>
                              </a:solidFill>
                              <a:latin typeface="Cambria Math" panose="02040503050406030204" pitchFamily="18" charset="0"/>
                            </a:rPr>
                          </m:ctrlPr>
                        </m:sSubPr>
                        <m:e>
                          <m:r>
                            <a:rPr sz="8500" i="1">
                              <a:solidFill>
                                <a:srgbClr val="598A38"/>
                              </a:solidFill>
                              <a:latin typeface="Cambria Math" panose="02040503050406030204" pitchFamily="18" charset="0"/>
                            </a:rPr>
                            <m:t>𝑐</m:t>
                          </m:r>
                        </m:e>
                        <m:sub>
                          <m:r>
                            <a:rPr sz="8500" i="1">
                              <a:solidFill>
                                <a:srgbClr val="598A38"/>
                              </a:solidFill>
                              <a:latin typeface="Cambria Math" panose="02040503050406030204" pitchFamily="18" charset="0"/>
                            </a:rPr>
                            <m:t>1</m:t>
                          </m:r>
                        </m:sub>
                      </m:sSub>
                      <m:r>
                        <a:rPr sz="8500" i="1">
                          <a:solidFill>
                            <a:srgbClr val="598A38"/>
                          </a:solidFill>
                          <a:latin typeface="Cambria Math" panose="02040503050406030204" pitchFamily="18" charset="0"/>
                        </a:rPr>
                        <m:t>⋅</m:t>
                      </m:r>
                      <m:sSub>
                        <m:sSubPr>
                          <m:ctrlPr>
                            <a:rPr sz="8500" i="1">
                              <a:solidFill>
                                <a:srgbClr val="CB00F5"/>
                              </a:solidFill>
                              <a:latin typeface="Cambria Math" panose="02040503050406030204" pitchFamily="18" charset="0"/>
                            </a:rPr>
                          </m:ctrlPr>
                        </m:sSubPr>
                        <m:e>
                          <m:r>
                            <a:rPr sz="8500" i="1">
                              <a:solidFill>
                                <a:srgbClr val="CB00F5"/>
                              </a:solidFill>
                              <a:latin typeface="Cambria Math" panose="02040503050406030204" pitchFamily="18" charset="0"/>
                            </a:rPr>
                            <m:t>𝑦</m:t>
                          </m:r>
                        </m:e>
                        <m:sub>
                          <m:r>
                            <a:rPr sz="8500" i="1">
                              <a:solidFill>
                                <a:srgbClr val="CB00F5"/>
                              </a:solidFill>
                              <a:latin typeface="Cambria Math" panose="02040503050406030204" pitchFamily="18" charset="0"/>
                            </a:rPr>
                            <m:t>1</m:t>
                          </m:r>
                        </m:sub>
                      </m:sSub>
                      <m:r>
                        <a:rPr sz="8500" i="1">
                          <a:solidFill>
                            <a:srgbClr val="598A38"/>
                          </a:solidFill>
                          <a:latin typeface="Cambria Math" panose="02040503050406030204" pitchFamily="18" charset="0"/>
                        </a:rPr>
                        <m:t>⋅</m:t>
                      </m:r>
                      <m:r>
                        <a:rPr sz="8500" i="1">
                          <a:solidFill>
                            <a:srgbClr val="598A38"/>
                          </a:solidFill>
                          <a:latin typeface="Cambria Math" panose="02040503050406030204" pitchFamily="18" charset="0"/>
                        </a:rPr>
                        <m:t>𝑥</m:t>
                      </m:r>
                    </m:oMath>
                  </m:oMathPara>
                </a14:m>
                <a:endParaRPr sz="8500" dirty="0"/>
              </a:p>
              <a:p>
                <a:pPr>
                  <a:defRPr sz="8000">
                    <a:solidFill>
                      <a:schemeClr val="accent5">
                        <a:satOff val="-19091"/>
                        <a:lumOff val="-11921"/>
                      </a:schemeClr>
                    </a:solidFill>
                  </a:defRPr>
                </a:pPr>
                <a14:m>
                  <m:oMathPara xmlns:m="http://schemas.openxmlformats.org/officeDocument/2006/math">
                    <m:oMathParaPr>
                      <m:jc m:val="left"/>
                    </m:oMathParaPr>
                    <m:oMath xmlns:m="http://schemas.openxmlformats.org/officeDocument/2006/math">
                      <m:sSub>
                        <m:sSubPr>
                          <m:ctrlPr>
                            <a:rPr sz="8500" i="1">
                              <a:solidFill>
                                <a:srgbClr val="487CAA"/>
                              </a:solidFill>
                              <a:latin typeface="Cambria Math" panose="02040503050406030204" pitchFamily="18" charset="0"/>
                            </a:rPr>
                          </m:ctrlPr>
                        </m:sSubPr>
                        <m:e>
                          <m:r>
                            <a:rPr sz="8500" i="1">
                              <a:solidFill>
                                <a:srgbClr val="487CAA"/>
                              </a:solidFill>
                              <a:latin typeface="Cambria Math" panose="02040503050406030204" pitchFamily="18" charset="0"/>
                            </a:rPr>
                            <m:t>𝑠</m:t>
                          </m:r>
                        </m:e>
                        <m:sub>
                          <m:r>
                            <a:rPr sz="8500" i="1">
                              <a:solidFill>
                                <a:srgbClr val="487CAA"/>
                              </a:solidFill>
                              <a:latin typeface="Cambria Math" panose="02040503050406030204" pitchFamily="18" charset="0"/>
                            </a:rPr>
                            <m:t>2</m:t>
                          </m:r>
                        </m:sub>
                      </m:sSub>
                      <m:r>
                        <a:rPr sz="8500" i="1">
                          <a:solidFill>
                            <a:srgbClr val="487CAA"/>
                          </a:solidFill>
                          <a:latin typeface="Cambria Math" panose="02040503050406030204" pitchFamily="18" charset="0"/>
                        </a:rPr>
                        <m:t>=</m:t>
                      </m:r>
                      <m:sSub>
                        <m:sSubPr>
                          <m:ctrlPr>
                            <a:rPr sz="8500" i="1">
                              <a:solidFill>
                                <a:srgbClr val="487CAA"/>
                              </a:solidFill>
                              <a:latin typeface="Cambria Math" panose="02040503050406030204" pitchFamily="18" charset="0"/>
                            </a:rPr>
                          </m:ctrlPr>
                        </m:sSubPr>
                        <m:e>
                          <m:r>
                            <a:rPr sz="8500" i="1">
                              <a:solidFill>
                                <a:srgbClr val="487CAA"/>
                              </a:solidFill>
                              <a:latin typeface="Cambria Math" panose="02040503050406030204" pitchFamily="18" charset="0"/>
                            </a:rPr>
                            <m:t>𝑎</m:t>
                          </m:r>
                        </m:e>
                        <m:sub>
                          <m:r>
                            <a:rPr sz="8500" i="1">
                              <a:solidFill>
                                <a:srgbClr val="487CAA"/>
                              </a:solidFill>
                              <a:latin typeface="Cambria Math" panose="02040503050406030204" pitchFamily="18" charset="0"/>
                            </a:rPr>
                            <m:t>2</m:t>
                          </m:r>
                        </m:sub>
                      </m:sSub>
                      <m:r>
                        <a:rPr sz="8500" i="1">
                          <a:solidFill>
                            <a:srgbClr val="487CAA"/>
                          </a:solidFill>
                          <a:latin typeface="Cambria Math" panose="02040503050406030204" pitchFamily="18" charset="0"/>
                        </a:rPr>
                        <m:t>+</m:t>
                      </m:r>
                      <m:sSub>
                        <m:sSubPr>
                          <m:ctrlPr>
                            <a:rPr sz="8500" i="1">
                              <a:solidFill>
                                <a:srgbClr val="487CAA"/>
                              </a:solidFill>
                              <a:latin typeface="Cambria Math" panose="02040503050406030204" pitchFamily="18" charset="0"/>
                            </a:rPr>
                          </m:ctrlPr>
                        </m:sSubPr>
                        <m:e>
                          <m:r>
                            <a:rPr sz="8500" i="1">
                              <a:solidFill>
                                <a:srgbClr val="487CAA"/>
                              </a:solidFill>
                              <a:latin typeface="Cambria Math" panose="02040503050406030204" pitchFamily="18" charset="0"/>
                            </a:rPr>
                            <m:t>𝑐</m:t>
                          </m:r>
                        </m:e>
                        <m:sub>
                          <m:r>
                            <a:rPr sz="8500" i="1">
                              <a:solidFill>
                                <a:srgbClr val="487CAA"/>
                              </a:solidFill>
                              <a:latin typeface="Cambria Math" panose="02040503050406030204" pitchFamily="18" charset="0"/>
                            </a:rPr>
                            <m:t>2</m:t>
                          </m:r>
                        </m:sub>
                      </m:sSub>
                      <m:r>
                        <a:rPr sz="8500" i="1">
                          <a:solidFill>
                            <a:srgbClr val="487CAA"/>
                          </a:solidFill>
                          <a:latin typeface="Cambria Math" panose="02040503050406030204" pitchFamily="18" charset="0"/>
                        </a:rPr>
                        <m:t>⋅</m:t>
                      </m:r>
                      <m:sSub>
                        <m:sSubPr>
                          <m:ctrlPr>
                            <a:rPr sz="8500" i="1">
                              <a:solidFill>
                                <a:srgbClr val="CB00F5"/>
                              </a:solidFill>
                              <a:latin typeface="Cambria Math" panose="02040503050406030204" pitchFamily="18" charset="0"/>
                            </a:rPr>
                          </m:ctrlPr>
                        </m:sSubPr>
                        <m:e>
                          <m:r>
                            <a:rPr sz="8500" i="1">
                              <a:solidFill>
                                <a:srgbClr val="CB00F5"/>
                              </a:solidFill>
                              <a:latin typeface="Cambria Math" panose="02040503050406030204" pitchFamily="18" charset="0"/>
                            </a:rPr>
                            <m:t>𝑦</m:t>
                          </m:r>
                        </m:e>
                        <m:sub>
                          <m:r>
                            <a:rPr sz="8500" i="1">
                              <a:solidFill>
                                <a:srgbClr val="CB00F5"/>
                              </a:solidFill>
                              <a:latin typeface="Cambria Math" panose="02040503050406030204" pitchFamily="18" charset="0"/>
                            </a:rPr>
                            <m:t>2</m:t>
                          </m:r>
                        </m:sub>
                      </m:sSub>
                      <m:r>
                        <a:rPr sz="8500" i="1">
                          <a:solidFill>
                            <a:srgbClr val="487CAA"/>
                          </a:solidFill>
                          <a:latin typeface="Cambria Math" panose="02040503050406030204" pitchFamily="18" charset="0"/>
                        </a:rPr>
                        <m:t>⋅</m:t>
                      </m:r>
                      <m:r>
                        <a:rPr sz="8500" i="1">
                          <a:solidFill>
                            <a:srgbClr val="487CAA"/>
                          </a:solidFill>
                          <a:latin typeface="Cambria Math" panose="02040503050406030204" pitchFamily="18" charset="0"/>
                        </a:rPr>
                        <m:t>𝑥</m:t>
                      </m:r>
                    </m:oMath>
                  </m:oMathPara>
                </a14:m>
                <a:endParaRPr sz="8500" dirty="0">
                  <a:solidFill>
                    <a:srgbClr val="497CAA"/>
                  </a:solidFill>
                </a:endParaRPr>
              </a:p>
            </p:txBody>
          </p:sp>
        </mc:Choice>
        <mc:Fallback xmlns="">
          <p:sp>
            <p:nvSpPr>
              <p:cNvPr id="554" name="Text"/>
              <p:cNvSpPr txBox="1">
                <a:spLocks noRot="1" noChangeAspect="1" noMove="1" noResize="1" noEditPoints="1" noAdjustHandles="1" noChangeArrowheads="1" noChangeShapeType="1" noTextEdit="1"/>
              </p:cNvSpPr>
              <p:nvPr/>
            </p:nvSpPr>
            <p:spPr>
              <a:xfrm>
                <a:off x="9980141" y="6088058"/>
                <a:ext cx="9568062" cy="2862316"/>
              </a:xfrm>
              <a:prstGeom prst="rect">
                <a:avLst/>
              </a:prstGeom>
              <a:blipFill>
                <a:blip r:embed="rId3"/>
                <a:stretch>
                  <a:fillRect l="-1457" b="-6195"/>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55" name="+    +     +"/>
              <p:cNvSpPr txBox="1"/>
              <p:nvPr/>
            </p:nvSpPr>
            <p:spPr>
              <a:xfrm>
                <a:off x="3731964" y="12590413"/>
                <a:ext cx="24359611" cy="1884997"/>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pPr>
                <a14:m>
                  <m:oMath xmlns:m="http://schemas.openxmlformats.org/officeDocument/2006/math">
                    <m:sSub>
                      <m:sSubPr>
                        <m:ctrlPr>
                          <a:rPr sz="9800" i="1">
                            <a:solidFill>
                              <a:srgbClr val="D25327"/>
                            </a:solidFill>
                            <a:latin typeface="Cambria Math" panose="02040503050406030204" pitchFamily="18" charset="0"/>
                          </a:rPr>
                        </m:ctrlPr>
                      </m:sSubPr>
                      <m:e>
                        <m:r>
                          <a:rPr sz="9800" i="1">
                            <a:solidFill>
                              <a:srgbClr val="D25327"/>
                            </a:solidFill>
                            <a:latin typeface="Cambria Math" panose="02040503050406030204" pitchFamily="18" charset="0"/>
                          </a:rPr>
                          <m:t>𝛼</m:t>
                        </m:r>
                      </m:e>
                      <m:sub>
                        <m:r>
                          <a:rPr sz="9800" i="1">
                            <a:solidFill>
                              <a:srgbClr val="D25327"/>
                            </a:solidFill>
                            <a:latin typeface="Cambria Math" panose="02040503050406030204" pitchFamily="18" charset="0"/>
                          </a:rPr>
                          <m:t>1</m:t>
                        </m:r>
                      </m:sub>
                    </m:sSub>
                    <m:sSub>
                      <m:sSubPr>
                        <m:ctrlPr>
                          <a:rPr sz="9950" i="1">
                            <a:solidFill>
                              <a:srgbClr val="598A38"/>
                            </a:solidFill>
                            <a:latin typeface="Cambria Math" panose="02040503050406030204" pitchFamily="18" charset="0"/>
                          </a:rPr>
                        </m:ctrlPr>
                      </m:sSubPr>
                      <m:e>
                        <m:r>
                          <a:rPr sz="9950" i="1">
                            <a:solidFill>
                              <a:srgbClr val="598A38"/>
                            </a:solidFill>
                            <a:latin typeface="Cambria Math" panose="02040503050406030204" pitchFamily="18" charset="0"/>
                          </a:rPr>
                          <m:t>𝑠</m:t>
                        </m:r>
                      </m:e>
                      <m:sub>
                        <m:r>
                          <a:rPr sz="9950" i="1">
                            <a:solidFill>
                              <a:srgbClr val="598A38"/>
                            </a:solidFill>
                            <a:latin typeface="Cambria Math" panose="02040503050406030204" pitchFamily="18" charset="0"/>
                          </a:rPr>
                          <m:t>1</m:t>
                        </m:r>
                      </m:sub>
                    </m:sSub>
                  </m:oMath>
                </a14:m>
                <a:r>
                  <a:rPr dirty="0"/>
                  <a:t> </a:t>
                </a:r>
                <a14:m>
                  <m:oMath xmlns:m="http://schemas.openxmlformats.org/officeDocument/2006/math">
                    <m:r>
                      <a:rPr sz="10050" i="1">
                        <a:solidFill>
                          <a:srgbClr val="000000"/>
                        </a:solidFill>
                        <a:latin typeface="Cambria Math" panose="02040503050406030204" pitchFamily="18" charset="0"/>
                      </a:rPr>
                      <m:t>+</m:t>
                    </m:r>
                  </m:oMath>
                </a14:m>
                <a:r>
                  <a:rPr dirty="0"/>
                  <a:t> </a:t>
                </a:r>
                <a14:m>
                  <m:oMath xmlns:m="http://schemas.openxmlformats.org/officeDocument/2006/math">
                    <m:sSub>
                      <m:sSubPr>
                        <m:ctrlPr>
                          <a:rPr sz="9100" i="1">
                            <a:solidFill>
                              <a:srgbClr val="D25327"/>
                            </a:solidFill>
                            <a:latin typeface="Cambria Math" panose="02040503050406030204" pitchFamily="18" charset="0"/>
                          </a:rPr>
                        </m:ctrlPr>
                      </m:sSubPr>
                      <m:e>
                        <m:r>
                          <a:rPr sz="9100" i="1">
                            <a:solidFill>
                              <a:srgbClr val="D25327"/>
                            </a:solidFill>
                            <a:latin typeface="Cambria Math" panose="02040503050406030204" pitchFamily="18" charset="0"/>
                          </a:rPr>
                          <m:t>𝛼</m:t>
                        </m:r>
                      </m:e>
                      <m:sub>
                        <m:r>
                          <a:rPr sz="9100" i="1">
                            <a:solidFill>
                              <a:srgbClr val="D25327"/>
                            </a:solidFill>
                            <a:latin typeface="Cambria Math" panose="02040503050406030204" pitchFamily="18" charset="0"/>
                          </a:rPr>
                          <m:t>2</m:t>
                        </m:r>
                      </m:sub>
                    </m:sSub>
                    <m:sSub>
                      <m:sSubPr>
                        <m:ctrlPr>
                          <a:rPr sz="9100" i="1">
                            <a:solidFill>
                              <a:srgbClr val="487CAA"/>
                            </a:solidFill>
                            <a:latin typeface="Cambria Math" panose="02040503050406030204" pitchFamily="18" charset="0"/>
                          </a:rPr>
                        </m:ctrlPr>
                      </m:sSubPr>
                      <m:e>
                        <m:r>
                          <a:rPr sz="9100" i="1">
                            <a:solidFill>
                              <a:srgbClr val="487CAA"/>
                            </a:solidFill>
                            <a:latin typeface="Cambria Math" panose="02040503050406030204" pitchFamily="18" charset="0"/>
                          </a:rPr>
                          <m:t>𝑠</m:t>
                        </m:r>
                      </m:e>
                      <m:sub>
                        <m:r>
                          <a:rPr sz="9100" i="1">
                            <a:solidFill>
                              <a:srgbClr val="487CAA"/>
                            </a:solidFill>
                            <a:latin typeface="Cambria Math" panose="02040503050406030204" pitchFamily="18" charset="0"/>
                          </a:rPr>
                          <m:t>2</m:t>
                        </m:r>
                      </m:sub>
                    </m:sSub>
                  </m:oMath>
                </a14:m>
                <a:r>
                  <a:rPr dirty="0"/>
                  <a:t> </a:t>
                </a:r>
                <a14:m>
                  <m:oMath xmlns:m="http://schemas.openxmlformats.org/officeDocument/2006/math">
                    <m:r>
                      <a:rPr sz="10050" i="1">
                        <a:solidFill>
                          <a:srgbClr val="000000"/>
                        </a:solidFill>
                        <a:latin typeface="Cambria Math" panose="02040503050406030204" pitchFamily="18" charset="0"/>
                      </a:rPr>
                      <m:t>=</m:t>
                    </m:r>
                  </m:oMath>
                </a14:m>
                <a:r>
                  <a:rPr dirty="0"/>
                  <a:t> </a:t>
                </a:r>
                <a14:m>
                  <m:oMath xmlns:m="http://schemas.openxmlformats.org/officeDocument/2006/math">
                    <m:sSub>
                      <m:sSubPr>
                        <m:ctrlPr>
                          <a:rPr sz="9800" i="1">
                            <a:solidFill>
                              <a:srgbClr val="D25327"/>
                            </a:solidFill>
                            <a:latin typeface="Cambria Math" panose="02040503050406030204" pitchFamily="18" charset="0"/>
                          </a:rPr>
                        </m:ctrlPr>
                      </m:sSubPr>
                      <m:e>
                        <m:r>
                          <a:rPr sz="9800" i="1">
                            <a:solidFill>
                              <a:srgbClr val="D25327"/>
                            </a:solidFill>
                            <a:latin typeface="Cambria Math" panose="02040503050406030204" pitchFamily="18" charset="0"/>
                          </a:rPr>
                          <m:t>𝛼</m:t>
                        </m:r>
                      </m:e>
                      <m:sub>
                        <m:r>
                          <a:rPr sz="9800" i="1">
                            <a:solidFill>
                              <a:srgbClr val="D25327"/>
                            </a:solidFill>
                            <a:latin typeface="Cambria Math" panose="02040503050406030204" pitchFamily="18" charset="0"/>
                          </a:rPr>
                          <m:t>1</m:t>
                        </m:r>
                      </m:sub>
                    </m:sSub>
                    <m:sSub>
                      <m:sSubPr>
                        <m:ctrlPr>
                          <a:rPr sz="9750" i="1">
                            <a:solidFill>
                              <a:srgbClr val="598A38"/>
                            </a:solidFill>
                            <a:latin typeface="Cambria Math" panose="02040503050406030204" pitchFamily="18" charset="0"/>
                          </a:rPr>
                        </m:ctrlPr>
                      </m:sSubPr>
                      <m:e>
                        <m:r>
                          <a:rPr sz="9750" i="1">
                            <a:solidFill>
                              <a:srgbClr val="598A38"/>
                            </a:solidFill>
                            <a:latin typeface="Cambria Math" panose="02040503050406030204" pitchFamily="18" charset="0"/>
                          </a:rPr>
                          <m:t>𝑎</m:t>
                        </m:r>
                      </m:e>
                      <m:sub>
                        <m:r>
                          <a:rPr sz="9750" i="1">
                            <a:solidFill>
                              <a:srgbClr val="598A38"/>
                            </a:solidFill>
                            <a:latin typeface="Cambria Math" panose="02040503050406030204" pitchFamily="18" charset="0"/>
                          </a:rPr>
                          <m:t>1</m:t>
                        </m:r>
                      </m:sub>
                    </m:sSub>
                  </m:oMath>
                </a14:m>
                <a:r>
                  <a:rPr dirty="0"/>
                  <a:t> + </a:t>
                </a:r>
                <a14:m>
                  <m:oMath xmlns:m="http://schemas.openxmlformats.org/officeDocument/2006/math">
                    <m:sSub>
                      <m:sSubPr>
                        <m:ctrlPr>
                          <a:rPr sz="9100" i="1">
                            <a:solidFill>
                              <a:srgbClr val="D25327"/>
                            </a:solidFill>
                            <a:latin typeface="Cambria Math" panose="02040503050406030204" pitchFamily="18" charset="0"/>
                          </a:rPr>
                        </m:ctrlPr>
                      </m:sSubPr>
                      <m:e>
                        <m:r>
                          <a:rPr sz="9100" i="1">
                            <a:solidFill>
                              <a:srgbClr val="D25327"/>
                            </a:solidFill>
                            <a:latin typeface="Cambria Math" panose="02040503050406030204" pitchFamily="18" charset="0"/>
                          </a:rPr>
                          <m:t>𝛼</m:t>
                        </m:r>
                      </m:e>
                      <m:sub>
                        <m:r>
                          <a:rPr sz="9100" i="1">
                            <a:solidFill>
                              <a:srgbClr val="D25327"/>
                            </a:solidFill>
                            <a:latin typeface="Cambria Math" panose="02040503050406030204" pitchFamily="18" charset="0"/>
                          </a:rPr>
                          <m:t>2</m:t>
                        </m:r>
                      </m:sub>
                    </m:sSub>
                    <m:sSub>
                      <m:sSubPr>
                        <m:ctrlPr>
                          <a:rPr sz="9050" i="1">
                            <a:solidFill>
                              <a:srgbClr val="487CAA"/>
                            </a:solidFill>
                            <a:latin typeface="Cambria Math" panose="02040503050406030204" pitchFamily="18" charset="0"/>
                          </a:rPr>
                        </m:ctrlPr>
                      </m:sSubPr>
                      <m:e>
                        <m:r>
                          <a:rPr sz="9050" i="1">
                            <a:solidFill>
                              <a:srgbClr val="487CAA"/>
                            </a:solidFill>
                            <a:latin typeface="Cambria Math" panose="02040503050406030204" pitchFamily="18" charset="0"/>
                          </a:rPr>
                          <m:t>𝑎</m:t>
                        </m:r>
                      </m:e>
                      <m:sub>
                        <m:r>
                          <a:rPr sz="9050" i="1">
                            <a:solidFill>
                              <a:srgbClr val="487CAA"/>
                            </a:solidFill>
                            <a:latin typeface="Cambria Math" panose="02040503050406030204" pitchFamily="18" charset="0"/>
                          </a:rPr>
                          <m:t>2</m:t>
                        </m:r>
                      </m:sub>
                    </m:sSub>
                  </m:oMath>
                </a14:m>
                <a:r>
                  <a:rPr dirty="0"/>
                  <a:t> + </a:t>
                </a:r>
                <a14:m>
                  <m:oMath xmlns:m="http://schemas.openxmlformats.org/officeDocument/2006/math">
                    <m:r>
                      <a:rPr sz="10900" i="1">
                        <a:solidFill>
                          <a:srgbClr val="000000"/>
                        </a:solidFill>
                        <a:latin typeface="Cambria Math" panose="02040503050406030204" pitchFamily="18" charset="0"/>
                      </a:rPr>
                      <m:t>(</m:t>
                    </m:r>
                    <m:sSub>
                      <m:sSubPr>
                        <m:ctrlPr>
                          <a:rPr sz="9800" i="1">
                            <a:solidFill>
                              <a:srgbClr val="D25327"/>
                            </a:solidFill>
                            <a:latin typeface="Cambria Math" panose="02040503050406030204" pitchFamily="18" charset="0"/>
                          </a:rPr>
                        </m:ctrlPr>
                      </m:sSubPr>
                      <m:e>
                        <m:r>
                          <a:rPr sz="9800" i="1">
                            <a:solidFill>
                              <a:srgbClr val="D25327"/>
                            </a:solidFill>
                            <a:latin typeface="Cambria Math" panose="02040503050406030204" pitchFamily="18" charset="0"/>
                          </a:rPr>
                          <m:t>𝛼</m:t>
                        </m:r>
                      </m:e>
                      <m:sub>
                        <m:r>
                          <a:rPr sz="9800" i="1">
                            <a:solidFill>
                              <a:srgbClr val="D25327"/>
                            </a:solidFill>
                            <a:latin typeface="Cambria Math" panose="02040503050406030204" pitchFamily="18" charset="0"/>
                          </a:rPr>
                          <m:t>1</m:t>
                        </m:r>
                      </m:sub>
                    </m:sSub>
                    <m:sSub>
                      <m:sSubPr>
                        <m:ctrlPr>
                          <a:rPr sz="10050" i="1">
                            <a:solidFill>
                              <a:srgbClr val="598A38"/>
                            </a:solidFill>
                            <a:latin typeface="Cambria Math" panose="02040503050406030204" pitchFamily="18" charset="0"/>
                          </a:rPr>
                        </m:ctrlPr>
                      </m:sSubPr>
                      <m:e>
                        <m:r>
                          <a:rPr sz="10050" i="1">
                            <a:solidFill>
                              <a:srgbClr val="598A38"/>
                            </a:solidFill>
                            <a:latin typeface="Cambria Math" panose="02040503050406030204" pitchFamily="18" charset="0"/>
                          </a:rPr>
                          <m:t>𝑐</m:t>
                        </m:r>
                      </m:e>
                      <m:sub>
                        <m:r>
                          <a:rPr sz="10050" i="1">
                            <a:solidFill>
                              <a:srgbClr val="598A38"/>
                            </a:solidFill>
                            <a:latin typeface="Cambria Math" panose="02040503050406030204" pitchFamily="18" charset="0"/>
                          </a:rPr>
                          <m:t>1</m:t>
                        </m:r>
                      </m:sub>
                    </m:sSub>
                  </m:oMath>
                </a14:m>
                <a:r>
                  <a:rPr dirty="0"/>
                  <a:t> + </a:t>
                </a:r>
                <a14:m>
                  <m:oMath xmlns:m="http://schemas.openxmlformats.org/officeDocument/2006/math">
                    <m:sSub>
                      <m:sSubPr>
                        <m:ctrlPr>
                          <a:rPr sz="10000" i="1">
                            <a:solidFill>
                              <a:srgbClr val="D25327"/>
                            </a:solidFill>
                            <a:latin typeface="Cambria Math" panose="02040503050406030204" pitchFamily="18" charset="0"/>
                          </a:rPr>
                        </m:ctrlPr>
                      </m:sSubPr>
                      <m:e>
                        <m:r>
                          <a:rPr sz="10000" i="1">
                            <a:solidFill>
                              <a:srgbClr val="D25327"/>
                            </a:solidFill>
                            <a:latin typeface="Cambria Math" panose="02040503050406030204" pitchFamily="18" charset="0"/>
                          </a:rPr>
                          <m:t>𝛼</m:t>
                        </m:r>
                      </m:e>
                      <m:sub>
                        <m:r>
                          <a:rPr sz="10000" i="1">
                            <a:solidFill>
                              <a:srgbClr val="D25327"/>
                            </a:solidFill>
                            <a:latin typeface="Cambria Math" panose="02040503050406030204" pitchFamily="18" charset="0"/>
                          </a:rPr>
                          <m:t>2</m:t>
                        </m:r>
                      </m:sub>
                    </m:sSub>
                    <m:sSub>
                      <m:sSubPr>
                        <m:ctrlPr>
                          <a:rPr sz="10000" i="1">
                            <a:solidFill>
                              <a:srgbClr val="487CAA"/>
                            </a:solidFill>
                            <a:latin typeface="Cambria Math" panose="02040503050406030204" pitchFamily="18" charset="0"/>
                          </a:rPr>
                        </m:ctrlPr>
                      </m:sSubPr>
                      <m:e>
                        <m:r>
                          <a:rPr sz="10000" i="1">
                            <a:solidFill>
                              <a:srgbClr val="487CAA"/>
                            </a:solidFill>
                            <a:latin typeface="Cambria Math" panose="02040503050406030204" pitchFamily="18" charset="0"/>
                          </a:rPr>
                          <m:t>𝑐</m:t>
                        </m:r>
                      </m:e>
                      <m:sub>
                        <m:r>
                          <a:rPr sz="10000" i="1">
                            <a:solidFill>
                              <a:srgbClr val="487CAA"/>
                            </a:solidFill>
                            <a:latin typeface="Cambria Math" panose="02040503050406030204" pitchFamily="18" charset="0"/>
                          </a:rPr>
                          <m:t>2</m:t>
                        </m:r>
                      </m:sub>
                    </m:sSub>
                    <m:r>
                      <a:rPr sz="10000" i="1">
                        <a:solidFill>
                          <a:srgbClr val="000000"/>
                        </a:solidFill>
                        <a:latin typeface="Cambria Math" panose="02040503050406030204" pitchFamily="18" charset="0"/>
                      </a:rPr>
                      <m:t>)⋅</m:t>
                    </m:r>
                    <m:r>
                      <a:rPr sz="10000" i="1">
                        <a:solidFill>
                          <a:srgbClr val="CB00F5"/>
                        </a:solidFill>
                        <a:latin typeface="Cambria Math" panose="02040503050406030204" pitchFamily="18" charset="0"/>
                      </a:rPr>
                      <m:t>?</m:t>
                    </m:r>
                    <m:r>
                      <a:rPr sz="10000" i="1">
                        <a:solidFill>
                          <a:srgbClr val="000000"/>
                        </a:solidFill>
                        <a:latin typeface="Cambria Math" panose="02040503050406030204" pitchFamily="18" charset="0"/>
                      </a:rPr>
                      <m:t>⋅</m:t>
                    </m:r>
                    <m:r>
                      <a:rPr sz="10000" i="1">
                        <a:solidFill>
                          <a:srgbClr val="000000"/>
                        </a:solidFill>
                        <a:latin typeface="Cambria Math" panose="02040503050406030204" pitchFamily="18" charset="0"/>
                      </a:rPr>
                      <m:t>𝑥</m:t>
                    </m:r>
                  </m:oMath>
                </a14:m>
                <a:endParaRPr sz="10000" dirty="0"/>
              </a:p>
            </p:txBody>
          </p:sp>
        </mc:Choice>
        <mc:Fallback xmlns="">
          <p:sp>
            <p:nvSpPr>
              <p:cNvPr id="555" name="+    +     +"/>
              <p:cNvSpPr txBox="1">
                <a:spLocks noRot="1" noChangeAspect="1" noMove="1" noResize="1" noEditPoints="1" noAdjustHandles="1" noChangeArrowheads="1" noChangeShapeType="1" noTextEdit="1"/>
              </p:cNvSpPr>
              <p:nvPr/>
            </p:nvSpPr>
            <p:spPr>
              <a:xfrm>
                <a:off x="3731964" y="12590413"/>
                <a:ext cx="24359611" cy="1884997"/>
              </a:xfrm>
              <a:prstGeom prst="rect">
                <a:avLst/>
              </a:prstGeom>
              <a:blipFill>
                <a:blip r:embed="rId4"/>
                <a:stretch>
                  <a:fillRect l="-730" b="-25503"/>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56" name="Any   ,"/>
              <p:cNvSpPr txBox="1"/>
              <p:nvPr/>
            </p:nvSpPr>
            <p:spPr>
              <a:xfrm>
                <a:off x="14653305" y="9778758"/>
                <a:ext cx="4683925" cy="1468561"/>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solidFill>
                      <a:srgbClr val="D25428"/>
                    </a:solidFill>
                  </a:defRPr>
                </a:pPr>
                <a:r>
                  <a:rPr dirty="0"/>
                  <a:t>Any </a:t>
                </a:r>
                <a14:m>
                  <m:oMath xmlns:m="http://schemas.openxmlformats.org/officeDocument/2006/math">
                    <m:sSub>
                      <m:sSubPr>
                        <m:ctrlPr>
                          <a:rPr sz="9800" i="1">
                            <a:solidFill>
                              <a:srgbClr val="D25327"/>
                            </a:solidFill>
                            <a:latin typeface="Cambria Math" panose="02040503050406030204" pitchFamily="18" charset="0"/>
                          </a:rPr>
                        </m:ctrlPr>
                      </m:sSubPr>
                      <m:e>
                        <m:r>
                          <a:rPr sz="9800" i="1">
                            <a:solidFill>
                              <a:srgbClr val="D25327"/>
                            </a:solidFill>
                            <a:latin typeface="Cambria Math" panose="02040503050406030204" pitchFamily="18" charset="0"/>
                          </a:rPr>
                          <m:t>𝛼</m:t>
                        </m:r>
                      </m:e>
                      <m:sub>
                        <m:r>
                          <a:rPr sz="9800" i="1">
                            <a:solidFill>
                              <a:srgbClr val="D25327"/>
                            </a:solidFill>
                            <a:latin typeface="Cambria Math" panose="02040503050406030204" pitchFamily="18" charset="0"/>
                          </a:rPr>
                          <m:t>1</m:t>
                        </m:r>
                      </m:sub>
                    </m:sSub>
                  </m:oMath>
                </a14:m>
                <a:r>
                  <a:rPr dirty="0"/>
                  <a:t> , </a:t>
                </a:r>
                <a14:m>
                  <m:oMath xmlns:m="http://schemas.openxmlformats.org/officeDocument/2006/math">
                    <m:sSub>
                      <m:sSubPr>
                        <m:ctrlPr>
                          <a:rPr sz="9100" i="1">
                            <a:solidFill>
                              <a:srgbClr val="D25327"/>
                            </a:solidFill>
                            <a:latin typeface="Cambria Math" panose="02040503050406030204" pitchFamily="18" charset="0"/>
                          </a:rPr>
                        </m:ctrlPr>
                      </m:sSubPr>
                      <m:e>
                        <m:r>
                          <a:rPr sz="9100" i="1">
                            <a:solidFill>
                              <a:srgbClr val="D25327"/>
                            </a:solidFill>
                            <a:latin typeface="Cambria Math" panose="02040503050406030204" pitchFamily="18" charset="0"/>
                          </a:rPr>
                          <m:t>𝛼</m:t>
                        </m:r>
                      </m:e>
                      <m:sub>
                        <m:r>
                          <a:rPr sz="9100" i="1">
                            <a:solidFill>
                              <a:srgbClr val="D25327"/>
                            </a:solidFill>
                            <a:latin typeface="Cambria Math" panose="02040503050406030204" pitchFamily="18" charset="0"/>
                          </a:rPr>
                          <m:t>2</m:t>
                        </m:r>
                      </m:sub>
                    </m:sSub>
                  </m:oMath>
                </a14:m>
                <a:endParaRPr dirty="0"/>
              </a:p>
            </p:txBody>
          </p:sp>
        </mc:Choice>
        <mc:Fallback xmlns="">
          <p:sp>
            <p:nvSpPr>
              <p:cNvPr id="556" name="Any   ,"/>
              <p:cNvSpPr txBox="1">
                <a:spLocks noRot="1" noChangeAspect="1" noMove="1" noResize="1" noEditPoints="1" noAdjustHandles="1" noChangeArrowheads="1" noChangeShapeType="1" noTextEdit="1"/>
              </p:cNvSpPr>
              <p:nvPr/>
            </p:nvSpPr>
            <p:spPr>
              <a:xfrm>
                <a:off x="14653305" y="9778758"/>
                <a:ext cx="4683925" cy="1468561"/>
              </a:xfrm>
              <a:prstGeom prst="rect">
                <a:avLst/>
              </a:prstGeom>
              <a:blipFill>
                <a:blip r:embed="rId5"/>
                <a:stretch>
                  <a:fillRect l="-10270" r="-15135" b="-4615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cxnSp>
        <p:nvCxnSpPr>
          <p:cNvPr id="557" name="Connection Line"/>
          <p:cNvCxnSpPr>
            <a:cxnSpLocks/>
          </p:cNvCxnSpPr>
          <p:nvPr/>
        </p:nvCxnSpPr>
        <p:spPr>
          <a:xfrm flipV="1">
            <a:off x="13800494" y="8996488"/>
            <a:ext cx="0" cy="3935895"/>
          </a:xfrm>
          <a:prstGeom prst="straightConnector1">
            <a:avLst/>
          </a:prstGeom>
          <a:ln w="127000">
            <a:solidFill>
              <a:srgbClr val="000000"/>
            </a:solidFill>
            <a:headEnd type="triangle"/>
          </a:ln>
        </p:spPr>
      </p:cxnSp>
      <mc:AlternateContent xmlns:mc="http://schemas.openxmlformats.org/markup-compatibility/2006" xmlns:a14="http://schemas.microsoft.com/office/drawing/2010/main">
        <mc:Choice Requires="a14">
          <p:sp>
            <p:nvSpPr>
              <p:cNvPr id="558" name=",   are chosen randomly and hidden to the adversary before picking   ,"/>
              <p:cNvSpPr txBox="1"/>
              <p:nvPr/>
            </p:nvSpPr>
            <p:spPr>
              <a:xfrm>
                <a:off x="21278505" y="5471855"/>
                <a:ext cx="10489281" cy="317620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lIns="121917" tIns="121917" rIns="121917" bIns="121917">
                <a:spAutoFit/>
              </a:bodyPr>
              <a:lstStyle/>
              <a:p>
                <a:pPr>
                  <a:defRPr sz="6000">
                    <a:solidFill>
                      <a:srgbClr val="CC00F5"/>
                    </a:solidFill>
                  </a:defRPr>
                </a:pPr>
                <a14:m>
                  <m:oMath xmlns:m="http://schemas.openxmlformats.org/officeDocument/2006/math">
                    <m:sSub>
                      <m:sSubPr>
                        <m:ctrlPr>
                          <a:rPr sz="6950" i="1">
                            <a:solidFill>
                              <a:srgbClr val="CB00F5"/>
                            </a:solidFill>
                            <a:latin typeface="Cambria Math" panose="02040503050406030204" pitchFamily="18" charset="0"/>
                          </a:rPr>
                        </m:ctrlPr>
                      </m:sSubPr>
                      <m:e>
                        <m:r>
                          <a:rPr sz="6950" i="1">
                            <a:solidFill>
                              <a:srgbClr val="CB00F5"/>
                            </a:solidFill>
                            <a:latin typeface="Cambria Math" panose="02040503050406030204" pitchFamily="18" charset="0"/>
                          </a:rPr>
                          <m:t>𝑦</m:t>
                        </m:r>
                      </m:e>
                      <m:sub>
                        <m:r>
                          <a:rPr sz="6950" i="1">
                            <a:solidFill>
                              <a:srgbClr val="CB00F5"/>
                            </a:solidFill>
                            <a:latin typeface="Cambria Math" panose="02040503050406030204" pitchFamily="18" charset="0"/>
                          </a:rPr>
                          <m:t>1</m:t>
                        </m:r>
                      </m:sub>
                    </m:sSub>
                  </m:oMath>
                </a14:m>
                <a:r>
                  <a:t>, </a:t>
                </a:r>
                <a14:m>
                  <m:oMath xmlns:m="http://schemas.openxmlformats.org/officeDocument/2006/math">
                    <m:sSub>
                      <m:sSubPr>
                        <m:ctrlPr>
                          <a:rPr sz="6450" i="1">
                            <a:solidFill>
                              <a:srgbClr val="CB00F5"/>
                            </a:solidFill>
                            <a:latin typeface="Cambria Math" panose="02040503050406030204" pitchFamily="18" charset="0"/>
                          </a:rPr>
                        </m:ctrlPr>
                      </m:sSubPr>
                      <m:e>
                        <m:r>
                          <a:rPr sz="6450" i="1">
                            <a:solidFill>
                              <a:srgbClr val="CB00F5"/>
                            </a:solidFill>
                            <a:latin typeface="Cambria Math" panose="02040503050406030204" pitchFamily="18" charset="0"/>
                          </a:rPr>
                          <m:t>𝑦</m:t>
                        </m:r>
                      </m:e>
                      <m:sub>
                        <m:r>
                          <a:rPr sz="6450" i="1">
                            <a:solidFill>
                              <a:srgbClr val="CB00F5"/>
                            </a:solidFill>
                            <a:latin typeface="Cambria Math" panose="02040503050406030204" pitchFamily="18" charset="0"/>
                          </a:rPr>
                          <m:t>2</m:t>
                        </m:r>
                      </m:sub>
                    </m:sSub>
                  </m:oMath>
                </a14:m>
                <a:r>
                  <a:t> </a:t>
                </a:r>
                <a:r>
                  <a:rPr>
                    <a:solidFill>
                      <a:srgbClr val="000000"/>
                    </a:solidFill>
                  </a:rPr>
                  <a:t>are chosen </a:t>
                </a:r>
                <a:r>
                  <a:rPr b="1">
                    <a:solidFill>
                      <a:srgbClr val="000000"/>
                    </a:solidFill>
                  </a:rPr>
                  <a:t>randomly</a:t>
                </a:r>
                <a:r>
                  <a:rPr>
                    <a:solidFill>
                      <a:srgbClr val="000000"/>
                    </a:solidFill>
                  </a:rPr>
                  <a:t> and </a:t>
                </a:r>
                <a:r>
                  <a:rPr b="1">
                    <a:solidFill>
                      <a:srgbClr val="000000"/>
                    </a:solidFill>
                  </a:rPr>
                  <a:t>hidden</a:t>
                </a:r>
                <a:r>
                  <a:rPr>
                    <a:solidFill>
                      <a:srgbClr val="000000"/>
                    </a:solidFill>
                  </a:rPr>
                  <a:t> to the adversary before picking </a:t>
                </a:r>
                <a14:m>
                  <m:oMath xmlns:m="http://schemas.openxmlformats.org/officeDocument/2006/math">
                    <m:sSub>
                      <m:sSubPr>
                        <m:ctrlPr>
                          <a:rPr sz="7500" i="1">
                            <a:solidFill>
                              <a:srgbClr val="598A38"/>
                            </a:solidFill>
                            <a:latin typeface="Cambria Math" panose="02040503050406030204" pitchFamily="18" charset="0"/>
                          </a:rPr>
                        </m:ctrlPr>
                      </m:sSubPr>
                      <m:e>
                        <m:r>
                          <a:rPr sz="7500" i="1">
                            <a:solidFill>
                              <a:srgbClr val="598A38"/>
                            </a:solidFill>
                            <a:latin typeface="Cambria Math" panose="02040503050406030204" pitchFamily="18" charset="0"/>
                          </a:rPr>
                          <m:t>𝑐</m:t>
                        </m:r>
                      </m:e>
                      <m:sub>
                        <m:r>
                          <a:rPr sz="7500" i="1">
                            <a:solidFill>
                              <a:srgbClr val="598A38"/>
                            </a:solidFill>
                            <a:latin typeface="Cambria Math" panose="02040503050406030204" pitchFamily="18" charset="0"/>
                          </a:rPr>
                          <m:t>1</m:t>
                        </m:r>
                      </m:sub>
                    </m:sSub>
                  </m:oMath>
                </a14:m>
                <a:r>
                  <a:rPr>
                    <a:solidFill>
                      <a:srgbClr val="000000"/>
                    </a:solidFill>
                  </a:rPr>
                  <a:t> , </a:t>
                </a:r>
                <a14:m>
                  <m:oMath xmlns:m="http://schemas.openxmlformats.org/officeDocument/2006/math">
                    <m:sSub>
                      <m:sSubPr>
                        <m:ctrlPr>
                          <a:rPr sz="6900" i="1">
                            <a:solidFill>
                              <a:srgbClr val="487CAA"/>
                            </a:solidFill>
                            <a:latin typeface="Cambria Math" panose="02040503050406030204" pitchFamily="18" charset="0"/>
                          </a:rPr>
                        </m:ctrlPr>
                      </m:sSubPr>
                      <m:e>
                        <m:r>
                          <a:rPr sz="6900" i="1">
                            <a:solidFill>
                              <a:srgbClr val="487CAA"/>
                            </a:solidFill>
                            <a:latin typeface="Cambria Math" panose="02040503050406030204" pitchFamily="18" charset="0"/>
                          </a:rPr>
                          <m:t>𝑐</m:t>
                        </m:r>
                      </m:e>
                      <m:sub>
                        <m:r>
                          <a:rPr sz="6900" i="1">
                            <a:solidFill>
                              <a:srgbClr val="487CAA"/>
                            </a:solidFill>
                            <a:latin typeface="Cambria Math" panose="02040503050406030204" pitchFamily="18" charset="0"/>
                          </a:rPr>
                          <m:t>2</m:t>
                        </m:r>
                      </m:sub>
                    </m:sSub>
                  </m:oMath>
                </a14:m>
                <a:r>
                  <a:rPr>
                    <a:solidFill>
                      <a:srgbClr val="000000"/>
                    </a:solidFill>
                  </a:rPr>
                  <a:t> </a:t>
                </a:r>
                <a:endParaRPr>
                  <a:solidFill>
                    <a:srgbClr val="497CAA"/>
                  </a:solidFill>
                </a:endParaRPr>
              </a:p>
            </p:txBody>
          </p:sp>
        </mc:Choice>
        <mc:Fallback xmlns="">
          <p:sp>
            <p:nvSpPr>
              <p:cNvPr id="558" name=",   are chosen randomly and hidden to the adversary before picking   ,"/>
              <p:cNvSpPr txBox="1">
                <a:spLocks noRot="1" noChangeAspect="1" noMove="1" noResize="1" noEditPoints="1" noAdjustHandles="1" noChangeArrowheads="1" noChangeShapeType="1" noTextEdit="1"/>
              </p:cNvSpPr>
              <p:nvPr/>
            </p:nvSpPr>
            <p:spPr>
              <a:xfrm>
                <a:off x="21278505" y="5471855"/>
                <a:ext cx="10489281" cy="3176200"/>
              </a:xfrm>
              <a:prstGeom prst="rect">
                <a:avLst/>
              </a:prstGeom>
              <a:blipFill>
                <a:blip r:embed="rId6"/>
                <a:stretch>
                  <a:fillRect l="-3265" r="-3869" b="-14343"/>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559" name="Slide Number"/>
          <p:cNvSpPr txBox="1">
            <a:spLocks noGrp="1"/>
          </p:cNvSpPr>
          <p:nvPr>
            <p:ph type="sldNum" sz="quarter" idx="4294967295"/>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23</a:t>
            </a:fld>
            <a:endParaRPr/>
          </a:p>
        </p:txBody>
      </p:sp>
      <p:sp>
        <p:nvSpPr>
          <p:cNvPr id="560" name="Line"/>
          <p:cNvSpPr/>
          <p:nvPr/>
        </p:nvSpPr>
        <p:spPr>
          <a:xfrm flipV="1">
            <a:off x="18618558" y="14475410"/>
            <a:ext cx="5954712" cy="17962"/>
          </a:xfrm>
          <a:prstGeom prst="line">
            <a:avLst/>
          </a:prstGeom>
          <a:ln w="88900">
            <a:solidFill>
              <a:srgbClr val="000000"/>
            </a:solidFill>
          </a:ln>
        </p:spPr>
        <p:txBody>
          <a:bodyPr lIns="121917" tIns="121917" rIns="121917" bIns="121917"/>
          <a:lstStyle/>
          <a:p>
            <a:endParaRPr/>
          </a:p>
        </p:txBody>
      </p:sp>
      <mc:AlternateContent xmlns:mc="http://schemas.openxmlformats.org/markup-compatibility/2006" xmlns:a14="http://schemas.microsoft.com/office/drawing/2010/main">
        <mc:Choice Requires="a14">
          <p:sp>
            <p:nvSpPr>
              <p:cNvPr id="561" name="Text"/>
              <p:cNvSpPr txBox="1"/>
              <p:nvPr/>
            </p:nvSpPr>
            <p:spPr>
              <a:xfrm>
                <a:off x="21222935" y="14367830"/>
                <a:ext cx="745958" cy="1346137"/>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8000"/>
                </a:lvl1pPr>
              </a:lstStyle>
              <a:p>
                <a:pPr/>
                <a14:m>
                  <m:oMathPara xmlns:m="http://schemas.openxmlformats.org/officeDocument/2006/math">
                    <m:oMathParaPr>
                      <m:jc m:val="left"/>
                    </m:oMathParaPr>
                    <m:oMath xmlns:m="http://schemas.openxmlformats.org/officeDocument/2006/math">
                      <m:r>
                        <a:rPr sz="9700" i="1">
                          <a:solidFill>
                            <a:srgbClr val="000000"/>
                          </a:solidFill>
                          <a:latin typeface="Cambria Math" panose="02040503050406030204" pitchFamily="18" charset="0"/>
                        </a:rPr>
                        <m:t>𝑐</m:t>
                      </m:r>
                    </m:oMath>
                  </m:oMathPara>
                </a14:m>
                <a:endParaRPr dirty="0"/>
              </a:p>
            </p:txBody>
          </p:sp>
        </mc:Choice>
        <mc:Fallback xmlns="">
          <p:sp>
            <p:nvSpPr>
              <p:cNvPr id="561" name="Text"/>
              <p:cNvSpPr txBox="1">
                <a:spLocks noRot="1" noChangeAspect="1" noMove="1" noResize="1" noEditPoints="1" noAdjustHandles="1" noChangeArrowheads="1" noChangeShapeType="1" noTextEdit="1"/>
              </p:cNvSpPr>
              <p:nvPr/>
            </p:nvSpPr>
            <p:spPr>
              <a:xfrm>
                <a:off x="21222935" y="14367830"/>
                <a:ext cx="745958" cy="1346137"/>
              </a:xfrm>
              <a:prstGeom prst="rect">
                <a:avLst/>
              </a:prstGeom>
              <a:blipFill>
                <a:blip r:embed="rId7"/>
                <a:stretch>
                  <a:fillRect l="-23333" r="-33333" b="-17757"/>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562" name="Line"/>
          <p:cNvSpPr/>
          <p:nvPr/>
        </p:nvSpPr>
        <p:spPr>
          <a:xfrm>
            <a:off x="3731964" y="14475410"/>
            <a:ext cx="6248177" cy="17962"/>
          </a:xfrm>
          <a:prstGeom prst="line">
            <a:avLst/>
          </a:prstGeom>
          <a:ln w="88900">
            <a:solidFill>
              <a:srgbClr val="000000"/>
            </a:solidFill>
          </a:ln>
        </p:spPr>
        <p:txBody>
          <a:bodyPr lIns="121917" tIns="121917" rIns="121917" bIns="121917"/>
          <a:lstStyle/>
          <a:p>
            <a:endParaRPr/>
          </a:p>
        </p:txBody>
      </p:sp>
      <mc:AlternateContent xmlns:mc="http://schemas.openxmlformats.org/markup-compatibility/2006" xmlns:a14="http://schemas.microsoft.com/office/drawing/2010/main">
        <mc:Choice Requires="a14">
          <p:sp>
            <p:nvSpPr>
              <p:cNvPr id="563" name="Text"/>
              <p:cNvSpPr txBox="1"/>
              <p:nvPr/>
            </p:nvSpPr>
            <p:spPr>
              <a:xfrm>
                <a:off x="6595383" y="14258072"/>
                <a:ext cx="685331" cy="1346138"/>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8000"/>
                </a:lvl1pPr>
              </a:lstStyle>
              <a:p>
                <a:pPr/>
                <a14:m>
                  <m:oMathPara xmlns:m="http://schemas.openxmlformats.org/officeDocument/2006/math">
                    <m:oMathParaPr>
                      <m:jc m:val="left"/>
                    </m:oMathParaPr>
                    <m:oMath xmlns:m="http://schemas.openxmlformats.org/officeDocument/2006/math">
                      <m:r>
                        <a:rPr sz="9600" i="1">
                          <a:solidFill>
                            <a:srgbClr val="000000"/>
                          </a:solidFill>
                          <a:latin typeface="Cambria Math" panose="02040503050406030204" pitchFamily="18" charset="0"/>
                        </a:rPr>
                        <m:t>𝑠</m:t>
                      </m:r>
                    </m:oMath>
                  </m:oMathPara>
                </a14:m>
                <a:endParaRPr dirty="0"/>
              </a:p>
            </p:txBody>
          </p:sp>
        </mc:Choice>
        <mc:Fallback xmlns="">
          <p:sp>
            <p:nvSpPr>
              <p:cNvPr id="563" name="Text"/>
              <p:cNvSpPr txBox="1">
                <a:spLocks noRot="1" noChangeAspect="1" noMove="1" noResize="1" noEditPoints="1" noAdjustHandles="1" noChangeArrowheads="1" noChangeShapeType="1" noTextEdit="1"/>
              </p:cNvSpPr>
              <p:nvPr/>
            </p:nvSpPr>
            <p:spPr>
              <a:xfrm>
                <a:off x="6595383" y="14258072"/>
                <a:ext cx="685331" cy="1346138"/>
              </a:xfrm>
              <a:prstGeom prst="rect">
                <a:avLst/>
              </a:prstGeom>
              <a:blipFill>
                <a:blip r:embed="rId8"/>
                <a:stretch>
                  <a:fillRect l="-27273" r="-43636" b="-17757"/>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4" name="Text"/>
              <p:cNvSpPr txBox="1"/>
              <p:nvPr/>
            </p:nvSpPr>
            <p:spPr>
              <a:xfrm>
                <a:off x="12814716" y="16425409"/>
                <a:ext cx="4559512" cy="1785098"/>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9000"/>
                </a:pPr>
                <a14:m>
                  <m:oMathPara xmlns:m="http://schemas.openxmlformats.org/officeDocument/2006/math">
                    <m:oMathParaPr>
                      <m:jc m:val="left"/>
                    </m:oMathParaPr>
                    <m:oMath xmlns:m="http://schemas.openxmlformats.org/officeDocument/2006/math">
                      <m:r>
                        <a:rPr sz="10000" i="1">
                          <a:solidFill>
                            <a:srgbClr val="000000"/>
                          </a:solidFill>
                          <a:latin typeface="Cambria Math" panose="02040503050406030204" pitchFamily="18" charset="0"/>
                        </a:rPr>
                        <m:t>(</m:t>
                      </m:r>
                      <m:r>
                        <a:rPr sz="10000" i="1">
                          <a:solidFill>
                            <a:srgbClr val="000000"/>
                          </a:solidFill>
                          <a:latin typeface="Cambria Math" panose="02040503050406030204" pitchFamily="18" charset="0"/>
                        </a:rPr>
                        <m:t>𝑐</m:t>
                      </m:r>
                      <m:r>
                        <a:rPr sz="10000" i="1">
                          <a:solidFill>
                            <a:srgbClr val="000000"/>
                          </a:solidFill>
                          <a:latin typeface="Cambria Math" panose="02040503050406030204" pitchFamily="18" charset="0"/>
                        </a:rPr>
                        <m:t>,</m:t>
                      </m:r>
                      <m:r>
                        <a:rPr sz="10000" i="1">
                          <a:solidFill>
                            <a:srgbClr val="000000"/>
                          </a:solidFill>
                          <a:latin typeface="Cambria Math" panose="02040503050406030204" pitchFamily="18" charset="0"/>
                        </a:rPr>
                        <m:t>𝑠</m:t>
                      </m:r>
                      <m:r>
                        <a:rPr sz="10000" i="1">
                          <a:solidFill>
                            <a:srgbClr val="000000"/>
                          </a:solidFill>
                          <a:latin typeface="Cambria Math" panose="02040503050406030204" pitchFamily="18" charset="0"/>
                        </a:rPr>
                        <m:t>,?)</m:t>
                      </m:r>
                    </m:oMath>
                  </m:oMathPara>
                </a14:m>
                <a:endParaRPr sz="10000" dirty="0"/>
              </a:p>
            </p:txBody>
          </p:sp>
        </mc:Choice>
        <mc:Fallback xmlns="">
          <p:sp>
            <p:nvSpPr>
              <p:cNvPr id="564" name="Text"/>
              <p:cNvSpPr txBox="1">
                <a:spLocks noRot="1" noChangeAspect="1" noMove="1" noResize="1" noEditPoints="1" noAdjustHandles="1" noChangeArrowheads="1" noChangeShapeType="1" noTextEdit="1"/>
              </p:cNvSpPr>
              <p:nvPr/>
            </p:nvSpPr>
            <p:spPr>
              <a:xfrm>
                <a:off x="12814716" y="16425409"/>
                <a:ext cx="4559512" cy="1785098"/>
              </a:xfrm>
              <a:prstGeom prst="rect">
                <a:avLst/>
              </a:prstGeom>
              <a:blipFill>
                <a:blip r:embed="rId9"/>
                <a:stretch>
                  <a:fillRect l="-10000" r="-3333" b="-22695"/>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5" name="Text"/>
              <p:cNvSpPr txBox="1"/>
              <p:nvPr/>
            </p:nvSpPr>
            <p:spPr>
              <a:xfrm>
                <a:off x="10677950" y="16471729"/>
                <a:ext cx="2412500" cy="1483925"/>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9000"/>
                </a:lvl1pPr>
              </a:lstStyle>
              <a:p>
                <a:pPr/>
                <a14:m>
                  <m:oMathPara xmlns:m="http://schemas.openxmlformats.org/officeDocument/2006/math">
                    <m:oMathParaPr>
                      <m:jc m:val="left"/>
                    </m:oMathParaPr>
                    <m:oMath xmlns:m="http://schemas.openxmlformats.org/officeDocument/2006/math">
                      <m:r>
                        <a:rPr sz="9900" i="1">
                          <a:solidFill>
                            <a:srgbClr val="000000"/>
                          </a:solidFill>
                          <a:latin typeface="Cambria Math" panose="02040503050406030204" pitchFamily="18" charset="0"/>
                        </a:rPr>
                        <m:t>𝜎</m:t>
                      </m:r>
                      <m:r>
                        <a:rPr sz="9900" i="1">
                          <a:solidFill>
                            <a:srgbClr val="000000"/>
                          </a:solidFill>
                          <a:latin typeface="Cambria Math" panose="02040503050406030204" pitchFamily="18" charset="0"/>
                        </a:rPr>
                        <m:t>=</m:t>
                      </m:r>
                    </m:oMath>
                  </m:oMathPara>
                </a14:m>
                <a:endParaRPr/>
              </a:p>
            </p:txBody>
          </p:sp>
        </mc:Choice>
        <mc:Fallback xmlns="">
          <p:sp>
            <p:nvSpPr>
              <p:cNvPr id="565" name="Text"/>
              <p:cNvSpPr txBox="1">
                <a:spLocks noRot="1" noChangeAspect="1" noMove="1" noResize="1" noEditPoints="1" noAdjustHandles="1" noChangeArrowheads="1" noChangeShapeType="1" noTextEdit="1"/>
              </p:cNvSpPr>
              <p:nvPr/>
            </p:nvSpPr>
            <p:spPr>
              <a:xfrm>
                <a:off x="10677950" y="16471729"/>
                <a:ext cx="2412500" cy="1483925"/>
              </a:xfrm>
              <a:prstGeom prst="rect">
                <a:avLst/>
              </a:prstGeom>
              <a:blipFill>
                <a:blip r:embed="rId10"/>
                <a:stretch>
                  <a:fillRect l="-7330" r="-1571" b="-932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558"/>
                                        </p:tgtEl>
                                        <p:attrNameLst>
                                          <p:attrName>style.visibility</p:attrName>
                                        </p:attrNameLst>
                                      </p:cBhvr>
                                      <p:to>
                                        <p:strVal val="visible"/>
                                      </p:to>
                                    </p:set>
                                    <p:animEffect transition="in" filter="fade">
                                      <p:cBhvr>
                                        <p:cTn id="7" dur="300"/>
                                        <p:tgtEl>
                                          <p:spTgt spid="55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fill="hold" grpId="2" nodeType="clickEffect">
                                  <p:stCondLst>
                                    <p:cond delay="0"/>
                                  </p:stCondLst>
                                  <p:iterate>
                                    <p:tmAbs val="0"/>
                                  </p:iterate>
                                  <p:childTnLst>
                                    <p:set>
                                      <p:cBhvr>
                                        <p:cTn id="11" fill="hold"/>
                                        <p:tgtEl>
                                          <p:spTgt spid="557"/>
                                        </p:tgtEl>
                                        <p:attrNameLst>
                                          <p:attrName>style.visibility</p:attrName>
                                        </p:attrNameLst>
                                      </p:cBhvr>
                                      <p:to>
                                        <p:strVal val="visible"/>
                                      </p:to>
                                    </p:set>
                                    <p:animEffect transition="in" filter="fade">
                                      <p:cBhvr>
                                        <p:cTn id="12" dur="300"/>
                                        <p:tgtEl>
                                          <p:spTgt spid="557"/>
                                        </p:tgtEl>
                                      </p:cBhvr>
                                    </p:animEffect>
                                  </p:childTnLst>
                                </p:cTn>
                              </p:par>
                              <p:par>
                                <p:cTn id="13" presetID="10" presetClass="entr" fill="hold" grpId="3" nodeType="withEffect">
                                  <p:stCondLst>
                                    <p:cond delay="0"/>
                                  </p:stCondLst>
                                  <p:iterate>
                                    <p:tmAbs val="0"/>
                                  </p:iterate>
                                  <p:childTnLst>
                                    <p:set>
                                      <p:cBhvr>
                                        <p:cTn id="14" fill="hold"/>
                                        <p:tgtEl>
                                          <p:spTgt spid="556"/>
                                        </p:tgtEl>
                                        <p:attrNameLst>
                                          <p:attrName>style.visibility</p:attrName>
                                        </p:attrNameLst>
                                      </p:cBhvr>
                                      <p:to>
                                        <p:strVal val="visible"/>
                                      </p:to>
                                    </p:set>
                                    <p:animEffect transition="in" filter="fade">
                                      <p:cBhvr>
                                        <p:cTn id="15" dur="300"/>
                                        <p:tgtEl>
                                          <p:spTgt spid="556"/>
                                        </p:tgtEl>
                                      </p:cBhvr>
                                    </p:animEffect>
                                  </p:childTnLst>
                                </p:cTn>
                              </p:par>
                              <p:par>
                                <p:cTn id="16" presetID="10" presetClass="entr" fill="hold" grpId="4" nodeType="withEffect">
                                  <p:stCondLst>
                                    <p:cond delay="0"/>
                                  </p:stCondLst>
                                  <p:iterate>
                                    <p:tmAbs val="0"/>
                                  </p:iterate>
                                  <p:childTnLst>
                                    <p:set>
                                      <p:cBhvr>
                                        <p:cTn id="17" fill="hold"/>
                                        <p:tgtEl>
                                          <p:spTgt spid="555"/>
                                        </p:tgtEl>
                                        <p:attrNameLst>
                                          <p:attrName>style.visibility</p:attrName>
                                        </p:attrNameLst>
                                      </p:cBhvr>
                                      <p:to>
                                        <p:strVal val="visible"/>
                                      </p:to>
                                    </p:set>
                                    <p:animEffect transition="in" filter="fade">
                                      <p:cBhvr>
                                        <p:cTn id="18" dur="300"/>
                                        <p:tgtEl>
                                          <p:spTgt spid="555"/>
                                        </p:tgtEl>
                                      </p:cBhvr>
                                    </p:animEffect>
                                  </p:childTnLst>
                                </p:cTn>
                              </p:par>
                              <p:par>
                                <p:cTn id="19" presetID="10" presetClass="entr" fill="hold" grpId="5" nodeType="withEffect">
                                  <p:stCondLst>
                                    <p:cond delay="0"/>
                                  </p:stCondLst>
                                  <p:iterate>
                                    <p:tmAbs val="0"/>
                                  </p:iterate>
                                  <p:childTnLst>
                                    <p:set>
                                      <p:cBhvr>
                                        <p:cTn id="20" fill="hold"/>
                                        <p:tgtEl>
                                          <p:spTgt spid="560"/>
                                        </p:tgtEl>
                                        <p:attrNameLst>
                                          <p:attrName>style.visibility</p:attrName>
                                        </p:attrNameLst>
                                      </p:cBhvr>
                                      <p:to>
                                        <p:strVal val="visible"/>
                                      </p:to>
                                    </p:set>
                                    <p:animEffect transition="in" filter="fade">
                                      <p:cBhvr>
                                        <p:cTn id="21" dur="300"/>
                                        <p:tgtEl>
                                          <p:spTgt spid="560"/>
                                        </p:tgtEl>
                                      </p:cBhvr>
                                    </p:animEffect>
                                  </p:childTnLst>
                                </p:cTn>
                              </p:par>
                              <p:par>
                                <p:cTn id="22" presetID="10" presetClass="entr" fill="hold" grpId="6" nodeType="withEffect">
                                  <p:stCondLst>
                                    <p:cond delay="0"/>
                                  </p:stCondLst>
                                  <p:iterate>
                                    <p:tmAbs val="0"/>
                                  </p:iterate>
                                  <p:childTnLst>
                                    <p:set>
                                      <p:cBhvr>
                                        <p:cTn id="23" fill="hold"/>
                                        <p:tgtEl>
                                          <p:spTgt spid="561"/>
                                        </p:tgtEl>
                                        <p:attrNameLst>
                                          <p:attrName>style.visibility</p:attrName>
                                        </p:attrNameLst>
                                      </p:cBhvr>
                                      <p:to>
                                        <p:strVal val="visible"/>
                                      </p:to>
                                    </p:set>
                                    <p:animEffect transition="in" filter="fade">
                                      <p:cBhvr>
                                        <p:cTn id="24" dur="300"/>
                                        <p:tgtEl>
                                          <p:spTgt spid="561"/>
                                        </p:tgtEl>
                                      </p:cBhvr>
                                    </p:animEffect>
                                  </p:childTnLst>
                                </p:cTn>
                              </p:par>
                              <p:par>
                                <p:cTn id="25" presetID="10" presetClass="entr" fill="hold" grpId="7" nodeType="withEffect">
                                  <p:stCondLst>
                                    <p:cond delay="0"/>
                                  </p:stCondLst>
                                  <p:iterate>
                                    <p:tmAbs val="0"/>
                                  </p:iterate>
                                  <p:childTnLst>
                                    <p:set>
                                      <p:cBhvr>
                                        <p:cTn id="26" fill="hold"/>
                                        <p:tgtEl>
                                          <p:spTgt spid="562"/>
                                        </p:tgtEl>
                                        <p:attrNameLst>
                                          <p:attrName>style.visibility</p:attrName>
                                        </p:attrNameLst>
                                      </p:cBhvr>
                                      <p:to>
                                        <p:strVal val="visible"/>
                                      </p:to>
                                    </p:set>
                                    <p:animEffect transition="in" filter="fade">
                                      <p:cBhvr>
                                        <p:cTn id="27" dur="300"/>
                                        <p:tgtEl>
                                          <p:spTgt spid="562"/>
                                        </p:tgtEl>
                                      </p:cBhvr>
                                    </p:animEffect>
                                  </p:childTnLst>
                                </p:cTn>
                              </p:par>
                              <p:par>
                                <p:cTn id="28" presetID="10" presetClass="entr" fill="hold" grpId="8" nodeType="withEffect">
                                  <p:stCondLst>
                                    <p:cond delay="0"/>
                                  </p:stCondLst>
                                  <p:iterate>
                                    <p:tmAbs val="0"/>
                                  </p:iterate>
                                  <p:childTnLst>
                                    <p:set>
                                      <p:cBhvr>
                                        <p:cTn id="29" fill="hold"/>
                                        <p:tgtEl>
                                          <p:spTgt spid="563"/>
                                        </p:tgtEl>
                                        <p:attrNameLst>
                                          <p:attrName>style.visibility</p:attrName>
                                        </p:attrNameLst>
                                      </p:cBhvr>
                                      <p:to>
                                        <p:strVal val="visible"/>
                                      </p:to>
                                    </p:set>
                                    <p:animEffect transition="in" filter="fade">
                                      <p:cBhvr>
                                        <p:cTn id="30" dur="300"/>
                                        <p:tgtEl>
                                          <p:spTgt spid="563"/>
                                        </p:tgtEl>
                                      </p:cBhvr>
                                    </p:animEffect>
                                  </p:childTnLst>
                                </p:cTn>
                              </p:par>
                              <p:par>
                                <p:cTn id="31" presetID="10" presetClass="entr" fill="hold" grpId="9" nodeType="withEffect">
                                  <p:stCondLst>
                                    <p:cond delay="0"/>
                                  </p:stCondLst>
                                  <p:iterate>
                                    <p:tmAbs val="0"/>
                                  </p:iterate>
                                  <p:childTnLst>
                                    <p:set>
                                      <p:cBhvr>
                                        <p:cTn id="32" fill="hold"/>
                                        <p:tgtEl>
                                          <p:spTgt spid="564"/>
                                        </p:tgtEl>
                                        <p:attrNameLst>
                                          <p:attrName>style.visibility</p:attrName>
                                        </p:attrNameLst>
                                      </p:cBhvr>
                                      <p:to>
                                        <p:strVal val="visible"/>
                                      </p:to>
                                    </p:set>
                                    <p:animEffect transition="in" filter="fade">
                                      <p:cBhvr>
                                        <p:cTn id="33" dur="300"/>
                                        <p:tgtEl>
                                          <p:spTgt spid="564"/>
                                        </p:tgtEl>
                                      </p:cBhvr>
                                    </p:animEffect>
                                  </p:childTnLst>
                                </p:cTn>
                              </p:par>
                              <p:par>
                                <p:cTn id="34" presetID="10" presetClass="entr" fill="hold" grpId="10" nodeType="withEffect">
                                  <p:stCondLst>
                                    <p:cond delay="0"/>
                                  </p:stCondLst>
                                  <p:iterate>
                                    <p:tmAbs val="0"/>
                                  </p:iterate>
                                  <p:childTnLst>
                                    <p:set>
                                      <p:cBhvr>
                                        <p:cTn id="35" fill="hold"/>
                                        <p:tgtEl>
                                          <p:spTgt spid="565"/>
                                        </p:tgtEl>
                                        <p:attrNameLst>
                                          <p:attrName>style.visibility</p:attrName>
                                        </p:attrNameLst>
                                      </p:cBhvr>
                                      <p:to>
                                        <p:strVal val="visible"/>
                                      </p:to>
                                    </p:set>
                                    <p:animEffect transition="in" filter="fade">
                                      <p:cBhvr>
                                        <p:cTn id="36" dur="300"/>
                                        <p:tgtEl>
                                          <p:spTgt spid="5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5" grpId="4" animBg="1" advAuto="0"/>
      <p:bldP spid="556" grpId="3" animBg="1" advAuto="0"/>
      <p:bldP spid="557" grpId="2" animBg="1" advAuto="0"/>
      <p:bldP spid="558" grpId="1" animBg="1" advAuto="0"/>
      <p:bldP spid="560" grpId="5" animBg="1" advAuto="0"/>
      <p:bldP spid="561" grpId="6" animBg="1" advAuto="0"/>
      <p:bldP spid="562" grpId="7" animBg="1" advAuto="0"/>
      <p:bldP spid="563" grpId="8" animBg="1" advAuto="0"/>
      <p:bldP spid="564" grpId="9" animBg="1" advAuto="0"/>
      <p:bldP spid="565" grpId="10" animBg="1" advAuto="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9" name="Our Scheme 1 (non-blind version)"/>
          <p:cNvSpPr txBox="1">
            <a:spLocks noGrp="1"/>
          </p:cNvSpPr>
          <p:nvPr>
            <p:ph type="title"/>
          </p:nvPr>
        </p:nvSpPr>
        <p:spPr>
          <a:prstGeom prst="rect">
            <a:avLst/>
          </a:prstGeom>
        </p:spPr>
        <p:txBody>
          <a:bodyPr/>
          <a:lstStyle/>
          <a:p>
            <a:r>
              <a:t>Our Scheme 1 (non-blind version)</a:t>
            </a:r>
          </a:p>
        </p:txBody>
      </p:sp>
      <p:sp>
        <p:nvSpPr>
          <p:cNvPr id="570" name="Rectangle"/>
          <p:cNvSpPr/>
          <p:nvPr/>
        </p:nvSpPr>
        <p:spPr>
          <a:xfrm>
            <a:off x="1601097" y="5578873"/>
            <a:ext cx="29309806" cy="11082697"/>
          </a:xfrm>
          <a:prstGeom prst="rect">
            <a:avLst/>
          </a:prstGeom>
          <a:solidFill>
            <a:schemeClr val="accent6">
              <a:satOff val="-3457"/>
              <a:lumOff val="26078"/>
            </a:schemeClr>
          </a:solidFill>
          <a:ln w="12700">
            <a:miter lim="400000"/>
          </a:ln>
        </p:spPr>
        <p:txBody>
          <a:bodyPr lIns="121917" tIns="121917" rIns="121917" bIns="121917" anchor="ctr"/>
          <a:lstStyle/>
          <a:p>
            <a:endParaRPr/>
          </a:p>
        </p:txBody>
      </p:sp>
      <mc:AlternateContent xmlns:mc="http://schemas.openxmlformats.org/markup-compatibility/2006" xmlns:a14="http://schemas.microsoft.com/office/drawing/2010/main">
        <mc:Choice Requires="a14">
          <p:sp>
            <p:nvSpPr>
              <p:cNvPr id="571" name="Signer:"/>
              <p:cNvSpPr txBox="1"/>
              <p:nvPr/>
            </p:nvSpPr>
            <p:spPr>
              <a:xfrm>
                <a:off x="2699435" y="5663788"/>
                <a:ext cx="3819258" cy="1346137"/>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lvl="1">
                  <a:defRPr sz="8000"/>
                </a:pPr>
                <a:r>
                  <a:rPr>
                    <a:solidFill>
                      <a:schemeClr val="accent5">
                        <a:satOff val="-19091"/>
                        <a:lumOff val="-11921"/>
                      </a:schemeClr>
                    </a:solidFill>
                  </a:rPr>
                  <a:t>Signer</a:t>
                </a:r>
                <a:r>
                  <a:t>: </a:t>
                </a:r>
                <a14:m>
                  <m:oMath xmlns:m="http://schemas.openxmlformats.org/officeDocument/2006/math">
                    <m:r>
                      <a:rPr sz="8100" i="1">
                        <a:solidFill>
                          <a:srgbClr val="000000"/>
                        </a:solidFill>
                        <a:latin typeface="Cambria Math" panose="02040503050406030204" pitchFamily="18" charset="0"/>
                      </a:rPr>
                      <m:t>𝑥</m:t>
                    </m:r>
                  </m:oMath>
                </a14:m>
                <a:endParaRPr/>
              </a:p>
            </p:txBody>
          </p:sp>
        </mc:Choice>
        <mc:Fallback xmlns="">
          <p:sp>
            <p:nvSpPr>
              <p:cNvPr id="571" name="Signer:"/>
              <p:cNvSpPr txBox="1">
                <a:spLocks noRot="1" noChangeAspect="1" noMove="1" noResize="1" noEditPoints="1" noAdjustHandles="1" noChangeArrowheads="1" noChangeShapeType="1" noTextEdit="1"/>
              </p:cNvSpPr>
              <p:nvPr/>
            </p:nvSpPr>
            <p:spPr>
              <a:xfrm>
                <a:off x="2699435" y="5663788"/>
                <a:ext cx="3819258" cy="1346137"/>
              </a:xfrm>
              <a:prstGeom prst="rect">
                <a:avLst/>
              </a:prstGeom>
              <a:blipFill>
                <a:blip r:embed="rId3"/>
                <a:stretch>
                  <a:fillRect l="-12914" t="-12150" r="-4636" b="-4579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572" name="Line"/>
          <p:cNvSpPr/>
          <p:nvPr/>
        </p:nvSpPr>
        <p:spPr>
          <a:xfrm>
            <a:off x="12850308" y="8265229"/>
            <a:ext cx="5911486" cy="1"/>
          </a:xfrm>
          <a:prstGeom prst="line">
            <a:avLst/>
          </a:prstGeom>
          <a:ln w="76200">
            <a:solidFill>
              <a:srgbClr val="000000"/>
            </a:solidFill>
            <a:tailEnd type="triangle"/>
          </a:ln>
        </p:spPr>
        <p:txBody>
          <a:bodyPr lIns="121917" tIns="121917" rIns="121917" bIns="121917"/>
          <a:lstStyle/>
          <a:p>
            <a:endParaRPr/>
          </a:p>
        </p:txBody>
      </p:sp>
      <p:sp>
        <p:nvSpPr>
          <p:cNvPr id="573" name="Line"/>
          <p:cNvSpPr/>
          <p:nvPr/>
        </p:nvSpPr>
        <p:spPr>
          <a:xfrm>
            <a:off x="12850308" y="9753626"/>
            <a:ext cx="5911486" cy="1"/>
          </a:xfrm>
          <a:prstGeom prst="line">
            <a:avLst/>
          </a:prstGeom>
          <a:ln w="76200">
            <a:solidFill>
              <a:srgbClr val="000000"/>
            </a:solidFill>
            <a:headEnd type="triangle"/>
          </a:ln>
        </p:spPr>
        <p:txBody>
          <a:bodyPr lIns="121917" tIns="121917" rIns="121917" bIns="121917"/>
          <a:lstStyle/>
          <a:p>
            <a:endParaRPr/>
          </a:p>
        </p:txBody>
      </p:sp>
      <p:sp>
        <p:nvSpPr>
          <p:cNvPr id="574" name="Line"/>
          <p:cNvSpPr/>
          <p:nvPr/>
        </p:nvSpPr>
        <p:spPr>
          <a:xfrm>
            <a:off x="12850308" y="11261974"/>
            <a:ext cx="5911486" cy="1"/>
          </a:xfrm>
          <a:prstGeom prst="line">
            <a:avLst/>
          </a:prstGeom>
          <a:ln w="76200">
            <a:solidFill>
              <a:srgbClr val="000000"/>
            </a:solidFill>
            <a:tailEnd type="triangle"/>
          </a:ln>
        </p:spPr>
        <p:txBody>
          <a:bodyPr lIns="121917" tIns="121917" rIns="121917" bIns="121917"/>
          <a:lstStyle/>
          <a:p>
            <a:endParaRPr/>
          </a:p>
        </p:txBody>
      </p:sp>
      <mc:AlternateContent xmlns:mc="http://schemas.openxmlformats.org/markup-compatibility/2006" xmlns:a14="http://schemas.microsoft.com/office/drawing/2010/main">
        <mc:Choice Requires="a14">
          <p:sp>
            <p:nvSpPr>
              <p:cNvPr id="575" name=","/>
              <p:cNvSpPr txBox="1"/>
              <p:nvPr/>
            </p:nvSpPr>
            <p:spPr>
              <a:xfrm>
                <a:off x="4621154" y="7024458"/>
                <a:ext cx="7357661" cy="1925594"/>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r>
                      <a:rPr sz="7650" i="1">
                        <a:solidFill>
                          <a:srgbClr val="000000"/>
                        </a:solidFill>
                        <a:latin typeface="Cambria Math" panose="02040503050406030204" pitchFamily="18" charset="0"/>
                      </a:rPr>
                      <m:t>𝑎</m:t>
                    </m:r>
                    <m:limUpp>
                      <m:limUppPr>
                        <m:ctrlPr>
                          <a:rPr sz="7650" i="1">
                            <a:solidFill>
                              <a:srgbClr val="000000"/>
                            </a:solidFill>
                            <a:latin typeface="Cambria Math" panose="02040503050406030204" pitchFamily="18" charset="0"/>
                          </a:rPr>
                        </m:ctrlPr>
                      </m:limUppPr>
                      <m:e>
                        <m:r>
                          <a:rPr sz="7650" i="1">
                            <a:solidFill>
                              <a:srgbClr val="000000"/>
                            </a:solidFill>
                            <a:latin typeface="Cambria Math" panose="02040503050406030204" pitchFamily="18" charset="0"/>
                          </a:rPr>
                          <m:t>⟵</m:t>
                        </m:r>
                      </m:e>
                      <m:lim>
                        <m:r>
                          <a:rPr sz="7650" i="1">
                            <a:solidFill>
                              <a:srgbClr val="000000"/>
                            </a:solidFill>
                            <a:latin typeface="Cambria Math" panose="02040503050406030204" pitchFamily="18" charset="0"/>
                          </a:rPr>
                          <m:t>$</m:t>
                        </m:r>
                      </m:lim>
                    </m:limUpp>
                    <m:sSub>
                      <m:sSubPr>
                        <m:ctrlPr>
                          <a:rPr sz="7650" i="1">
                            <a:solidFill>
                              <a:srgbClr val="000000"/>
                            </a:solidFill>
                            <a:latin typeface="Cambria Math" panose="02040503050406030204" pitchFamily="18" charset="0"/>
                          </a:rPr>
                        </m:ctrlPr>
                      </m:sSubPr>
                      <m:e>
                        <m:r>
                          <a:rPr sz="7650" i="1">
                            <a:solidFill>
                              <a:srgbClr val="000000"/>
                            </a:solidFill>
                            <a:latin typeface="Cambria Math" panose="02040503050406030204" pitchFamily="18" charset="0"/>
                          </a:rPr>
                          <m:t>ℤ</m:t>
                        </m:r>
                      </m:e>
                      <m:sub>
                        <m:r>
                          <a:rPr sz="7650" i="1">
                            <a:solidFill>
                              <a:srgbClr val="000000"/>
                            </a:solidFill>
                            <a:latin typeface="Cambria Math" panose="02040503050406030204" pitchFamily="18" charset="0"/>
                          </a:rPr>
                          <m:t>𝑝</m:t>
                        </m:r>
                      </m:sub>
                    </m:sSub>
                  </m:oMath>
                </a14:m>
                <a:r>
                  <a:t> , </a:t>
                </a:r>
                <a14:m>
                  <m:oMath xmlns:m="http://schemas.openxmlformats.org/officeDocument/2006/math">
                    <m:r>
                      <a:rPr sz="7500" i="1">
                        <a:solidFill>
                          <a:srgbClr val="000000"/>
                        </a:solidFill>
                        <a:latin typeface="Cambria Math" panose="02040503050406030204" pitchFamily="18" charset="0"/>
                      </a:rPr>
                      <m:t>𝐴</m:t>
                    </m:r>
                    <m:r>
                      <a:rPr sz="7500" i="1">
                        <a:solidFill>
                          <a:srgbClr val="000000"/>
                        </a:solidFill>
                        <a:latin typeface="Cambria Math" panose="02040503050406030204" pitchFamily="18" charset="0"/>
                      </a:rPr>
                      <m:t>←</m:t>
                    </m:r>
                    <m:sSup>
                      <m:sSupPr>
                        <m:ctrlPr>
                          <a:rPr sz="7500" i="1">
                            <a:solidFill>
                              <a:srgbClr val="000000"/>
                            </a:solidFill>
                            <a:latin typeface="Cambria Math" panose="02040503050406030204" pitchFamily="18" charset="0"/>
                          </a:rPr>
                        </m:ctrlPr>
                      </m:sSupPr>
                      <m:e>
                        <m:r>
                          <a:rPr sz="7500" i="1">
                            <a:solidFill>
                              <a:srgbClr val="000000"/>
                            </a:solidFill>
                            <a:latin typeface="Cambria Math" panose="02040503050406030204" pitchFamily="18" charset="0"/>
                          </a:rPr>
                          <m:t>𝑔</m:t>
                        </m:r>
                      </m:e>
                      <m:sup>
                        <m:r>
                          <a:rPr sz="7500" i="1">
                            <a:solidFill>
                              <a:srgbClr val="000000"/>
                            </a:solidFill>
                            <a:latin typeface="Cambria Math" panose="02040503050406030204" pitchFamily="18" charset="0"/>
                          </a:rPr>
                          <m:t>𝑎</m:t>
                        </m:r>
                      </m:sup>
                    </m:sSup>
                  </m:oMath>
                </a14:m>
                <a:endParaRPr/>
              </a:p>
            </p:txBody>
          </p:sp>
        </mc:Choice>
        <mc:Fallback xmlns="">
          <p:sp>
            <p:nvSpPr>
              <p:cNvPr id="575" name=","/>
              <p:cNvSpPr txBox="1">
                <a:spLocks noRot="1" noChangeAspect="1" noMove="1" noResize="1" noEditPoints="1" noAdjustHandles="1" noChangeArrowheads="1" noChangeShapeType="1" noTextEdit="1"/>
              </p:cNvSpPr>
              <p:nvPr/>
            </p:nvSpPr>
            <p:spPr>
              <a:xfrm>
                <a:off x="4621154" y="7024458"/>
                <a:ext cx="7357661" cy="1925594"/>
              </a:xfrm>
              <a:prstGeom prst="rect">
                <a:avLst/>
              </a:prstGeom>
              <a:blipFill>
                <a:blip r:embed="rId4"/>
                <a:stretch>
                  <a:fillRect l="-1549" b="-17647"/>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76" name="Text"/>
              <p:cNvSpPr txBox="1"/>
              <p:nvPr/>
            </p:nvSpPr>
            <p:spPr>
              <a:xfrm>
                <a:off x="5020221" y="10483566"/>
                <a:ext cx="6848472" cy="1384988"/>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Para xmlns:m="http://schemas.openxmlformats.org/officeDocument/2006/math">
                    <m:oMathParaPr>
                      <m:jc m:val="left"/>
                    </m:oMathParaPr>
                    <m:oMath xmlns:m="http://schemas.openxmlformats.org/officeDocument/2006/math">
                      <m:r>
                        <a:rPr sz="7400" i="1">
                          <a:solidFill>
                            <a:srgbClr val="000000"/>
                          </a:solidFill>
                          <a:latin typeface="Cambria Math" panose="02040503050406030204" pitchFamily="18" charset="0"/>
                        </a:rPr>
                        <m:t>𝑠</m:t>
                      </m:r>
                      <m:r>
                        <a:rPr sz="7400" i="1">
                          <a:solidFill>
                            <a:srgbClr val="000000"/>
                          </a:solidFill>
                          <a:latin typeface="Cambria Math" panose="02040503050406030204" pitchFamily="18" charset="0"/>
                        </a:rPr>
                        <m:t>←</m:t>
                      </m:r>
                      <m:r>
                        <a:rPr sz="7400" i="1">
                          <a:solidFill>
                            <a:srgbClr val="000000"/>
                          </a:solidFill>
                          <a:latin typeface="Cambria Math" panose="02040503050406030204" pitchFamily="18" charset="0"/>
                        </a:rPr>
                        <m:t>𝑎</m:t>
                      </m:r>
                      <m:r>
                        <a:rPr sz="7400" i="1">
                          <a:solidFill>
                            <a:srgbClr val="000000"/>
                          </a:solidFill>
                          <a:latin typeface="Cambria Math" panose="02040503050406030204" pitchFamily="18" charset="0"/>
                        </a:rPr>
                        <m:t>+</m:t>
                      </m:r>
                      <m:r>
                        <a:rPr sz="7400" i="1">
                          <a:solidFill>
                            <a:srgbClr val="000000"/>
                          </a:solidFill>
                          <a:latin typeface="Cambria Math" panose="02040503050406030204" pitchFamily="18" charset="0"/>
                        </a:rPr>
                        <m:t>𝑐</m:t>
                      </m:r>
                      <m:r>
                        <a:rPr sz="7400" i="1">
                          <a:solidFill>
                            <a:srgbClr val="000000"/>
                          </a:solidFill>
                          <a:latin typeface="Cambria Math" panose="02040503050406030204" pitchFamily="18" charset="0"/>
                        </a:rPr>
                        <m:t>⋅</m:t>
                      </m:r>
                      <m:r>
                        <a:rPr sz="7400" i="1">
                          <a:solidFill>
                            <a:srgbClr val="CB00F5"/>
                          </a:solidFill>
                          <a:latin typeface="Cambria Math" panose="02040503050406030204" pitchFamily="18" charset="0"/>
                        </a:rPr>
                        <m:t>𝑦</m:t>
                      </m:r>
                      <m:r>
                        <a:rPr sz="7400" i="1">
                          <a:solidFill>
                            <a:srgbClr val="000000"/>
                          </a:solidFill>
                          <a:latin typeface="Cambria Math" panose="02040503050406030204" pitchFamily="18" charset="0"/>
                        </a:rPr>
                        <m:t>⋅</m:t>
                      </m:r>
                      <m:r>
                        <a:rPr sz="7400" i="1">
                          <a:solidFill>
                            <a:srgbClr val="000000"/>
                          </a:solidFill>
                          <a:latin typeface="Cambria Math" panose="02040503050406030204" pitchFamily="18" charset="0"/>
                        </a:rPr>
                        <m:t>𝑥</m:t>
                      </m:r>
                    </m:oMath>
                  </m:oMathPara>
                </a14:m>
                <a:endParaRPr sz="7400" dirty="0"/>
              </a:p>
            </p:txBody>
          </p:sp>
        </mc:Choice>
        <mc:Fallback xmlns="">
          <p:sp>
            <p:nvSpPr>
              <p:cNvPr id="576" name="Text"/>
              <p:cNvSpPr txBox="1">
                <a:spLocks noRot="1" noChangeAspect="1" noMove="1" noResize="1" noEditPoints="1" noAdjustHandles="1" noChangeArrowheads="1" noChangeShapeType="1" noTextEdit="1"/>
              </p:cNvSpPr>
              <p:nvPr/>
            </p:nvSpPr>
            <p:spPr>
              <a:xfrm>
                <a:off x="5020221" y="10483566"/>
                <a:ext cx="6848472" cy="1384988"/>
              </a:xfrm>
              <a:prstGeom prst="rect">
                <a:avLst/>
              </a:prstGeom>
              <a:blipFill>
                <a:blip r:embed="rId5"/>
                <a:stretch>
                  <a:fillRect l="-1667" b="-1000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77" name="Text"/>
              <p:cNvSpPr txBox="1"/>
              <p:nvPr/>
            </p:nvSpPr>
            <p:spPr>
              <a:xfrm>
                <a:off x="20045378" y="8487750"/>
                <a:ext cx="6078235" cy="128040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Para xmlns:m="http://schemas.openxmlformats.org/officeDocument/2006/math">
                    <m:oMathParaPr>
                      <m:jc m:val="left"/>
                    </m:oMathParaPr>
                    <m:oMath xmlns:m="http://schemas.openxmlformats.org/officeDocument/2006/math">
                      <m:r>
                        <a:rPr sz="7650" i="1">
                          <a:solidFill>
                            <a:srgbClr val="000000"/>
                          </a:solidFill>
                          <a:latin typeface="Cambria Math" panose="02040503050406030204" pitchFamily="18" charset="0"/>
                        </a:rPr>
                        <m:t>𝑐</m:t>
                      </m:r>
                      <m:r>
                        <a:rPr sz="7650" i="1">
                          <a:solidFill>
                            <a:srgbClr val="000000"/>
                          </a:solidFill>
                          <a:latin typeface="Cambria Math" panose="02040503050406030204" pitchFamily="18" charset="0"/>
                        </a:rPr>
                        <m:t>←</m:t>
                      </m:r>
                      <m:r>
                        <a:rPr sz="7650" i="1">
                          <a:solidFill>
                            <a:srgbClr val="000000"/>
                          </a:solidFill>
                          <a:latin typeface="Cambria Math" panose="02040503050406030204" pitchFamily="18" charset="0"/>
                        </a:rPr>
                        <m:t>𝐻</m:t>
                      </m:r>
                      <m:r>
                        <a:rPr sz="7650" i="1">
                          <a:solidFill>
                            <a:srgbClr val="000000"/>
                          </a:solidFill>
                          <a:latin typeface="Cambria Math" panose="02040503050406030204" pitchFamily="18" charset="0"/>
                        </a:rPr>
                        <m:t>(</m:t>
                      </m:r>
                      <m:r>
                        <a:rPr sz="7650" i="1">
                          <a:solidFill>
                            <a:srgbClr val="000000"/>
                          </a:solidFill>
                          <a:latin typeface="Cambria Math" panose="02040503050406030204" pitchFamily="18" charset="0"/>
                        </a:rPr>
                        <m:t>𝐴</m:t>
                      </m:r>
                      <m:r>
                        <a:rPr sz="7650" i="1">
                          <a:solidFill>
                            <a:srgbClr val="000000"/>
                          </a:solidFill>
                          <a:latin typeface="Cambria Math" panose="02040503050406030204" pitchFamily="18" charset="0"/>
                        </a:rPr>
                        <m:t>,</m:t>
                      </m:r>
                      <m:r>
                        <a:rPr sz="7550" i="1">
                          <a:solidFill>
                            <a:srgbClr val="CB00F5"/>
                          </a:solidFill>
                          <a:latin typeface="Cambria Math" panose="02040503050406030204" pitchFamily="18" charset="0"/>
                        </a:rPr>
                        <m:t>𝑌</m:t>
                      </m:r>
                      <m:r>
                        <a:rPr sz="8150" i="1">
                          <a:solidFill>
                            <a:srgbClr val="000000"/>
                          </a:solidFill>
                          <a:latin typeface="Cambria Math" panose="02040503050406030204" pitchFamily="18" charset="0"/>
                        </a:rPr>
                        <m:t>,</m:t>
                      </m:r>
                      <m:r>
                        <a:rPr sz="8150" i="1">
                          <a:solidFill>
                            <a:srgbClr val="000000"/>
                          </a:solidFill>
                          <a:latin typeface="Cambria Math" panose="02040503050406030204" pitchFamily="18" charset="0"/>
                        </a:rPr>
                        <m:t>𝑚</m:t>
                      </m:r>
                      <m:r>
                        <a:rPr sz="8150" i="1">
                          <a:solidFill>
                            <a:srgbClr val="000000"/>
                          </a:solidFill>
                          <a:latin typeface="Cambria Math" panose="02040503050406030204" pitchFamily="18" charset="0"/>
                        </a:rPr>
                        <m:t>)</m:t>
                      </m:r>
                    </m:oMath>
                  </m:oMathPara>
                </a14:m>
                <a:endParaRPr/>
              </a:p>
            </p:txBody>
          </p:sp>
        </mc:Choice>
        <mc:Fallback xmlns="">
          <p:sp>
            <p:nvSpPr>
              <p:cNvPr id="577" name="Text"/>
              <p:cNvSpPr txBox="1">
                <a:spLocks noRot="1" noChangeAspect="1" noMove="1" noResize="1" noEditPoints="1" noAdjustHandles="1" noChangeArrowheads="1" noChangeShapeType="1" noTextEdit="1"/>
              </p:cNvSpPr>
              <p:nvPr/>
            </p:nvSpPr>
            <p:spPr>
              <a:xfrm>
                <a:off x="20045378" y="8487750"/>
                <a:ext cx="6078235" cy="1280402"/>
              </a:xfrm>
              <a:prstGeom prst="rect">
                <a:avLst/>
              </a:prstGeom>
              <a:blipFill>
                <a:blip r:embed="rId6"/>
                <a:stretch>
                  <a:fillRect l="-1879" r="-13152" b="-4158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78" name="User:   ,"/>
              <p:cNvSpPr txBox="1"/>
              <p:nvPr/>
            </p:nvSpPr>
            <p:spPr>
              <a:xfrm>
                <a:off x="19765058" y="5656429"/>
                <a:ext cx="4849310" cy="1360855"/>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lvl="1">
                  <a:defRPr sz="8000"/>
                </a:pPr>
                <a:r>
                  <a:rPr>
                    <a:solidFill>
                      <a:schemeClr val="accent5">
                        <a:satOff val="-19091"/>
                        <a:lumOff val="-11921"/>
                      </a:schemeClr>
                    </a:solidFill>
                  </a:rPr>
                  <a:t>User</a:t>
                </a:r>
                <a:r>
                  <a:t>: </a:t>
                </a:r>
                <a14:m>
                  <m:oMath xmlns:m="http://schemas.openxmlformats.org/officeDocument/2006/math">
                    <m:r>
                      <a:rPr sz="7700" i="1">
                        <a:solidFill>
                          <a:srgbClr val="000000"/>
                        </a:solidFill>
                        <a:latin typeface="Cambria Math" panose="02040503050406030204" pitchFamily="18" charset="0"/>
                      </a:rPr>
                      <m:t>𝑋</m:t>
                    </m:r>
                  </m:oMath>
                </a14:m>
                <a:r>
                  <a:t> , </a:t>
                </a:r>
                <a14:m>
                  <m:oMath xmlns:m="http://schemas.openxmlformats.org/officeDocument/2006/math">
                    <m:r>
                      <a:rPr sz="9000" i="1">
                        <a:solidFill>
                          <a:srgbClr val="000000"/>
                        </a:solidFill>
                        <a:latin typeface="Cambria Math" panose="02040503050406030204" pitchFamily="18" charset="0"/>
                      </a:rPr>
                      <m:t>𝑚</m:t>
                    </m:r>
                  </m:oMath>
                </a14:m>
                <a:endParaRPr/>
              </a:p>
            </p:txBody>
          </p:sp>
        </mc:Choice>
        <mc:Fallback xmlns="">
          <p:sp>
            <p:nvSpPr>
              <p:cNvPr id="578" name="User:   ,"/>
              <p:cNvSpPr txBox="1">
                <a:spLocks noRot="1" noChangeAspect="1" noMove="1" noResize="1" noEditPoints="1" noAdjustHandles="1" noChangeArrowheads="1" noChangeShapeType="1" noTextEdit="1"/>
              </p:cNvSpPr>
              <p:nvPr/>
            </p:nvSpPr>
            <p:spPr>
              <a:xfrm>
                <a:off x="19765058" y="5656429"/>
                <a:ext cx="4849310" cy="1360855"/>
              </a:xfrm>
              <a:prstGeom prst="rect">
                <a:avLst/>
              </a:prstGeom>
              <a:blipFill>
                <a:blip r:embed="rId7"/>
                <a:stretch>
                  <a:fillRect l="-10183" t="-4630" r="-6005" b="-52778"/>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79" name=","/>
              <p:cNvSpPr txBox="1"/>
              <p:nvPr/>
            </p:nvSpPr>
            <p:spPr>
              <a:xfrm>
                <a:off x="14642510" y="6970974"/>
                <a:ext cx="2327082" cy="1235695"/>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lIns="121917" tIns="121917" rIns="121917" bIns="121917">
                <a:spAutoFit/>
              </a:bodyPr>
              <a:lstStyle/>
              <a:p>
                <a:pPr>
                  <a:defRPr sz="7000"/>
                </a:pPr>
                <a14:m>
                  <m:oMath xmlns:m="http://schemas.openxmlformats.org/officeDocument/2006/math">
                    <m:r>
                      <a:rPr sz="7500" i="1">
                        <a:solidFill>
                          <a:srgbClr val="000000"/>
                        </a:solidFill>
                        <a:latin typeface="Cambria Math" panose="02040503050406030204" pitchFamily="18" charset="0"/>
                      </a:rPr>
                      <m:t>𝐴</m:t>
                    </m:r>
                  </m:oMath>
                </a14:m>
                <a:r>
                  <a:t> , </a:t>
                </a:r>
                <a14:m>
                  <m:oMath xmlns:m="http://schemas.openxmlformats.org/officeDocument/2006/math">
                    <m:r>
                      <a:rPr sz="7550" i="1">
                        <a:solidFill>
                          <a:srgbClr val="CB00F5"/>
                        </a:solidFill>
                        <a:latin typeface="Cambria Math" panose="02040503050406030204" pitchFamily="18" charset="0"/>
                      </a:rPr>
                      <m:t>𝑌</m:t>
                    </m:r>
                  </m:oMath>
                </a14:m>
                <a:endParaRPr>
                  <a:solidFill>
                    <a:srgbClr val="CC00F5"/>
                  </a:solidFill>
                </a:endParaRPr>
              </a:p>
            </p:txBody>
          </p:sp>
        </mc:Choice>
        <mc:Fallback xmlns="">
          <p:sp>
            <p:nvSpPr>
              <p:cNvPr id="579" name=","/>
              <p:cNvSpPr txBox="1">
                <a:spLocks noRot="1" noChangeAspect="1" noMove="1" noResize="1" noEditPoints="1" noAdjustHandles="1" noChangeArrowheads="1" noChangeShapeType="1" noTextEdit="1"/>
              </p:cNvSpPr>
              <p:nvPr/>
            </p:nvSpPr>
            <p:spPr>
              <a:xfrm>
                <a:off x="14642510" y="6970974"/>
                <a:ext cx="2327082" cy="1235695"/>
              </a:xfrm>
              <a:prstGeom prst="rect">
                <a:avLst/>
              </a:prstGeom>
              <a:blipFill>
                <a:blip r:embed="rId8"/>
                <a:stretch>
                  <a:fillRect l="-8649" t="-7143" b="-43878"/>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80" name="Text"/>
              <p:cNvSpPr txBox="1"/>
              <p:nvPr/>
            </p:nvSpPr>
            <p:spPr>
              <a:xfrm>
                <a:off x="15383124" y="8404506"/>
                <a:ext cx="684780" cy="120835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r>
                        <a:rPr sz="8500" i="1">
                          <a:solidFill>
                            <a:srgbClr val="000000"/>
                          </a:solidFill>
                          <a:latin typeface="Cambria Math" panose="02040503050406030204" pitchFamily="18" charset="0"/>
                        </a:rPr>
                        <m:t>𝑐</m:t>
                      </m:r>
                    </m:oMath>
                  </m:oMathPara>
                </a14:m>
                <a:endParaRPr dirty="0"/>
              </a:p>
            </p:txBody>
          </p:sp>
        </mc:Choice>
        <mc:Fallback xmlns="">
          <p:sp>
            <p:nvSpPr>
              <p:cNvPr id="580" name="Text"/>
              <p:cNvSpPr txBox="1">
                <a:spLocks noRot="1" noChangeAspect="1" noMove="1" noResize="1" noEditPoints="1" noAdjustHandles="1" noChangeArrowheads="1" noChangeShapeType="1" noTextEdit="1"/>
              </p:cNvSpPr>
              <p:nvPr/>
            </p:nvSpPr>
            <p:spPr>
              <a:xfrm>
                <a:off x="15383124" y="8404506"/>
                <a:ext cx="684780" cy="1208350"/>
              </a:xfrm>
              <a:prstGeom prst="rect">
                <a:avLst/>
              </a:prstGeom>
              <a:blipFill>
                <a:blip r:embed="rId9"/>
                <a:stretch>
                  <a:fillRect l="-20000" r="-27273" b="-17708"/>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81" name=","/>
              <p:cNvSpPr txBox="1"/>
              <p:nvPr/>
            </p:nvSpPr>
            <p:spPr>
              <a:xfrm>
                <a:off x="14803584" y="9910155"/>
                <a:ext cx="1683752" cy="127331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r>
                      <a:rPr sz="8400" i="1">
                        <a:solidFill>
                          <a:srgbClr val="000000"/>
                        </a:solidFill>
                        <a:latin typeface="Cambria Math" panose="02040503050406030204" pitchFamily="18" charset="0"/>
                      </a:rPr>
                      <m:t>𝑠</m:t>
                    </m:r>
                  </m:oMath>
                </a14:m>
                <a:r>
                  <a:rPr dirty="0"/>
                  <a:t> ,</a:t>
                </a:r>
                <a:r>
                  <a:rPr dirty="0">
                    <a:solidFill>
                      <a:srgbClr val="CC00F5"/>
                    </a:solidFill>
                  </a:rPr>
                  <a:t> </a:t>
                </a:r>
                <a14:m>
                  <m:oMath xmlns:m="http://schemas.openxmlformats.org/officeDocument/2006/math">
                    <m:r>
                      <a:rPr sz="7450" i="1">
                        <a:solidFill>
                          <a:srgbClr val="CB00F5"/>
                        </a:solidFill>
                        <a:latin typeface="Cambria Math" panose="02040503050406030204" pitchFamily="18" charset="0"/>
                      </a:rPr>
                      <m:t>𝑦</m:t>
                    </m:r>
                  </m:oMath>
                </a14:m>
                <a:endParaRPr dirty="0">
                  <a:solidFill>
                    <a:srgbClr val="CC00F5"/>
                  </a:solidFill>
                </a:endParaRPr>
              </a:p>
            </p:txBody>
          </p:sp>
        </mc:Choice>
        <mc:Fallback xmlns="">
          <p:sp>
            <p:nvSpPr>
              <p:cNvPr id="581" name=","/>
              <p:cNvSpPr txBox="1">
                <a:spLocks noRot="1" noChangeAspect="1" noMove="1" noResize="1" noEditPoints="1" noAdjustHandles="1" noChangeArrowheads="1" noChangeShapeType="1" noTextEdit="1"/>
              </p:cNvSpPr>
              <p:nvPr/>
            </p:nvSpPr>
            <p:spPr>
              <a:xfrm>
                <a:off x="14803584" y="9910155"/>
                <a:ext cx="1683752" cy="1273312"/>
              </a:xfrm>
              <a:prstGeom prst="rect">
                <a:avLst/>
              </a:prstGeom>
              <a:blipFill>
                <a:blip r:embed="rId10"/>
                <a:stretch>
                  <a:fillRect l="-8209" r="-25373" b="-48515"/>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82" name=":"/>
              <p:cNvSpPr txBox="1"/>
              <p:nvPr/>
            </p:nvSpPr>
            <p:spPr>
              <a:xfrm>
                <a:off x="2596858" y="12074542"/>
                <a:ext cx="10550446" cy="1392683"/>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r>
                  <a:rPr lang="en-US" sz="7450" dirty="0">
                    <a:solidFill>
                      <a:srgbClr val="487CAA"/>
                    </a:solidFill>
                  </a:rPr>
                  <a:t>Verify</a:t>
                </a:r>
                <a14:m>
                  <m:oMath xmlns:m="http://schemas.openxmlformats.org/officeDocument/2006/math">
                    <m:r>
                      <a:rPr sz="7450" i="1">
                        <a:solidFill>
                          <a:srgbClr val="487CAA"/>
                        </a:solidFill>
                        <a:latin typeface="Cambria Math" panose="02040503050406030204" pitchFamily="18" charset="0"/>
                      </a:rPr>
                      <m:t>(</m:t>
                    </m:r>
                    <m:r>
                      <a:rPr sz="7450" i="1">
                        <a:solidFill>
                          <a:srgbClr val="487CAA"/>
                        </a:solidFill>
                        <a:latin typeface="Cambria Math" panose="02040503050406030204" pitchFamily="18" charset="0"/>
                      </a:rPr>
                      <m:t>𝑋</m:t>
                    </m:r>
                    <m:r>
                      <a:rPr sz="7450" i="1">
                        <a:solidFill>
                          <a:srgbClr val="487CAA"/>
                        </a:solidFill>
                        <a:latin typeface="Cambria Math" panose="02040503050406030204" pitchFamily="18" charset="0"/>
                      </a:rPr>
                      <m:t>,</m:t>
                    </m:r>
                    <m:r>
                      <a:rPr sz="7450" i="1">
                        <a:solidFill>
                          <a:srgbClr val="487CAA"/>
                        </a:solidFill>
                        <a:latin typeface="Cambria Math" panose="02040503050406030204" pitchFamily="18" charset="0"/>
                      </a:rPr>
                      <m:t>𝑚</m:t>
                    </m:r>
                    <m:r>
                      <a:rPr sz="7450" i="1">
                        <a:solidFill>
                          <a:srgbClr val="487CAA"/>
                        </a:solidFill>
                        <a:latin typeface="Cambria Math" panose="02040503050406030204" pitchFamily="18" charset="0"/>
                      </a:rPr>
                      <m:t>,</m:t>
                    </m:r>
                    <m:r>
                      <a:rPr sz="7450" i="1">
                        <a:solidFill>
                          <a:srgbClr val="487CAA"/>
                        </a:solidFill>
                        <a:latin typeface="Cambria Math" panose="02040503050406030204" pitchFamily="18" charset="0"/>
                      </a:rPr>
                      <m:t>𝜎</m:t>
                    </m:r>
                    <m:r>
                      <a:rPr sz="7450" i="1">
                        <a:solidFill>
                          <a:srgbClr val="487CAA"/>
                        </a:solidFill>
                        <a:latin typeface="Cambria Math" panose="02040503050406030204" pitchFamily="18" charset="0"/>
                      </a:rPr>
                      <m:t>=(</m:t>
                    </m:r>
                    <m:r>
                      <a:rPr sz="7450" i="1">
                        <a:solidFill>
                          <a:srgbClr val="487CAA"/>
                        </a:solidFill>
                        <a:latin typeface="Cambria Math" panose="02040503050406030204" pitchFamily="18" charset="0"/>
                      </a:rPr>
                      <m:t>𝑐</m:t>
                    </m:r>
                    <m:r>
                      <a:rPr sz="7450" i="1">
                        <a:solidFill>
                          <a:srgbClr val="487CAA"/>
                        </a:solidFill>
                        <a:latin typeface="Cambria Math" panose="02040503050406030204" pitchFamily="18" charset="0"/>
                      </a:rPr>
                      <m:t>,</m:t>
                    </m:r>
                    <m:r>
                      <a:rPr sz="7450" i="1">
                        <a:solidFill>
                          <a:srgbClr val="487CAA"/>
                        </a:solidFill>
                        <a:latin typeface="Cambria Math" panose="02040503050406030204" pitchFamily="18" charset="0"/>
                      </a:rPr>
                      <m:t>𝑠</m:t>
                    </m:r>
                    <m:r>
                      <a:rPr sz="7450" i="1">
                        <a:solidFill>
                          <a:srgbClr val="487CAA"/>
                        </a:solidFill>
                        <a:latin typeface="Cambria Math" panose="02040503050406030204" pitchFamily="18" charset="0"/>
                      </a:rPr>
                      <m:t>,</m:t>
                    </m:r>
                    <m:r>
                      <a:rPr sz="7450" i="1">
                        <a:solidFill>
                          <a:srgbClr val="487CAA"/>
                        </a:solidFill>
                        <a:latin typeface="Cambria Math" panose="02040503050406030204" pitchFamily="18" charset="0"/>
                      </a:rPr>
                      <m:t>𝑦</m:t>
                    </m:r>
                    <m:r>
                      <a:rPr sz="7450" i="1">
                        <a:solidFill>
                          <a:srgbClr val="487CAA"/>
                        </a:solidFill>
                        <a:latin typeface="Cambria Math" panose="02040503050406030204" pitchFamily="18" charset="0"/>
                      </a:rPr>
                      <m:t>))</m:t>
                    </m:r>
                  </m:oMath>
                </a14:m>
                <a:r>
                  <a:rPr dirty="0"/>
                  <a:t>:</a:t>
                </a:r>
                <a:endParaRPr dirty="0">
                  <a:solidFill>
                    <a:srgbClr val="497CAA"/>
                  </a:solidFill>
                </a:endParaRPr>
              </a:p>
            </p:txBody>
          </p:sp>
        </mc:Choice>
        <mc:Fallback xmlns="">
          <p:sp>
            <p:nvSpPr>
              <p:cNvPr id="582" name=":"/>
              <p:cNvSpPr txBox="1">
                <a:spLocks noRot="1" noChangeAspect="1" noMove="1" noResize="1" noEditPoints="1" noAdjustHandles="1" noChangeArrowheads="1" noChangeShapeType="1" noTextEdit="1"/>
              </p:cNvSpPr>
              <p:nvPr/>
            </p:nvSpPr>
            <p:spPr>
              <a:xfrm>
                <a:off x="2596858" y="12074542"/>
                <a:ext cx="10550446" cy="1392683"/>
              </a:xfrm>
              <a:prstGeom prst="rect">
                <a:avLst/>
              </a:prstGeom>
              <a:blipFill>
                <a:blip r:embed="rId11"/>
                <a:stretch>
                  <a:fillRect l="-4207" t="-11712" r="-2885" b="-30631"/>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83" name="Else   ; return"/>
              <p:cNvSpPr txBox="1"/>
              <p:nvPr/>
            </p:nvSpPr>
            <p:spPr>
              <a:xfrm>
                <a:off x="3926137" y="14639483"/>
                <a:ext cx="18767430" cy="1476159"/>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r>
                  <a:t>Else </a:t>
                </a:r>
                <a14:m>
                  <m:oMath xmlns:m="http://schemas.openxmlformats.org/officeDocument/2006/math">
                    <m:r>
                      <a:rPr sz="7550" i="1">
                        <a:solidFill>
                          <a:srgbClr val="000000"/>
                        </a:solidFill>
                        <a:latin typeface="Cambria Math" panose="02040503050406030204" pitchFamily="18" charset="0"/>
                      </a:rPr>
                      <m:t>𝐴</m:t>
                    </m:r>
                    <m:r>
                      <a:rPr sz="7550" i="1">
                        <a:solidFill>
                          <a:srgbClr val="000000"/>
                        </a:solidFill>
                        <a:latin typeface="Cambria Math" panose="02040503050406030204" pitchFamily="18" charset="0"/>
                      </a:rPr>
                      <m:t>←</m:t>
                    </m:r>
                    <m:sSup>
                      <m:sSupPr>
                        <m:ctrlPr>
                          <a:rPr sz="7550" i="1">
                            <a:solidFill>
                              <a:srgbClr val="000000"/>
                            </a:solidFill>
                            <a:latin typeface="Cambria Math" panose="02040503050406030204" pitchFamily="18" charset="0"/>
                          </a:rPr>
                        </m:ctrlPr>
                      </m:sSupPr>
                      <m:e>
                        <m:r>
                          <a:rPr sz="7550" i="1">
                            <a:solidFill>
                              <a:srgbClr val="000000"/>
                            </a:solidFill>
                            <a:latin typeface="Cambria Math" panose="02040503050406030204" pitchFamily="18" charset="0"/>
                          </a:rPr>
                          <m:t>𝑔</m:t>
                        </m:r>
                      </m:e>
                      <m:sup>
                        <m:r>
                          <a:rPr sz="7550" i="1">
                            <a:solidFill>
                              <a:srgbClr val="000000"/>
                            </a:solidFill>
                            <a:latin typeface="Cambria Math" panose="02040503050406030204" pitchFamily="18" charset="0"/>
                          </a:rPr>
                          <m:t>𝑠</m:t>
                        </m:r>
                      </m:sup>
                    </m:sSup>
                    <m:sSup>
                      <m:sSupPr>
                        <m:ctrlPr>
                          <a:rPr sz="7550" i="1">
                            <a:solidFill>
                              <a:srgbClr val="000000"/>
                            </a:solidFill>
                            <a:latin typeface="Cambria Math" panose="02040503050406030204" pitchFamily="18" charset="0"/>
                          </a:rPr>
                        </m:ctrlPr>
                      </m:sSupPr>
                      <m:e>
                        <m:r>
                          <a:rPr sz="7550" i="1">
                            <a:solidFill>
                              <a:srgbClr val="000000"/>
                            </a:solidFill>
                            <a:latin typeface="Cambria Math" panose="02040503050406030204" pitchFamily="18" charset="0"/>
                          </a:rPr>
                          <m:t>𝑋</m:t>
                        </m:r>
                      </m:e>
                      <m:sup>
                        <m:r>
                          <a:rPr sz="7550" i="1">
                            <a:solidFill>
                              <a:srgbClr val="000000"/>
                            </a:solidFill>
                            <a:latin typeface="Cambria Math" panose="02040503050406030204" pitchFamily="18" charset="0"/>
                          </a:rPr>
                          <m:t>−</m:t>
                        </m:r>
                        <m:r>
                          <a:rPr sz="7550" i="1">
                            <a:solidFill>
                              <a:srgbClr val="000000"/>
                            </a:solidFill>
                            <a:latin typeface="Cambria Math" panose="02040503050406030204" pitchFamily="18" charset="0"/>
                          </a:rPr>
                          <m:t>𝑐𝑦</m:t>
                        </m:r>
                      </m:sup>
                    </m:sSup>
                    <m:r>
                      <a:rPr sz="7550" i="1">
                        <a:solidFill>
                          <a:srgbClr val="000000"/>
                        </a:solidFill>
                        <a:latin typeface="Cambria Math" panose="02040503050406030204" pitchFamily="18" charset="0"/>
                      </a:rPr>
                      <m:t>,</m:t>
                    </m:r>
                    <m:r>
                      <a:rPr sz="7550" i="1">
                        <a:solidFill>
                          <a:srgbClr val="000000"/>
                        </a:solidFill>
                        <a:latin typeface="Cambria Math" panose="02040503050406030204" pitchFamily="18" charset="0"/>
                      </a:rPr>
                      <m:t>𝑌</m:t>
                    </m:r>
                    <m:r>
                      <a:rPr sz="7550" i="1">
                        <a:solidFill>
                          <a:srgbClr val="000000"/>
                        </a:solidFill>
                        <a:latin typeface="Cambria Math" panose="02040503050406030204" pitchFamily="18" charset="0"/>
                      </a:rPr>
                      <m:t>←</m:t>
                    </m:r>
                    <m:sSup>
                      <m:sSupPr>
                        <m:ctrlPr>
                          <a:rPr sz="7550" i="1">
                            <a:solidFill>
                              <a:srgbClr val="000000"/>
                            </a:solidFill>
                            <a:latin typeface="Cambria Math" panose="02040503050406030204" pitchFamily="18" charset="0"/>
                          </a:rPr>
                        </m:ctrlPr>
                      </m:sSupPr>
                      <m:e>
                        <m:r>
                          <a:rPr sz="7550" i="1">
                            <a:solidFill>
                              <a:srgbClr val="000000"/>
                            </a:solidFill>
                            <a:latin typeface="Cambria Math" panose="02040503050406030204" pitchFamily="18" charset="0"/>
                          </a:rPr>
                          <m:t>𝑋</m:t>
                        </m:r>
                      </m:e>
                      <m:sup>
                        <m:r>
                          <a:rPr sz="7550" i="1">
                            <a:solidFill>
                              <a:srgbClr val="000000"/>
                            </a:solidFill>
                            <a:latin typeface="Cambria Math" panose="02040503050406030204" pitchFamily="18" charset="0"/>
                          </a:rPr>
                          <m:t>𝑦</m:t>
                        </m:r>
                      </m:sup>
                    </m:sSup>
                  </m:oMath>
                </a14:m>
                <a:r>
                  <a:t> ; return </a:t>
                </a:r>
                <a14:m>
                  <m:oMath xmlns:m="http://schemas.openxmlformats.org/officeDocument/2006/math">
                    <m:r>
                      <a:rPr sz="7650" i="1">
                        <a:solidFill>
                          <a:srgbClr val="000000"/>
                        </a:solidFill>
                        <a:latin typeface="Cambria Math" panose="02040503050406030204" pitchFamily="18" charset="0"/>
                      </a:rPr>
                      <m:t>𝑐</m:t>
                    </m:r>
                    <m:sSup>
                      <m:sSupPr>
                        <m:ctrlPr>
                          <a:rPr sz="7650" i="1">
                            <a:solidFill>
                              <a:srgbClr val="000000"/>
                            </a:solidFill>
                            <a:latin typeface="Cambria Math" panose="02040503050406030204" pitchFamily="18" charset="0"/>
                          </a:rPr>
                        </m:ctrlPr>
                      </m:sSupPr>
                      <m:e>
                        <m:r>
                          <a:rPr sz="7650" i="1">
                            <a:solidFill>
                              <a:srgbClr val="000000"/>
                            </a:solidFill>
                            <a:latin typeface="Cambria Math" panose="02040503050406030204" pitchFamily="18" charset="0"/>
                          </a:rPr>
                          <m:t>=</m:t>
                        </m:r>
                      </m:e>
                      <m:sup>
                        <m:r>
                          <a:rPr sz="7650" i="1">
                            <a:solidFill>
                              <a:srgbClr val="000000"/>
                            </a:solidFill>
                            <a:latin typeface="Cambria Math" panose="02040503050406030204" pitchFamily="18" charset="0"/>
                          </a:rPr>
                          <m:t>?</m:t>
                        </m:r>
                      </m:sup>
                    </m:sSup>
                    <m:r>
                      <a:rPr sz="7650" i="1">
                        <a:solidFill>
                          <a:srgbClr val="000000"/>
                        </a:solidFill>
                        <a:latin typeface="Cambria Math" panose="02040503050406030204" pitchFamily="18" charset="0"/>
                      </a:rPr>
                      <m:t>𝐻</m:t>
                    </m:r>
                    <m:r>
                      <a:rPr sz="7650" i="1">
                        <a:solidFill>
                          <a:srgbClr val="000000"/>
                        </a:solidFill>
                        <a:latin typeface="Cambria Math" panose="02040503050406030204" pitchFamily="18" charset="0"/>
                      </a:rPr>
                      <m:t>(</m:t>
                    </m:r>
                    <m:r>
                      <a:rPr sz="7650" i="1">
                        <a:solidFill>
                          <a:srgbClr val="000000"/>
                        </a:solidFill>
                        <a:latin typeface="Cambria Math" panose="02040503050406030204" pitchFamily="18" charset="0"/>
                      </a:rPr>
                      <m:t>𝐴</m:t>
                    </m:r>
                    <m:r>
                      <a:rPr sz="7650" i="1">
                        <a:solidFill>
                          <a:srgbClr val="000000"/>
                        </a:solidFill>
                        <a:latin typeface="Cambria Math" panose="02040503050406030204" pitchFamily="18" charset="0"/>
                      </a:rPr>
                      <m:t>,</m:t>
                    </m:r>
                    <m:r>
                      <a:rPr sz="7650" i="1">
                        <a:solidFill>
                          <a:srgbClr val="000000"/>
                        </a:solidFill>
                        <a:latin typeface="Cambria Math" panose="02040503050406030204" pitchFamily="18" charset="0"/>
                      </a:rPr>
                      <m:t>𝑌</m:t>
                    </m:r>
                    <m:r>
                      <a:rPr sz="7650" i="1">
                        <a:solidFill>
                          <a:srgbClr val="000000"/>
                        </a:solidFill>
                        <a:latin typeface="Cambria Math" panose="02040503050406030204" pitchFamily="18" charset="0"/>
                      </a:rPr>
                      <m:t>,</m:t>
                    </m:r>
                    <m:r>
                      <a:rPr sz="7650" i="1">
                        <a:solidFill>
                          <a:srgbClr val="000000"/>
                        </a:solidFill>
                        <a:latin typeface="Cambria Math" panose="02040503050406030204" pitchFamily="18" charset="0"/>
                      </a:rPr>
                      <m:t>𝑚</m:t>
                    </m:r>
                    <m:r>
                      <a:rPr sz="7650" i="1">
                        <a:solidFill>
                          <a:srgbClr val="000000"/>
                        </a:solidFill>
                        <a:latin typeface="Cambria Math" panose="02040503050406030204" pitchFamily="18" charset="0"/>
                      </a:rPr>
                      <m:t>)</m:t>
                    </m:r>
                  </m:oMath>
                </a14:m>
                <a:endParaRPr/>
              </a:p>
            </p:txBody>
          </p:sp>
        </mc:Choice>
        <mc:Fallback xmlns="">
          <p:sp>
            <p:nvSpPr>
              <p:cNvPr id="583" name="Else   ; return"/>
              <p:cNvSpPr txBox="1">
                <a:spLocks noRot="1" noChangeAspect="1" noMove="1" noResize="1" noEditPoints="1" noAdjustHandles="1" noChangeArrowheads="1" noChangeShapeType="1" noTextEdit="1"/>
              </p:cNvSpPr>
              <p:nvPr/>
            </p:nvSpPr>
            <p:spPr>
              <a:xfrm>
                <a:off x="3926137" y="14639483"/>
                <a:ext cx="18767430" cy="1476159"/>
              </a:xfrm>
              <a:prstGeom prst="rect">
                <a:avLst/>
              </a:prstGeom>
              <a:blipFill>
                <a:blip r:embed="rId12"/>
                <a:stretch>
                  <a:fillRect l="-2231" t="-2542" r="-7640" b="-22881"/>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84" name="Text"/>
              <p:cNvSpPr txBox="1"/>
              <p:nvPr/>
            </p:nvSpPr>
            <p:spPr>
              <a:xfrm>
                <a:off x="19943619" y="10241258"/>
                <a:ext cx="5044638" cy="1308373"/>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r>
                  <a:rPr dirty="0"/>
                  <a:t> </a:t>
                </a:r>
                <a14:m>
                  <m:oMath xmlns:m="http://schemas.openxmlformats.org/officeDocument/2006/math">
                    <m:r>
                      <a:rPr sz="7600" i="1">
                        <a:solidFill>
                          <a:srgbClr val="000000"/>
                        </a:solidFill>
                        <a:latin typeface="Cambria Math" panose="02040503050406030204" pitchFamily="18" charset="0"/>
                      </a:rPr>
                      <m:t>𝜎</m:t>
                    </m:r>
                    <m:r>
                      <a:rPr sz="7600" i="1">
                        <a:solidFill>
                          <a:srgbClr val="000000"/>
                        </a:solidFill>
                        <a:latin typeface="Cambria Math" panose="02040503050406030204" pitchFamily="18" charset="0"/>
                      </a:rPr>
                      <m:t>←(</m:t>
                    </m:r>
                    <m:r>
                      <a:rPr sz="7600" i="1">
                        <a:solidFill>
                          <a:srgbClr val="000000"/>
                        </a:solidFill>
                        <a:latin typeface="Cambria Math" panose="02040503050406030204" pitchFamily="18" charset="0"/>
                      </a:rPr>
                      <m:t>𝑐</m:t>
                    </m:r>
                    <m:r>
                      <a:rPr sz="7600" i="1">
                        <a:solidFill>
                          <a:srgbClr val="000000"/>
                        </a:solidFill>
                        <a:latin typeface="Cambria Math" panose="02040503050406030204" pitchFamily="18" charset="0"/>
                      </a:rPr>
                      <m:t>,</m:t>
                    </m:r>
                    <m:r>
                      <a:rPr sz="7600" i="1">
                        <a:solidFill>
                          <a:srgbClr val="000000"/>
                        </a:solidFill>
                        <a:latin typeface="Cambria Math" panose="02040503050406030204" pitchFamily="18" charset="0"/>
                      </a:rPr>
                      <m:t>𝑠</m:t>
                    </m:r>
                    <m:r>
                      <a:rPr sz="7600" i="1">
                        <a:solidFill>
                          <a:srgbClr val="000000"/>
                        </a:solidFill>
                        <a:latin typeface="Cambria Math" panose="02040503050406030204" pitchFamily="18" charset="0"/>
                      </a:rPr>
                      <m:t>,</m:t>
                    </m:r>
                    <m:r>
                      <a:rPr sz="7450" i="1">
                        <a:solidFill>
                          <a:srgbClr val="CB00F5"/>
                        </a:solidFill>
                        <a:latin typeface="Cambria Math" panose="02040503050406030204" pitchFamily="18" charset="0"/>
                      </a:rPr>
                      <m:t>𝑦</m:t>
                    </m:r>
                    <m:r>
                      <a:rPr sz="9550" i="1">
                        <a:solidFill>
                          <a:srgbClr val="000000"/>
                        </a:solidFill>
                        <a:latin typeface="Cambria Math" panose="02040503050406030204" pitchFamily="18" charset="0"/>
                      </a:rPr>
                      <m:t>)</m:t>
                    </m:r>
                  </m:oMath>
                </a14:m>
                <a:endParaRPr dirty="0"/>
              </a:p>
            </p:txBody>
          </p:sp>
        </mc:Choice>
        <mc:Fallback xmlns="">
          <p:sp>
            <p:nvSpPr>
              <p:cNvPr id="584" name="Text"/>
              <p:cNvSpPr txBox="1">
                <a:spLocks noRot="1" noChangeAspect="1" noMove="1" noResize="1" noEditPoints="1" noAdjustHandles="1" noChangeArrowheads="1" noChangeShapeType="1" noTextEdit="1"/>
              </p:cNvSpPr>
              <p:nvPr/>
            </p:nvSpPr>
            <p:spPr>
              <a:xfrm>
                <a:off x="19943619" y="10241258"/>
                <a:ext cx="5044638" cy="1308373"/>
              </a:xfrm>
              <a:prstGeom prst="rect">
                <a:avLst/>
              </a:prstGeom>
              <a:blipFill>
                <a:blip r:embed="rId13"/>
                <a:stretch>
                  <a:fillRect r="-17588" b="-5865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85" name="Reject if"/>
              <p:cNvSpPr txBox="1"/>
              <p:nvPr/>
            </p:nvSpPr>
            <p:spPr>
              <a:xfrm>
                <a:off x="3960585" y="13290391"/>
                <a:ext cx="5478977" cy="1308373"/>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solidFill>
                      <a:srgbClr val="CC00F5"/>
                    </a:solidFill>
                  </a:defRPr>
                </a:pPr>
                <a:r>
                  <a:t>Reject if </a:t>
                </a:r>
                <a14:m>
                  <m:oMath xmlns:m="http://schemas.openxmlformats.org/officeDocument/2006/math">
                    <m:r>
                      <a:rPr sz="7550" i="1">
                        <a:solidFill>
                          <a:srgbClr val="CB00F5"/>
                        </a:solidFill>
                        <a:latin typeface="Cambria Math" panose="02040503050406030204" pitchFamily="18" charset="0"/>
                      </a:rPr>
                      <m:t>𝑦</m:t>
                    </m:r>
                    <m:r>
                      <a:rPr sz="7550" i="1">
                        <a:solidFill>
                          <a:srgbClr val="CB00F5"/>
                        </a:solidFill>
                        <a:latin typeface="Cambria Math" panose="02040503050406030204" pitchFamily="18" charset="0"/>
                      </a:rPr>
                      <m:t>=0</m:t>
                    </m:r>
                  </m:oMath>
                </a14:m>
                <a:endParaRPr/>
              </a:p>
            </p:txBody>
          </p:sp>
        </mc:Choice>
        <mc:Fallback xmlns="">
          <p:sp>
            <p:nvSpPr>
              <p:cNvPr id="585" name="Reject if"/>
              <p:cNvSpPr txBox="1">
                <a:spLocks noRot="1" noChangeAspect="1" noMove="1" noResize="1" noEditPoints="1" noAdjustHandles="1" noChangeArrowheads="1" noChangeShapeType="1" noTextEdit="1"/>
              </p:cNvSpPr>
              <p:nvPr/>
            </p:nvSpPr>
            <p:spPr>
              <a:xfrm>
                <a:off x="3960585" y="13290391"/>
                <a:ext cx="5478977" cy="1308373"/>
              </a:xfrm>
              <a:prstGeom prst="rect">
                <a:avLst/>
              </a:prstGeom>
              <a:blipFill>
                <a:blip r:embed="rId14"/>
                <a:stretch>
                  <a:fillRect l="-7639" t="-6731" r="-8102" b="-36538"/>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586" name="Slide Number"/>
          <p:cNvSpPr txBox="1">
            <a:spLocks noGrp="1"/>
          </p:cNvSpPr>
          <p:nvPr>
            <p:ph type="sldNum" sz="quarter" idx="4294967295"/>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24</a:t>
            </a:fld>
            <a:endParaRPr/>
          </a:p>
        </p:txBody>
      </p:sp>
      <mc:AlternateContent xmlns:mc="http://schemas.openxmlformats.org/markup-compatibility/2006" xmlns:a14="http://schemas.microsoft.com/office/drawing/2010/main">
        <mc:Choice Requires="a14">
          <p:sp>
            <p:nvSpPr>
              <p:cNvPr id="587" name="*Easy to forge a signature for"/>
              <p:cNvSpPr txBox="1"/>
              <p:nvPr/>
            </p:nvSpPr>
            <p:spPr>
              <a:xfrm>
                <a:off x="2506175" y="16999447"/>
                <a:ext cx="14682569" cy="1308373"/>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lIns="121917" tIns="121917" rIns="121917" bIns="121917">
                <a:spAutoFit/>
              </a:bodyPr>
              <a:lstStyle/>
              <a:p>
                <a:pPr>
                  <a:defRPr sz="7000">
                    <a:solidFill>
                      <a:srgbClr val="CE9E15"/>
                    </a:solidFill>
                  </a:defRPr>
                </a:pPr>
                <a:r>
                  <a:t>*Easy to forge a signature for </a:t>
                </a:r>
                <a14:m>
                  <m:oMath xmlns:m="http://schemas.openxmlformats.org/officeDocument/2006/math">
                    <m:r>
                      <a:rPr sz="7550" i="1">
                        <a:solidFill>
                          <a:srgbClr val="CD9D14"/>
                        </a:solidFill>
                        <a:latin typeface="Cambria Math" panose="02040503050406030204" pitchFamily="18" charset="0"/>
                      </a:rPr>
                      <m:t>𝑦</m:t>
                    </m:r>
                    <m:r>
                      <a:rPr sz="7550" i="1">
                        <a:solidFill>
                          <a:srgbClr val="CD9D14"/>
                        </a:solidFill>
                        <a:latin typeface="Cambria Math" panose="02040503050406030204" pitchFamily="18" charset="0"/>
                      </a:rPr>
                      <m:t>=0</m:t>
                    </m:r>
                  </m:oMath>
                </a14:m>
                <a:endParaRPr/>
              </a:p>
            </p:txBody>
          </p:sp>
        </mc:Choice>
        <mc:Fallback xmlns="">
          <p:sp>
            <p:nvSpPr>
              <p:cNvPr id="587" name="*Easy to forge a signature for"/>
              <p:cNvSpPr txBox="1">
                <a:spLocks noRot="1" noChangeAspect="1" noMove="1" noResize="1" noEditPoints="1" noAdjustHandles="1" noChangeArrowheads="1" noChangeShapeType="1" noTextEdit="1"/>
              </p:cNvSpPr>
              <p:nvPr/>
            </p:nvSpPr>
            <p:spPr>
              <a:xfrm>
                <a:off x="2506175" y="16999447"/>
                <a:ext cx="14682569" cy="1308373"/>
              </a:xfrm>
              <a:prstGeom prst="rect">
                <a:avLst/>
              </a:prstGeom>
              <a:blipFill>
                <a:blip r:embed="rId15"/>
                <a:stretch>
                  <a:fillRect l="-2852" t="-5769" b="-36538"/>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88" name=","/>
              <p:cNvSpPr txBox="1"/>
              <p:nvPr/>
            </p:nvSpPr>
            <p:spPr>
              <a:xfrm>
                <a:off x="4572596" y="8643327"/>
                <a:ext cx="7454778" cy="192570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solidFill>
                      <a:srgbClr val="CC00F5"/>
                    </a:solidFill>
                  </a:defRPr>
                </a:pPr>
                <a14:m>
                  <m:oMath xmlns:m="http://schemas.openxmlformats.org/officeDocument/2006/math">
                    <m:r>
                      <a:rPr sz="7650" i="1">
                        <a:solidFill>
                          <a:srgbClr val="CB00F5"/>
                        </a:solidFill>
                        <a:latin typeface="Cambria Math" panose="02040503050406030204" pitchFamily="18" charset="0"/>
                      </a:rPr>
                      <m:t>𝑦</m:t>
                    </m:r>
                    <m:limUpp>
                      <m:limUppPr>
                        <m:ctrlPr>
                          <a:rPr sz="7650" i="1">
                            <a:solidFill>
                              <a:srgbClr val="CB00F5"/>
                            </a:solidFill>
                            <a:latin typeface="Cambria Math" panose="02040503050406030204" pitchFamily="18" charset="0"/>
                          </a:rPr>
                        </m:ctrlPr>
                      </m:limUppPr>
                      <m:e>
                        <m:r>
                          <a:rPr sz="7650" i="1">
                            <a:solidFill>
                              <a:srgbClr val="CB00F5"/>
                            </a:solidFill>
                            <a:latin typeface="Cambria Math" panose="02040503050406030204" pitchFamily="18" charset="0"/>
                          </a:rPr>
                          <m:t>⟵</m:t>
                        </m:r>
                      </m:e>
                      <m:lim>
                        <m:r>
                          <a:rPr sz="7650" i="1">
                            <a:solidFill>
                              <a:srgbClr val="CB00F5"/>
                            </a:solidFill>
                            <a:latin typeface="Cambria Math" panose="02040503050406030204" pitchFamily="18" charset="0"/>
                          </a:rPr>
                          <m:t>$</m:t>
                        </m:r>
                      </m:lim>
                    </m:limUpp>
                    <m:sSubSup>
                      <m:sSubSupPr>
                        <m:ctrlPr>
                          <a:rPr sz="7650" i="1">
                            <a:solidFill>
                              <a:srgbClr val="CB00F5"/>
                            </a:solidFill>
                            <a:latin typeface="Cambria Math" panose="02040503050406030204" pitchFamily="18" charset="0"/>
                          </a:rPr>
                        </m:ctrlPr>
                      </m:sSubSupPr>
                      <m:e>
                        <m:r>
                          <a:rPr sz="7650" i="1">
                            <a:solidFill>
                              <a:srgbClr val="CB00F5"/>
                            </a:solidFill>
                            <a:latin typeface="Cambria Math" panose="02040503050406030204" pitchFamily="18" charset="0"/>
                          </a:rPr>
                          <m:t>ℤ</m:t>
                        </m:r>
                      </m:e>
                      <m:sub>
                        <m:r>
                          <a:rPr sz="7650" i="1">
                            <a:solidFill>
                              <a:srgbClr val="CB00F5"/>
                            </a:solidFill>
                            <a:latin typeface="Cambria Math" panose="02040503050406030204" pitchFamily="18" charset="0"/>
                          </a:rPr>
                          <m:t>𝑝</m:t>
                        </m:r>
                      </m:sub>
                      <m:sup>
                        <m:r>
                          <a:rPr sz="7650" i="1">
                            <a:solidFill>
                              <a:srgbClr val="CB00F5"/>
                            </a:solidFill>
                            <a:latin typeface="Cambria Math" panose="02040503050406030204" pitchFamily="18" charset="0"/>
                          </a:rPr>
                          <m:t>∗</m:t>
                        </m:r>
                      </m:sup>
                    </m:sSubSup>
                  </m:oMath>
                </a14:m>
                <a:r>
                  <a:t> , </a:t>
                </a:r>
                <a14:m>
                  <m:oMath xmlns:m="http://schemas.openxmlformats.org/officeDocument/2006/math">
                    <m:r>
                      <a:rPr sz="7800" i="1">
                        <a:solidFill>
                          <a:srgbClr val="CB00F5"/>
                        </a:solidFill>
                        <a:latin typeface="Cambria Math" panose="02040503050406030204" pitchFamily="18" charset="0"/>
                      </a:rPr>
                      <m:t>𝑌</m:t>
                    </m:r>
                    <m:r>
                      <a:rPr sz="7800" i="1">
                        <a:solidFill>
                          <a:srgbClr val="CB00F5"/>
                        </a:solidFill>
                        <a:latin typeface="Cambria Math" panose="02040503050406030204" pitchFamily="18" charset="0"/>
                      </a:rPr>
                      <m:t>←</m:t>
                    </m:r>
                    <m:sSup>
                      <m:sSupPr>
                        <m:ctrlPr>
                          <a:rPr sz="7800" i="1">
                            <a:solidFill>
                              <a:srgbClr val="CB00F5"/>
                            </a:solidFill>
                            <a:latin typeface="Cambria Math" panose="02040503050406030204" pitchFamily="18" charset="0"/>
                          </a:rPr>
                        </m:ctrlPr>
                      </m:sSupPr>
                      <m:e>
                        <m:r>
                          <a:rPr sz="7800" i="1">
                            <a:solidFill>
                              <a:srgbClr val="CB00F5"/>
                            </a:solidFill>
                            <a:latin typeface="Cambria Math" panose="02040503050406030204" pitchFamily="18" charset="0"/>
                          </a:rPr>
                          <m:t>𝑋</m:t>
                        </m:r>
                      </m:e>
                      <m:sup>
                        <m:r>
                          <a:rPr sz="7800" i="1">
                            <a:solidFill>
                              <a:srgbClr val="CB00F5"/>
                            </a:solidFill>
                            <a:latin typeface="Cambria Math" panose="02040503050406030204" pitchFamily="18" charset="0"/>
                          </a:rPr>
                          <m:t>𝑦</m:t>
                        </m:r>
                      </m:sup>
                    </m:sSup>
                  </m:oMath>
                </a14:m>
                <a:endParaRPr/>
              </a:p>
            </p:txBody>
          </p:sp>
        </mc:Choice>
        <mc:Fallback xmlns="">
          <p:sp>
            <p:nvSpPr>
              <p:cNvPr id="588" name=","/>
              <p:cNvSpPr txBox="1">
                <a:spLocks noRot="1" noChangeAspect="1" noMove="1" noResize="1" noEditPoints="1" noAdjustHandles="1" noChangeArrowheads="1" noChangeShapeType="1" noTextEdit="1"/>
              </p:cNvSpPr>
              <p:nvPr/>
            </p:nvSpPr>
            <p:spPr>
              <a:xfrm>
                <a:off x="4572596" y="8643327"/>
                <a:ext cx="7454778" cy="1925700"/>
              </a:xfrm>
              <a:prstGeom prst="rect">
                <a:avLst/>
              </a:prstGeom>
              <a:blipFill>
                <a:blip r:embed="rId16"/>
                <a:stretch>
                  <a:fillRect l="-2891" r="-170" b="-17647"/>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70"/>
                                        </p:tgtEl>
                                        <p:attrNameLst>
                                          <p:attrName>style.visibility</p:attrName>
                                        </p:attrNameLst>
                                      </p:cBhvr>
                                      <p:to>
                                        <p:strVal val="visible"/>
                                      </p:to>
                                    </p:set>
                                    <p:animEffect transition="in" filter="fade">
                                      <p:cBhvr>
                                        <p:cTn id="7" dur="300"/>
                                        <p:tgtEl>
                                          <p:spTgt spid="57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78"/>
                                        </p:tgtEl>
                                        <p:attrNameLst>
                                          <p:attrName>style.visibility</p:attrName>
                                        </p:attrNameLst>
                                      </p:cBhvr>
                                      <p:to>
                                        <p:strVal val="visible"/>
                                      </p:to>
                                    </p:set>
                                    <p:animEffect transition="in" filter="fade">
                                      <p:cBhvr>
                                        <p:cTn id="10" dur="300"/>
                                        <p:tgtEl>
                                          <p:spTgt spid="57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71"/>
                                        </p:tgtEl>
                                        <p:attrNameLst>
                                          <p:attrName>style.visibility</p:attrName>
                                        </p:attrNameLst>
                                      </p:cBhvr>
                                      <p:to>
                                        <p:strVal val="visible"/>
                                      </p:to>
                                    </p:set>
                                    <p:animEffect transition="in" filter="fade">
                                      <p:cBhvr>
                                        <p:cTn id="13" dur="300"/>
                                        <p:tgtEl>
                                          <p:spTgt spid="571"/>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fill="hold" grpId="1" nodeType="clickEffect">
                                  <p:stCondLst>
                                    <p:cond delay="0"/>
                                  </p:stCondLst>
                                  <p:iterate>
                                    <p:tmAbs val="0"/>
                                  </p:iterate>
                                  <p:childTnLst>
                                    <p:set>
                                      <p:cBhvr>
                                        <p:cTn id="17" fill="hold"/>
                                        <p:tgtEl>
                                          <p:spTgt spid="575"/>
                                        </p:tgtEl>
                                        <p:attrNameLst>
                                          <p:attrName>style.visibility</p:attrName>
                                        </p:attrNameLst>
                                      </p:cBhvr>
                                      <p:to>
                                        <p:strVal val="visible"/>
                                      </p:to>
                                    </p:set>
                                    <p:animEffect transition="in" filter="fade">
                                      <p:cBhvr>
                                        <p:cTn id="18" dur="300"/>
                                        <p:tgtEl>
                                          <p:spTgt spid="575"/>
                                        </p:tgtEl>
                                      </p:cBhvr>
                                    </p:animEffect>
                                  </p:childTnLst>
                                </p:cTn>
                              </p:par>
                              <p:par>
                                <p:cTn id="19" presetID="10" presetClass="entr" fill="hold" grpId="2" nodeType="withEffect">
                                  <p:stCondLst>
                                    <p:cond delay="0"/>
                                  </p:stCondLst>
                                  <p:iterate>
                                    <p:tmAbs val="0"/>
                                  </p:iterate>
                                  <p:childTnLst>
                                    <p:set>
                                      <p:cBhvr>
                                        <p:cTn id="20" fill="hold"/>
                                        <p:tgtEl>
                                          <p:spTgt spid="588"/>
                                        </p:tgtEl>
                                        <p:attrNameLst>
                                          <p:attrName>style.visibility</p:attrName>
                                        </p:attrNameLst>
                                      </p:cBhvr>
                                      <p:to>
                                        <p:strVal val="visible"/>
                                      </p:to>
                                    </p:set>
                                    <p:animEffect transition="in" filter="fade">
                                      <p:cBhvr>
                                        <p:cTn id="21" dur="300"/>
                                        <p:tgtEl>
                                          <p:spTgt spid="588"/>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fill="hold" grpId="3" nodeType="clickEffect">
                                  <p:stCondLst>
                                    <p:cond delay="0"/>
                                  </p:stCondLst>
                                  <p:iterate>
                                    <p:tmAbs val="0"/>
                                  </p:iterate>
                                  <p:childTnLst>
                                    <p:set>
                                      <p:cBhvr>
                                        <p:cTn id="25" fill="hold"/>
                                        <p:tgtEl>
                                          <p:spTgt spid="579"/>
                                        </p:tgtEl>
                                        <p:attrNameLst>
                                          <p:attrName>style.visibility</p:attrName>
                                        </p:attrNameLst>
                                      </p:cBhvr>
                                      <p:to>
                                        <p:strVal val="visible"/>
                                      </p:to>
                                    </p:set>
                                    <p:animEffect transition="in" filter="fade">
                                      <p:cBhvr>
                                        <p:cTn id="26" dur="300"/>
                                        <p:tgtEl>
                                          <p:spTgt spid="579"/>
                                        </p:tgtEl>
                                      </p:cBhvr>
                                    </p:animEffect>
                                  </p:childTnLst>
                                </p:cTn>
                              </p:par>
                              <p:par>
                                <p:cTn id="27" presetID="10" presetClass="entr" fill="hold" grpId="4" nodeType="withEffect">
                                  <p:stCondLst>
                                    <p:cond delay="0"/>
                                  </p:stCondLst>
                                  <p:iterate>
                                    <p:tmAbs val="0"/>
                                  </p:iterate>
                                  <p:childTnLst>
                                    <p:set>
                                      <p:cBhvr>
                                        <p:cTn id="28" fill="hold"/>
                                        <p:tgtEl>
                                          <p:spTgt spid="572"/>
                                        </p:tgtEl>
                                        <p:attrNameLst>
                                          <p:attrName>style.visibility</p:attrName>
                                        </p:attrNameLst>
                                      </p:cBhvr>
                                      <p:to>
                                        <p:strVal val="visible"/>
                                      </p:to>
                                    </p:set>
                                    <p:animEffect transition="in" filter="fade">
                                      <p:cBhvr>
                                        <p:cTn id="29" dur="300"/>
                                        <p:tgtEl>
                                          <p:spTgt spid="572"/>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fill="hold" grpId="5" nodeType="clickEffect">
                                  <p:stCondLst>
                                    <p:cond delay="0"/>
                                  </p:stCondLst>
                                  <p:iterate>
                                    <p:tmAbs val="0"/>
                                  </p:iterate>
                                  <p:childTnLst>
                                    <p:set>
                                      <p:cBhvr>
                                        <p:cTn id="33" fill="hold"/>
                                        <p:tgtEl>
                                          <p:spTgt spid="577"/>
                                        </p:tgtEl>
                                        <p:attrNameLst>
                                          <p:attrName>style.visibility</p:attrName>
                                        </p:attrNameLst>
                                      </p:cBhvr>
                                      <p:to>
                                        <p:strVal val="visible"/>
                                      </p:to>
                                    </p:set>
                                    <p:animEffect transition="in" filter="fade">
                                      <p:cBhvr>
                                        <p:cTn id="34" dur="300"/>
                                        <p:tgtEl>
                                          <p:spTgt spid="577"/>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fill="hold" grpId="6" nodeType="clickEffect">
                                  <p:stCondLst>
                                    <p:cond delay="0"/>
                                  </p:stCondLst>
                                  <p:iterate>
                                    <p:tmAbs val="0"/>
                                  </p:iterate>
                                  <p:childTnLst>
                                    <p:set>
                                      <p:cBhvr>
                                        <p:cTn id="38" fill="hold"/>
                                        <p:tgtEl>
                                          <p:spTgt spid="580"/>
                                        </p:tgtEl>
                                        <p:attrNameLst>
                                          <p:attrName>style.visibility</p:attrName>
                                        </p:attrNameLst>
                                      </p:cBhvr>
                                      <p:to>
                                        <p:strVal val="visible"/>
                                      </p:to>
                                    </p:set>
                                    <p:animEffect transition="in" filter="fade">
                                      <p:cBhvr>
                                        <p:cTn id="39" dur="300"/>
                                        <p:tgtEl>
                                          <p:spTgt spid="580"/>
                                        </p:tgtEl>
                                      </p:cBhvr>
                                    </p:animEffect>
                                  </p:childTnLst>
                                </p:cTn>
                              </p:par>
                              <p:par>
                                <p:cTn id="40" presetID="10" presetClass="entr" fill="hold" grpId="7" nodeType="withEffect">
                                  <p:stCondLst>
                                    <p:cond delay="0"/>
                                  </p:stCondLst>
                                  <p:iterate>
                                    <p:tmAbs val="0"/>
                                  </p:iterate>
                                  <p:childTnLst>
                                    <p:set>
                                      <p:cBhvr>
                                        <p:cTn id="41" fill="hold"/>
                                        <p:tgtEl>
                                          <p:spTgt spid="573"/>
                                        </p:tgtEl>
                                        <p:attrNameLst>
                                          <p:attrName>style.visibility</p:attrName>
                                        </p:attrNameLst>
                                      </p:cBhvr>
                                      <p:to>
                                        <p:strVal val="visible"/>
                                      </p:to>
                                    </p:set>
                                    <p:animEffect transition="in" filter="fade">
                                      <p:cBhvr>
                                        <p:cTn id="42" dur="300"/>
                                        <p:tgtEl>
                                          <p:spTgt spid="573"/>
                                        </p:tgtEl>
                                      </p:cBhvr>
                                    </p:animEffect>
                                  </p:childTnLst>
                                </p:cTn>
                              </p:par>
                              <p:par>
                                <p:cTn id="43" presetID="10" presetClass="entr" fill="hold" grpId="8" nodeType="withEffect">
                                  <p:stCondLst>
                                    <p:cond delay="0"/>
                                  </p:stCondLst>
                                  <p:iterate>
                                    <p:tmAbs val="0"/>
                                  </p:iterate>
                                  <p:childTnLst>
                                    <p:set>
                                      <p:cBhvr>
                                        <p:cTn id="44" fill="hold"/>
                                        <p:tgtEl>
                                          <p:spTgt spid="576"/>
                                        </p:tgtEl>
                                        <p:attrNameLst>
                                          <p:attrName>style.visibility</p:attrName>
                                        </p:attrNameLst>
                                      </p:cBhvr>
                                      <p:to>
                                        <p:strVal val="visible"/>
                                      </p:to>
                                    </p:set>
                                    <p:animEffect transition="in" filter="fade">
                                      <p:cBhvr>
                                        <p:cTn id="45" dur="300"/>
                                        <p:tgtEl>
                                          <p:spTgt spid="576"/>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fill="hold" grpId="9" nodeType="clickEffect">
                                  <p:stCondLst>
                                    <p:cond delay="0"/>
                                  </p:stCondLst>
                                  <p:iterate>
                                    <p:tmAbs val="0"/>
                                  </p:iterate>
                                  <p:childTnLst>
                                    <p:set>
                                      <p:cBhvr>
                                        <p:cTn id="49" fill="hold"/>
                                        <p:tgtEl>
                                          <p:spTgt spid="581"/>
                                        </p:tgtEl>
                                        <p:attrNameLst>
                                          <p:attrName>style.visibility</p:attrName>
                                        </p:attrNameLst>
                                      </p:cBhvr>
                                      <p:to>
                                        <p:strVal val="visible"/>
                                      </p:to>
                                    </p:set>
                                    <p:animEffect transition="in" filter="fade">
                                      <p:cBhvr>
                                        <p:cTn id="50" dur="300"/>
                                        <p:tgtEl>
                                          <p:spTgt spid="581"/>
                                        </p:tgtEl>
                                      </p:cBhvr>
                                    </p:animEffect>
                                  </p:childTnLst>
                                </p:cTn>
                              </p:par>
                              <p:par>
                                <p:cTn id="51" presetID="10" presetClass="entr" fill="hold" grpId="10" nodeType="withEffect">
                                  <p:stCondLst>
                                    <p:cond delay="0"/>
                                  </p:stCondLst>
                                  <p:iterate>
                                    <p:tmAbs val="0"/>
                                  </p:iterate>
                                  <p:childTnLst>
                                    <p:set>
                                      <p:cBhvr>
                                        <p:cTn id="52" fill="hold"/>
                                        <p:tgtEl>
                                          <p:spTgt spid="574"/>
                                        </p:tgtEl>
                                        <p:attrNameLst>
                                          <p:attrName>style.visibility</p:attrName>
                                        </p:attrNameLst>
                                      </p:cBhvr>
                                      <p:to>
                                        <p:strVal val="visible"/>
                                      </p:to>
                                    </p:set>
                                    <p:animEffect transition="in" filter="fade">
                                      <p:cBhvr>
                                        <p:cTn id="53" dur="300"/>
                                        <p:tgtEl>
                                          <p:spTgt spid="574"/>
                                        </p:tgtEl>
                                      </p:cBhvr>
                                    </p:animEffect>
                                  </p:childTnLst>
                                </p:cTn>
                              </p:par>
                              <p:par>
                                <p:cTn id="54" presetID="10" presetClass="entr" fill="hold" grpId="11" nodeType="withEffect">
                                  <p:stCondLst>
                                    <p:cond delay="0"/>
                                  </p:stCondLst>
                                  <p:iterate>
                                    <p:tmAbs val="0"/>
                                  </p:iterate>
                                  <p:childTnLst>
                                    <p:set>
                                      <p:cBhvr>
                                        <p:cTn id="55" fill="hold"/>
                                        <p:tgtEl>
                                          <p:spTgt spid="584"/>
                                        </p:tgtEl>
                                        <p:attrNameLst>
                                          <p:attrName>style.visibility</p:attrName>
                                        </p:attrNameLst>
                                      </p:cBhvr>
                                      <p:to>
                                        <p:strVal val="visible"/>
                                      </p:to>
                                    </p:set>
                                    <p:animEffect transition="in" filter="fade">
                                      <p:cBhvr>
                                        <p:cTn id="56" dur="300"/>
                                        <p:tgtEl>
                                          <p:spTgt spid="584"/>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fill="hold" grpId="12" nodeType="clickEffect">
                                  <p:stCondLst>
                                    <p:cond delay="0"/>
                                  </p:stCondLst>
                                  <p:iterate>
                                    <p:tmAbs val="0"/>
                                  </p:iterate>
                                  <p:childTnLst>
                                    <p:set>
                                      <p:cBhvr>
                                        <p:cTn id="60" fill="hold"/>
                                        <p:tgtEl>
                                          <p:spTgt spid="582"/>
                                        </p:tgtEl>
                                        <p:attrNameLst>
                                          <p:attrName>style.visibility</p:attrName>
                                        </p:attrNameLst>
                                      </p:cBhvr>
                                      <p:to>
                                        <p:strVal val="visible"/>
                                      </p:to>
                                    </p:set>
                                    <p:animEffect transition="in" filter="fade">
                                      <p:cBhvr>
                                        <p:cTn id="61" dur="300"/>
                                        <p:tgtEl>
                                          <p:spTgt spid="582"/>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fill="hold" grpId="13" nodeType="clickEffect">
                                  <p:stCondLst>
                                    <p:cond delay="0"/>
                                  </p:stCondLst>
                                  <p:iterate>
                                    <p:tmAbs val="0"/>
                                  </p:iterate>
                                  <p:childTnLst>
                                    <p:set>
                                      <p:cBhvr>
                                        <p:cTn id="65" fill="hold"/>
                                        <p:tgtEl>
                                          <p:spTgt spid="585"/>
                                        </p:tgtEl>
                                        <p:attrNameLst>
                                          <p:attrName>style.visibility</p:attrName>
                                        </p:attrNameLst>
                                      </p:cBhvr>
                                      <p:to>
                                        <p:strVal val="visible"/>
                                      </p:to>
                                    </p:set>
                                    <p:animEffect transition="in" filter="fade">
                                      <p:cBhvr>
                                        <p:cTn id="66" dur="300"/>
                                        <p:tgtEl>
                                          <p:spTgt spid="585"/>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fill="hold" grpId="14" nodeType="clickEffect">
                                  <p:stCondLst>
                                    <p:cond delay="0"/>
                                  </p:stCondLst>
                                  <p:iterate>
                                    <p:tmAbs val="0"/>
                                  </p:iterate>
                                  <p:childTnLst>
                                    <p:set>
                                      <p:cBhvr>
                                        <p:cTn id="70" fill="hold"/>
                                        <p:tgtEl>
                                          <p:spTgt spid="583"/>
                                        </p:tgtEl>
                                        <p:attrNameLst>
                                          <p:attrName>style.visibility</p:attrName>
                                        </p:attrNameLst>
                                      </p:cBhvr>
                                      <p:to>
                                        <p:strVal val="visible"/>
                                      </p:to>
                                    </p:set>
                                    <p:animEffect transition="in" filter="fade">
                                      <p:cBhvr>
                                        <p:cTn id="71" dur="300"/>
                                        <p:tgtEl>
                                          <p:spTgt spid="583"/>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fill="hold" grpId="15" nodeType="clickEffect">
                                  <p:stCondLst>
                                    <p:cond delay="0"/>
                                  </p:stCondLst>
                                  <p:iterate>
                                    <p:tmAbs val="0"/>
                                  </p:iterate>
                                  <p:childTnLst>
                                    <p:set>
                                      <p:cBhvr>
                                        <p:cTn id="75" fill="hold"/>
                                        <p:tgtEl>
                                          <p:spTgt spid="587"/>
                                        </p:tgtEl>
                                        <p:attrNameLst>
                                          <p:attrName>style.visibility</p:attrName>
                                        </p:attrNameLst>
                                      </p:cBhvr>
                                      <p:to>
                                        <p:strVal val="visible"/>
                                      </p:to>
                                    </p:set>
                                    <p:animEffect transition="in" filter="fade">
                                      <p:cBhvr>
                                        <p:cTn id="76" dur="300"/>
                                        <p:tgtEl>
                                          <p:spTgt spid="5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0" grpId="0" animBg="1"/>
      <p:bldP spid="571" grpId="0" animBg="1"/>
      <p:bldP spid="572" grpId="4" animBg="1" advAuto="0"/>
      <p:bldP spid="573" grpId="7" animBg="1" advAuto="0"/>
      <p:bldP spid="574" grpId="10" animBg="1" advAuto="0"/>
      <p:bldP spid="575" grpId="1" animBg="1" advAuto="0"/>
      <p:bldP spid="576" grpId="8" animBg="1" advAuto="0"/>
      <p:bldP spid="577" grpId="5" animBg="1" advAuto="0"/>
      <p:bldP spid="578" grpId="0" animBg="1"/>
      <p:bldP spid="579" grpId="3" animBg="1" advAuto="0"/>
      <p:bldP spid="580" grpId="6" animBg="1" advAuto="0"/>
      <p:bldP spid="581" grpId="9" animBg="1" advAuto="0"/>
      <p:bldP spid="582" grpId="12" animBg="1" advAuto="0"/>
      <p:bldP spid="583" grpId="14" animBg="1" advAuto="0"/>
      <p:bldP spid="584" grpId="11" animBg="1" advAuto="0"/>
      <p:bldP spid="585" grpId="13" animBg="1" advAuto="0"/>
      <p:bldP spid="587" grpId="15" animBg="1" advAuto="0"/>
      <p:bldP spid="588" grpId="2"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2" name="Our Scheme 2 (non-blind version)"/>
          <p:cNvSpPr txBox="1">
            <a:spLocks noGrp="1"/>
          </p:cNvSpPr>
          <p:nvPr>
            <p:ph type="title"/>
          </p:nvPr>
        </p:nvSpPr>
        <p:spPr>
          <a:prstGeom prst="rect">
            <a:avLst/>
          </a:prstGeom>
        </p:spPr>
        <p:txBody>
          <a:bodyPr/>
          <a:lstStyle/>
          <a:p>
            <a:r>
              <a:t>Our Scheme 2 (non-blind version)</a:t>
            </a:r>
          </a:p>
        </p:txBody>
      </p:sp>
      <p:sp>
        <p:nvSpPr>
          <p:cNvPr id="593" name="Rectangle"/>
          <p:cNvSpPr/>
          <p:nvPr/>
        </p:nvSpPr>
        <p:spPr>
          <a:xfrm>
            <a:off x="1601097" y="5578873"/>
            <a:ext cx="29309806" cy="11082697"/>
          </a:xfrm>
          <a:prstGeom prst="rect">
            <a:avLst/>
          </a:prstGeom>
          <a:solidFill>
            <a:schemeClr val="accent6">
              <a:satOff val="-3457"/>
              <a:lumOff val="26078"/>
            </a:schemeClr>
          </a:solidFill>
          <a:ln w="12700">
            <a:miter lim="400000"/>
          </a:ln>
        </p:spPr>
        <p:txBody>
          <a:bodyPr lIns="121917" tIns="121917" rIns="121917" bIns="121917" anchor="ctr"/>
          <a:lstStyle/>
          <a:p>
            <a:endParaRPr/>
          </a:p>
        </p:txBody>
      </p:sp>
      <mc:AlternateContent xmlns:mc="http://schemas.openxmlformats.org/markup-compatibility/2006" xmlns:a14="http://schemas.microsoft.com/office/drawing/2010/main">
        <mc:Choice Requires="a14">
          <p:sp>
            <p:nvSpPr>
              <p:cNvPr id="594" name="Signer:"/>
              <p:cNvSpPr txBox="1"/>
              <p:nvPr/>
            </p:nvSpPr>
            <p:spPr>
              <a:xfrm>
                <a:off x="2699435" y="5663788"/>
                <a:ext cx="3819258" cy="1346137"/>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lvl="1">
                  <a:defRPr sz="8000"/>
                </a:pPr>
                <a:r>
                  <a:rPr>
                    <a:solidFill>
                      <a:schemeClr val="accent5">
                        <a:satOff val="-19091"/>
                        <a:lumOff val="-11921"/>
                      </a:schemeClr>
                    </a:solidFill>
                  </a:rPr>
                  <a:t>Signer</a:t>
                </a:r>
                <a:r>
                  <a:t>: </a:t>
                </a:r>
                <a14:m>
                  <m:oMath xmlns:m="http://schemas.openxmlformats.org/officeDocument/2006/math">
                    <m:r>
                      <a:rPr sz="8100" i="1">
                        <a:solidFill>
                          <a:srgbClr val="000000"/>
                        </a:solidFill>
                        <a:latin typeface="Cambria Math" panose="02040503050406030204" pitchFamily="18" charset="0"/>
                      </a:rPr>
                      <m:t>𝑥</m:t>
                    </m:r>
                  </m:oMath>
                </a14:m>
                <a:endParaRPr/>
              </a:p>
            </p:txBody>
          </p:sp>
        </mc:Choice>
        <mc:Fallback xmlns="">
          <p:sp>
            <p:nvSpPr>
              <p:cNvPr id="594" name="Signer:"/>
              <p:cNvSpPr txBox="1">
                <a:spLocks noRot="1" noChangeAspect="1" noMove="1" noResize="1" noEditPoints="1" noAdjustHandles="1" noChangeArrowheads="1" noChangeShapeType="1" noTextEdit="1"/>
              </p:cNvSpPr>
              <p:nvPr/>
            </p:nvSpPr>
            <p:spPr>
              <a:xfrm>
                <a:off x="2699435" y="5663788"/>
                <a:ext cx="3819258" cy="1346137"/>
              </a:xfrm>
              <a:prstGeom prst="rect">
                <a:avLst/>
              </a:prstGeom>
              <a:blipFill>
                <a:blip r:embed="rId3"/>
                <a:stretch>
                  <a:fillRect l="-12914" t="-12150" r="-4636" b="-4579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595" name="Line"/>
          <p:cNvSpPr/>
          <p:nvPr/>
        </p:nvSpPr>
        <p:spPr>
          <a:xfrm>
            <a:off x="12850308" y="8265229"/>
            <a:ext cx="5911486" cy="1"/>
          </a:xfrm>
          <a:prstGeom prst="line">
            <a:avLst/>
          </a:prstGeom>
          <a:ln w="76200">
            <a:solidFill>
              <a:srgbClr val="000000"/>
            </a:solidFill>
            <a:tailEnd type="triangle"/>
          </a:ln>
        </p:spPr>
        <p:txBody>
          <a:bodyPr lIns="121917" tIns="121917" rIns="121917" bIns="121917"/>
          <a:lstStyle/>
          <a:p>
            <a:endParaRPr/>
          </a:p>
        </p:txBody>
      </p:sp>
      <p:sp>
        <p:nvSpPr>
          <p:cNvPr id="596" name="Line"/>
          <p:cNvSpPr/>
          <p:nvPr/>
        </p:nvSpPr>
        <p:spPr>
          <a:xfrm>
            <a:off x="12850308" y="9753626"/>
            <a:ext cx="5911486" cy="1"/>
          </a:xfrm>
          <a:prstGeom prst="line">
            <a:avLst/>
          </a:prstGeom>
          <a:ln w="76200">
            <a:solidFill>
              <a:srgbClr val="000000"/>
            </a:solidFill>
            <a:headEnd type="triangle"/>
          </a:ln>
        </p:spPr>
        <p:txBody>
          <a:bodyPr lIns="121917" tIns="121917" rIns="121917" bIns="121917"/>
          <a:lstStyle/>
          <a:p>
            <a:endParaRPr/>
          </a:p>
        </p:txBody>
      </p:sp>
      <p:sp>
        <p:nvSpPr>
          <p:cNvPr id="597" name="Line"/>
          <p:cNvSpPr/>
          <p:nvPr/>
        </p:nvSpPr>
        <p:spPr>
          <a:xfrm>
            <a:off x="12850308" y="11261974"/>
            <a:ext cx="5911486" cy="1"/>
          </a:xfrm>
          <a:prstGeom prst="line">
            <a:avLst/>
          </a:prstGeom>
          <a:ln w="76200">
            <a:solidFill>
              <a:srgbClr val="000000"/>
            </a:solidFill>
            <a:tailEnd type="triangle"/>
          </a:ln>
        </p:spPr>
        <p:txBody>
          <a:bodyPr lIns="121917" tIns="121917" rIns="121917" bIns="121917"/>
          <a:lstStyle/>
          <a:p>
            <a:endParaRPr/>
          </a:p>
        </p:txBody>
      </p:sp>
      <mc:AlternateContent xmlns:mc="http://schemas.openxmlformats.org/markup-compatibility/2006" xmlns:a14="http://schemas.microsoft.com/office/drawing/2010/main">
        <mc:Choice Requires="a14">
          <p:sp>
            <p:nvSpPr>
              <p:cNvPr id="598" name="Text"/>
              <p:cNvSpPr txBox="1"/>
              <p:nvPr/>
            </p:nvSpPr>
            <p:spPr>
              <a:xfrm>
                <a:off x="5020221" y="10483566"/>
                <a:ext cx="6848472" cy="1384988"/>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Para xmlns:m="http://schemas.openxmlformats.org/officeDocument/2006/math">
                    <m:oMathParaPr>
                      <m:jc m:val="left"/>
                    </m:oMathParaPr>
                    <m:oMath xmlns:m="http://schemas.openxmlformats.org/officeDocument/2006/math">
                      <m:r>
                        <a:rPr sz="7400" i="1">
                          <a:solidFill>
                            <a:srgbClr val="000000"/>
                          </a:solidFill>
                          <a:latin typeface="Cambria Math" panose="02040503050406030204" pitchFamily="18" charset="0"/>
                        </a:rPr>
                        <m:t>𝑠</m:t>
                      </m:r>
                      <m:r>
                        <a:rPr sz="7400" i="1">
                          <a:solidFill>
                            <a:srgbClr val="000000"/>
                          </a:solidFill>
                          <a:latin typeface="Cambria Math" panose="02040503050406030204" pitchFamily="18" charset="0"/>
                        </a:rPr>
                        <m:t>←</m:t>
                      </m:r>
                      <m:r>
                        <a:rPr sz="7400" i="1">
                          <a:solidFill>
                            <a:srgbClr val="000000"/>
                          </a:solidFill>
                          <a:latin typeface="Cambria Math" panose="02040503050406030204" pitchFamily="18" charset="0"/>
                        </a:rPr>
                        <m:t>𝑎</m:t>
                      </m:r>
                      <m:r>
                        <a:rPr sz="7400" i="1">
                          <a:solidFill>
                            <a:srgbClr val="000000"/>
                          </a:solidFill>
                          <a:latin typeface="Cambria Math" panose="02040503050406030204" pitchFamily="18" charset="0"/>
                        </a:rPr>
                        <m:t>+</m:t>
                      </m:r>
                      <m:r>
                        <a:rPr sz="7400" i="1">
                          <a:solidFill>
                            <a:srgbClr val="000000"/>
                          </a:solidFill>
                          <a:latin typeface="Cambria Math" panose="02040503050406030204" pitchFamily="18" charset="0"/>
                        </a:rPr>
                        <m:t>𝑐</m:t>
                      </m:r>
                      <m:r>
                        <a:rPr sz="7400" i="1">
                          <a:solidFill>
                            <a:srgbClr val="000000"/>
                          </a:solidFill>
                          <a:latin typeface="Cambria Math" panose="02040503050406030204" pitchFamily="18" charset="0"/>
                        </a:rPr>
                        <m:t>⋅</m:t>
                      </m:r>
                      <m:r>
                        <a:rPr sz="7400" i="1">
                          <a:solidFill>
                            <a:srgbClr val="000000"/>
                          </a:solidFill>
                          <a:latin typeface="Cambria Math" panose="02040503050406030204" pitchFamily="18" charset="0"/>
                        </a:rPr>
                        <m:t>𝑦</m:t>
                      </m:r>
                      <m:r>
                        <a:rPr sz="7400" i="1">
                          <a:solidFill>
                            <a:srgbClr val="000000"/>
                          </a:solidFill>
                          <a:latin typeface="Cambria Math" panose="02040503050406030204" pitchFamily="18" charset="0"/>
                        </a:rPr>
                        <m:t>⋅</m:t>
                      </m:r>
                      <m:r>
                        <a:rPr sz="7400" i="1">
                          <a:solidFill>
                            <a:srgbClr val="000000"/>
                          </a:solidFill>
                          <a:latin typeface="Cambria Math" panose="02040503050406030204" pitchFamily="18" charset="0"/>
                        </a:rPr>
                        <m:t>𝑥</m:t>
                      </m:r>
                    </m:oMath>
                  </m:oMathPara>
                </a14:m>
                <a:endParaRPr sz="7400" dirty="0"/>
              </a:p>
            </p:txBody>
          </p:sp>
        </mc:Choice>
        <mc:Fallback xmlns="">
          <p:sp>
            <p:nvSpPr>
              <p:cNvPr id="598" name="Text"/>
              <p:cNvSpPr txBox="1">
                <a:spLocks noRot="1" noChangeAspect="1" noMove="1" noResize="1" noEditPoints="1" noAdjustHandles="1" noChangeArrowheads="1" noChangeShapeType="1" noTextEdit="1"/>
              </p:cNvSpPr>
              <p:nvPr/>
            </p:nvSpPr>
            <p:spPr>
              <a:xfrm>
                <a:off x="5020221" y="10483566"/>
                <a:ext cx="6848472" cy="1384988"/>
              </a:xfrm>
              <a:prstGeom prst="rect">
                <a:avLst/>
              </a:prstGeom>
              <a:blipFill>
                <a:blip r:embed="rId4"/>
                <a:stretch>
                  <a:fillRect l="-1667" b="-1000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99" name="Text"/>
              <p:cNvSpPr txBox="1"/>
              <p:nvPr/>
            </p:nvSpPr>
            <p:spPr>
              <a:xfrm>
                <a:off x="20045378" y="8487750"/>
                <a:ext cx="6078235" cy="128040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Para xmlns:m="http://schemas.openxmlformats.org/officeDocument/2006/math">
                    <m:oMathParaPr>
                      <m:jc m:val="left"/>
                    </m:oMathParaPr>
                    <m:oMath xmlns:m="http://schemas.openxmlformats.org/officeDocument/2006/math">
                      <m:r>
                        <a:rPr sz="7650" i="1">
                          <a:solidFill>
                            <a:srgbClr val="000000"/>
                          </a:solidFill>
                          <a:latin typeface="Cambria Math" panose="02040503050406030204" pitchFamily="18" charset="0"/>
                        </a:rPr>
                        <m:t>𝑐</m:t>
                      </m:r>
                      <m:r>
                        <a:rPr sz="7650" i="1">
                          <a:solidFill>
                            <a:srgbClr val="000000"/>
                          </a:solidFill>
                          <a:latin typeface="Cambria Math" panose="02040503050406030204" pitchFamily="18" charset="0"/>
                        </a:rPr>
                        <m:t>←</m:t>
                      </m:r>
                      <m:r>
                        <a:rPr sz="7650" i="1">
                          <a:solidFill>
                            <a:srgbClr val="000000"/>
                          </a:solidFill>
                          <a:latin typeface="Cambria Math" panose="02040503050406030204" pitchFamily="18" charset="0"/>
                        </a:rPr>
                        <m:t>𝐻</m:t>
                      </m:r>
                      <m:r>
                        <a:rPr sz="7650" i="1">
                          <a:solidFill>
                            <a:srgbClr val="000000"/>
                          </a:solidFill>
                          <a:latin typeface="Cambria Math" panose="02040503050406030204" pitchFamily="18" charset="0"/>
                        </a:rPr>
                        <m:t>(</m:t>
                      </m:r>
                      <m:r>
                        <a:rPr sz="7650" i="1">
                          <a:solidFill>
                            <a:srgbClr val="000000"/>
                          </a:solidFill>
                          <a:latin typeface="Cambria Math" panose="02040503050406030204" pitchFamily="18" charset="0"/>
                        </a:rPr>
                        <m:t>𝐴</m:t>
                      </m:r>
                      <m:r>
                        <a:rPr sz="7650" i="1">
                          <a:solidFill>
                            <a:srgbClr val="000000"/>
                          </a:solidFill>
                          <a:latin typeface="Cambria Math" panose="02040503050406030204" pitchFamily="18" charset="0"/>
                        </a:rPr>
                        <m:t>,</m:t>
                      </m:r>
                      <m:r>
                        <a:rPr sz="7550" i="1">
                          <a:solidFill>
                            <a:srgbClr val="000000"/>
                          </a:solidFill>
                          <a:latin typeface="Cambria Math" panose="02040503050406030204" pitchFamily="18" charset="0"/>
                        </a:rPr>
                        <m:t>𝑌</m:t>
                      </m:r>
                      <m:r>
                        <a:rPr sz="8150" i="1">
                          <a:solidFill>
                            <a:srgbClr val="000000"/>
                          </a:solidFill>
                          <a:latin typeface="Cambria Math" panose="02040503050406030204" pitchFamily="18" charset="0"/>
                        </a:rPr>
                        <m:t>,</m:t>
                      </m:r>
                      <m:r>
                        <a:rPr sz="8150" i="1">
                          <a:solidFill>
                            <a:srgbClr val="000000"/>
                          </a:solidFill>
                          <a:latin typeface="Cambria Math" panose="02040503050406030204" pitchFamily="18" charset="0"/>
                        </a:rPr>
                        <m:t>𝑚</m:t>
                      </m:r>
                      <m:r>
                        <a:rPr sz="8150" i="1">
                          <a:solidFill>
                            <a:srgbClr val="000000"/>
                          </a:solidFill>
                          <a:latin typeface="Cambria Math" panose="02040503050406030204" pitchFamily="18" charset="0"/>
                        </a:rPr>
                        <m:t>)</m:t>
                      </m:r>
                    </m:oMath>
                  </m:oMathPara>
                </a14:m>
                <a:endParaRPr/>
              </a:p>
            </p:txBody>
          </p:sp>
        </mc:Choice>
        <mc:Fallback xmlns="">
          <p:sp>
            <p:nvSpPr>
              <p:cNvPr id="599" name="Text"/>
              <p:cNvSpPr txBox="1">
                <a:spLocks noRot="1" noChangeAspect="1" noMove="1" noResize="1" noEditPoints="1" noAdjustHandles="1" noChangeArrowheads="1" noChangeShapeType="1" noTextEdit="1"/>
              </p:cNvSpPr>
              <p:nvPr/>
            </p:nvSpPr>
            <p:spPr>
              <a:xfrm>
                <a:off x="20045378" y="8487750"/>
                <a:ext cx="6078235" cy="1280402"/>
              </a:xfrm>
              <a:prstGeom prst="rect">
                <a:avLst/>
              </a:prstGeom>
              <a:blipFill>
                <a:blip r:embed="rId5"/>
                <a:stretch>
                  <a:fillRect l="-1879" r="-13152" b="-4158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00" name="User:   ,"/>
              <p:cNvSpPr txBox="1"/>
              <p:nvPr/>
            </p:nvSpPr>
            <p:spPr>
              <a:xfrm>
                <a:off x="19765058" y="5656429"/>
                <a:ext cx="4849310" cy="1360855"/>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lvl="1">
                  <a:defRPr sz="8000"/>
                </a:pPr>
                <a:r>
                  <a:rPr>
                    <a:solidFill>
                      <a:schemeClr val="accent5">
                        <a:satOff val="-19091"/>
                        <a:lumOff val="-11921"/>
                      </a:schemeClr>
                    </a:solidFill>
                  </a:rPr>
                  <a:t>User</a:t>
                </a:r>
                <a:r>
                  <a:t>: </a:t>
                </a:r>
                <a14:m>
                  <m:oMath xmlns:m="http://schemas.openxmlformats.org/officeDocument/2006/math">
                    <m:r>
                      <a:rPr sz="7700" i="1">
                        <a:solidFill>
                          <a:srgbClr val="000000"/>
                        </a:solidFill>
                        <a:latin typeface="Cambria Math" panose="02040503050406030204" pitchFamily="18" charset="0"/>
                      </a:rPr>
                      <m:t>𝑋</m:t>
                    </m:r>
                  </m:oMath>
                </a14:m>
                <a:r>
                  <a:t> , </a:t>
                </a:r>
                <a14:m>
                  <m:oMath xmlns:m="http://schemas.openxmlformats.org/officeDocument/2006/math">
                    <m:r>
                      <a:rPr sz="9000" i="1">
                        <a:solidFill>
                          <a:srgbClr val="000000"/>
                        </a:solidFill>
                        <a:latin typeface="Cambria Math" panose="02040503050406030204" pitchFamily="18" charset="0"/>
                      </a:rPr>
                      <m:t>𝑚</m:t>
                    </m:r>
                  </m:oMath>
                </a14:m>
                <a:endParaRPr/>
              </a:p>
            </p:txBody>
          </p:sp>
        </mc:Choice>
        <mc:Fallback xmlns="">
          <p:sp>
            <p:nvSpPr>
              <p:cNvPr id="600" name="User:   ,"/>
              <p:cNvSpPr txBox="1">
                <a:spLocks noRot="1" noChangeAspect="1" noMove="1" noResize="1" noEditPoints="1" noAdjustHandles="1" noChangeArrowheads="1" noChangeShapeType="1" noTextEdit="1"/>
              </p:cNvSpPr>
              <p:nvPr/>
            </p:nvSpPr>
            <p:spPr>
              <a:xfrm>
                <a:off x="19765058" y="5656429"/>
                <a:ext cx="4849310" cy="1360855"/>
              </a:xfrm>
              <a:prstGeom prst="rect">
                <a:avLst/>
              </a:prstGeom>
              <a:blipFill>
                <a:blip r:embed="rId6"/>
                <a:stretch>
                  <a:fillRect l="-10183" t="-4630" r="-6005" b="-52778"/>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01" name=","/>
              <p:cNvSpPr txBox="1"/>
              <p:nvPr/>
            </p:nvSpPr>
            <p:spPr>
              <a:xfrm>
                <a:off x="14642510" y="6970974"/>
                <a:ext cx="2327082" cy="1235695"/>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lIns="121917" tIns="121917" rIns="121917" bIns="121917">
                <a:spAutoFit/>
              </a:bodyPr>
              <a:lstStyle/>
              <a:p>
                <a:pPr>
                  <a:defRPr sz="7000"/>
                </a:pPr>
                <a14:m>
                  <m:oMath xmlns:m="http://schemas.openxmlformats.org/officeDocument/2006/math">
                    <m:r>
                      <a:rPr sz="7500" i="1">
                        <a:solidFill>
                          <a:srgbClr val="000000"/>
                        </a:solidFill>
                        <a:latin typeface="Cambria Math" panose="02040503050406030204" pitchFamily="18" charset="0"/>
                      </a:rPr>
                      <m:t>𝐴</m:t>
                    </m:r>
                  </m:oMath>
                </a14:m>
                <a:r>
                  <a:t> , </a:t>
                </a:r>
                <a14:m>
                  <m:oMath xmlns:m="http://schemas.openxmlformats.org/officeDocument/2006/math">
                    <m:r>
                      <a:rPr sz="7550" i="1">
                        <a:solidFill>
                          <a:srgbClr val="000000"/>
                        </a:solidFill>
                        <a:latin typeface="Cambria Math" panose="02040503050406030204" pitchFamily="18" charset="0"/>
                      </a:rPr>
                      <m:t>𝑌</m:t>
                    </m:r>
                  </m:oMath>
                </a14:m>
                <a:endParaRPr/>
              </a:p>
            </p:txBody>
          </p:sp>
        </mc:Choice>
        <mc:Fallback xmlns="">
          <p:sp>
            <p:nvSpPr>
              <p:cNvPr id="601" name=","/>
              <p:cNvSpPr txBox="1">
                <a:spLocks noRot="1" noChangeAspect="1" noMove="1" noResize="1" noEditPoints="1" noAdjustHandles="1" noChangeArrowheads="1" noChangeShapeType="1" noTextEdit="1"/>
              </p:cNvSpPr>
              <p:nvPr/>
            </p:nvSpPr>
            <p:spPr>
              <a:xfrm>
                <a:off x="14642510" y="6970974"/>
                <a:ext cx="2327082" cy="1235695"/>
              </a:xfrm>
              <a:prstGeom prst="rect">
                <a:avLst/>
              </a:prstGeom>
              <a:blipFill>
                <a:blip r:embed="rId7"/>
                <a:stretch>
                  <a:fillRect l="-8649" t="-7143" b="-43878"/>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03" name=",   ,"/>
              <p:cNvSpPr txBox="1"/>
              <p:nvPr/>
            </p:nvSpPr>
            <p:spPr>
              <a:xfrm>
                <a:off x="14518219" y="9812751"/>
                <a:ext cx="2575663" cy="1273311"/>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r>
                      <a:rPr sz="8400" i="1">
                        <a:solidFill>
                          <a:srgbClr val="000000"/>
                        </a:solidFill>
                        <a:latin typeface="Cambria Math" panose="02040503050406030204" pitchFamily="18" charset="0"/>
                      </a:rPr>
                      <m:t>𝑠</m:t>
                    </m:r>
                  </m:oMath>
                </a14:m>
                <a:r>
                  <a:rPr dirty="0"/>
                  <a:t> ,</a:t>
                </a:r>
                <a:r>
                  <a:rPr dirty="0">
                    <a:solidFill>
                      <a:srgbClr val="CC00F5"/>
                    </a:solidFill>
                  </a:rPr>
                  <a:t> </a:t>
                </a:r>
                <a14:m>
                  <m:oMath xmlns:m="http://schemas.openxmlformats.org/officeDocument/2006/math">
                    <m:r>
                      <a:rPr sz="7450" i="1">
                        <a:solidFill>
                          <a:srgbClr val="000000"/>
                        </a:solidFill>
                        <a:latin typeface="Cambria Math" panose="02040503050406030204" pitchFamily="18" charset="0"/>
                      </a:rPr>
                      <m:t>𝑦</m:t>
                    </m:r>
                  </m:oMath>
                </a14:m>
                <a:r>
                  <a:rPr dirty="0"/>
                  <a:t> , </a:t>
                </a:r>
                <a14:m>
                  <m:oMath xmlns:m="http://schemas.openxmlformats.org/officeDocument/2006/math">
                    <m:r>
                      <a:rPr sz="8150" i="1">
                        <a:solidFill>
                          <a:srgbClr val="CB00F5"/>
                        </a:solidFill>
                        <a:latin typeface="Cambria Math" panose="02040503050406030204" pitchFamily="18" charset="0"/>
                      </a:rPr>
                      <m:t>𝑡</m:t>
                    </m:r>
                  </m:oMath>
                </a14:m>
                <a:endParaRPr dirty="0">
                  <a:solidFill>
                    <a:srgbClr val="CC00F5"/>
                  </a:solidFill>
                </a:endParaRPr>
              </a:p>
            </p:txBody>
          </p:sp>
        </mc:Choice>
        <mc:Fallback xmlns="">
          <p:sp>
            <p:nvSpPr>
              <p:cNvPr id="603" name=",   ,"/>
              <p:cNvSpPr txBox="1">
                <a:spLocks noRot="1" noChangeAspect="1" noMove="1" noResize="1" noEditPoints="1" noAdjustHandles="1" noChangeArrowheads="1" noChangeShapeType="1" noTextEdit="1"/>
              </p:cNvSpPr>
              <p:nvPr/>
            </p:nvSpPr>
            <p:spPr>
              <a:xfrm>
                <a:off x="14518219" y="9812751"/>
                <a:ext cx="2575663" cy="1273311"/>
              </a:xfrm>
              <a:prstGeom prst="rect">
                <a:avLst/>
              </a:prstGeom>
              <a:blipFill>
                <a:blip r:embed="rId8"/>
                <a:stretch>
                  <a:fillRect l="-5911" r="-22660" b="-46078"/>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05" name="Else   ; return"/>
              <p:cNvSpPr txBox="1"/>
              <p:nvPr/>
            </p:nvSpPr>
            <p:spPr>
              <a:xfrm>
                <a:off x="3926137" y="14639483"/>
                <a:ext cx="19469167" cy="1476159"/>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r>
                  <a:t>Else </a:t>
                </a:r>
                <a14:m>
                  <m:oMath xmlns:m="http://schemas.openxmlformats.org/officeDocument/2006/math">
                    <m:r>
                      <a:rPr sz="7550" i="1">
                        <a:solidFill>
                          <a:srgbClr val="000000"/>
                        </a:solidFill>
                        <a:latin typeface="Cambria Math" panose="02040503050406030204" pitchFamily="18" charset="0"/>
                      </a:rPr>
                      <m:t>𝐴</m:t>
                    </m:r>
                    <m:r>
                      <a:rPr sz="7550" i="1">
                        <a:solidFill>
                          <a:srgbClr val="000000"/>
                        </a:solidFill>
                        <a:latin typeface="Cambria Math" panose="02040503050406030204" pitchFamily="18" charset="0"/>
                      </a:rPr>
                      <m:t>←</m:t>
                    </m:r>
                    <m:sSup>
                      <m:sSupPr>
                        <m:ctrlPr>
                          <a:rPr sz="7550" i="1">
                            <a:solidFill>
                              <a:srgbClr val="000000"/>
                            </a:solidFill>
                            <a:latin typeface="Cambria Math" panose="02040503050406030204" pitchFamily="18" charset="0"/>
                          </a:rPr>
                        </m:ctrlPr>
                      </m:sSupPr>
                      <m:e>
                        <m:r>
                          <a:rPr sz="7550" i="1">
                            <a:solidFill>
                              <a:srgbClr val="000000"/>
                            </a:solidFill>
                            <a:latin typeface="Cambria Math" panose="02040503050406030204" pitchFamily="18" charset="0"/>
                          </a:rPr>
                          <m:t>𝑔</m:t>
                        </m:r>
                      </m:e>
                      <m:sup>
                        <m:r>
                          <a:rPr sz="7550" i="1">
                            <a:solidFill>
                              <a:srgbClr val="000000"/>
                            </a:solidFill>
                            <a:latin typeface="Cambria Math" panose="02040503050406030204" pitchFamily="18" charset="0"/>
                          </a:rPr>
                          <m:t>𝑠</m:t>
                        </m:r>
                      </m:sup>
                    </m:sSup>
                    <m:sSup>
                      <m:sSupPr>
                        <m:ctrlPr>
                          <a:rPr sz="7550" i="1">
                            <a:solidFill>
                              <a:srgbClr val="000000"/>
                            </a:solidFill>
                            <a:latin typeface="Cambria Math" panose="02040503050406030204" pitchFamily="18" charset="0"/>
                          </a:rPr>
                        </m:ctrlPr>
                      </m:sSupPr>
                      <m:e>
                        <m:r>
                          <a:rPr sz="7550" i="1">
                            <a:solidFill>
                              <a:srgbClr val="000000"/>
                            </a:solidFill>
                            <a:latin typeface="Cambria Math" panose="02040503050406030204" pitchFamily="18" charset="0"/>
                          </a:rPr>
                          <m:t>𝑋</m:t>
                        </m:r>
                      </m:e>
                      <m:sup>
                        <m:r>
                          <a:rPr sz="7550" i="1">
                            <a:solidFill>
                              <a:srgbClr val="000000"/>
                            </a:solidFill>
                            <a:latin typeface="Cambria Math" panose="02040503050406030204" pitchFamily="18" charset="0"/>
                          </a:rPr>
                          <m:t>−</m:t>
                        </m:r>
                        <m:r>
                          <a:rPr sz="7550" i="1">
                            <a:solidFill>
                              <a:srgbClr val="000000"/>
                            </a:solidFill>
                            <a:latin typeface="Cambria Math" panose="02040503050406030204" pitchFamily="18" charset="0"/>
                          </a:rPr>
                          <m:t>𝑐𝑦</m:t>
                        </m:r>
                      </m:sup>
                    </m:sSup>
                    <m:r>
                      <a:rPr sz="7550" i="1">
                        <a:solidFill>
                          <a:srgbClr val="000000"/>
                        </a:solidFill>
                        <a:latin typeface="Cambria Math" panose="02040503050406030204" pitchFamily="18" charset="0"/>
                      </a:rPr>
                      <m:t>,</m:t>
                    </m:r>
                    <m:r>
                      <a:rPr sz="7550" i="1">
                        <a:solidFill>
                          <a:srgbClr val="000000"/>
                        </a:solidFill>
                        <a:latin typeface="Cambria Math" panose="02040503050406030204" pitchFamily="18" charset="0"/>
                      </a:rPr>
                      <m:t>𝑌</m:t>
                    </m:r>
                    <m:r>
                      <a:rPr sz="7550" i="1">
                        <a:solidFill>
                          <a:srgbClr val="000000"/>
                        </a:solidFill>
                        <a:latin typeface="Cambria Math" panose="02040503050406030204" pitchFamily="18" charset="0"/>
                      </a:rPr>
                      <m:t>←</m:t>
                    </m:r>
                    <m:sSup>
                      <m:sSupPr>
                        <m:ctrlPr>
                          <a:rPr sz="7550" i="1">
                            <a:solidFill>
                              <a:srgbClr val="000000"/>
                            </a:solidFill>
                            <a:latin typeface="Cambria Math" panose="02040503050406030204" pitchFamily="18" charset="0"/>
                          </a:rPr>
                        </m:ctrlPr>
                      </m:sSupPr>
                      <m:e>
                        <m:r>
                          <a:rPr sz="7550" i="1">
                            <a:solidFill>
                              <a:srgbClr val="000000"/>
                            </a:solidFill>
                            <a:latin typeface="Cambria Math" panose="02040503050406030204" pitchFamily="18" charset="0"/>
                          </a:rPr>
                          <m:t>𝑔</m:t>
                        </m:r>
                      </m:e>
                      <m:sup>
                        <m:r>
                          <a:rPr sz="7550" i="1">
                            <a:solidFill>
                              <a:srgbClr val="000000"/>
                            </a:solidFill>
                            <a:latin typeface="Cambria Math" panose="02040503050406030204" pitchFamily="18" charset="0"/>
                          </a:rPr>
                          <m:t>𝑡</m:t>
                        </m:r>
                      </m:sup>
                    </m:sSup>
                    <m:sSup>
                      <m:sSupPr>
                        <m:ctrlPr>
                          <a:rPr sz="7550" i="1">
                            <a:solidFill>
                              <a:srgbClr val="000000"/>
                            </a:solidFill>
                            <a:latin typeface="Cambria Math" panose="02040503050406030204" pitchFamily="18" charset="0"/>
                          </a:rPr>
                        </m:ctrlPr>
                      </m:sSupPr>
                      <m:e>
                        <m:r>
                          <a:rPr sz="7550" i="1">
                            <a:solidFill>
                              <a:srgbClr val="000000"/>
                            </a:solidFill>
                            <a:latin typeface="Cambria Math" panose="02040503050406030204" pitchFamily="18" charset="0"/>
                          </a:rPr>
                          <m:t>𝑍</m:t>
                        </m:r>
                      </m:e>
                      <m:sup>
                        <m:r>
                          <a:rPr sz="7550" i="1">
                            <a:solidFill>
                              <a:srgbClr val="000000"/>
                            </a:solidFill>
                            <a:latin typeface="Cambria Math" panose="02040503050406030204" pitchFamily="18" charset="0"/>
                          </a:rPr>
                          <m:t>𝑦</m:t>
                        </m:r>
                      </m:sup>
                    </m:sSup>
                  </m:oMath>
                </a14:m>
                <a:r>
                  <a:t> ; return </a:t>
                </a:r>
                <a14:m>
                  <m:oMath xmlns:m="http://schemas.openxmlformats.org/officeDocument/2006/math">
                    <m:r>
                      <a:rPr sz="7650" i="1">
                        <a:solidFill>
                          <a:srgbClr val="000000"/>
                        </a:solidFill>
                        <a:latin typeface="Cambria Math" panose="02040503050406030204" pitchFamily="18" charset="0"/>
                      </a:rPr>
                      <m:t>𝑐</m:t>
                    </m:r>
                    <m:sSup>
                      <m:sSupPr>
                        <m:ctrlPr>
                          <a:rPr sz="7650" i="1">
                            <a:solidFill>
                              <a:srgbClr val="000000"/>
                            </a:solidFill>
                            <a:latin typeface="Cambria Math" panose="02040503050406030204" pitchFamily="18" charset="0"/>
                          </a:rPr>
                        </m:ctrlPr>
                      </m:sSupPr>
                      <m:e>
                        <m:r>
                          <a:rPr sz="7650" i="1">
                            <a:solidFill>
                              <a:srgbClr val="000000"/>
                            </a:solidFill>
                            <a:latin typeface="Cambria Math" panose="02040503050406030204" pitchFamily="18" charset="0"/>
                          </a:rPr>
                          <m:t>=</m:t>
                        </m:r>
                      </m:e>
                      <m:sup>
                        <m:r>
                          <a:rPr sz="7650" i="1">
                            <a:solidFill>
                              <a:srgbClr val="000000"/>
                            </a:solidFill>
                            <a:latin typeface="Cambria Math" panose="02040503050406030204" pitchFamily="18" charset="0"/>
                          </a:rPr>
                          <m:t>?</m:t>
                        </m:r>
                      </m:sup>
                    </m:sSup>
                    <m:r>
                      <a:rPr sz="7650" i="1">
                        <a:solidFill>
                          <a:srgbClr val="000000"/>
                        </a:solidFill>
                        <a:latin typeface="Cambria Math" panose="02040503050406030204" pitchFamily="18" charset="0"/>
                      </a:rPr>
                      <m:t>𝐻</m:t>
                    </m:r>
                    <m:r>
                      <a:rPr sz="7650" i="1">
                        <a:solidFill>
                          <a:srgbClr val="000000"/>
                        </a:solidFill>
                        <a:latin typeface="Cambria Math" panose="02040503050406030204" pitchFamily="18" charset="0"/>
                      </a:rPr>
                      <m:t>(</m:t>
                    </m:r>
                    <m:r>
                      <a:rPr sz="7650" i="1">
                        <a:solidFill>
                          <a:srgbClr val="000000"/>
                        </a:solidFill>
                        <a:latin typeface="Cambria Math" panose="02040503050406030204" pitchFamily="18" charset="0"/>
                      </a:rPr>
                      <m:t>𝐴</m:t>
                    </m:r>
                    <m:r>
                      <a:rPr sz="7650" i="1">
                        <a:solidFill>
                          <a:srgbClr val="000000"/>
                        </a:solidFill>
                        <a:latin typeface="Cambria Math" panose="02040503050406030204" pitchFamily="18" charset="0"/>
                      </a:rPr>
                      <m:t>,</m:t>
                    </m:r>
                    <m:r>
                      <a:rPr sz="7650" i="1">
                        <a:solidFill>
                          <a:srgbClr val="000000"/>
                        </a:solidFill>
                        <a:latin typeface="Cambria Math" panose="02040503050406030204" pitchFamily="18" charset="0"/>
                      </a:rPr>
                      <m:t>𝑌</m:t>
                    </m:r>
                    <m:r>
                      <a:rPr sz="7650" i="1">
                        <a:solidFill>
                          <a:srgbClr val="000000"/>
                        </a:solidFill>
                        <a:latin typeface="Cambria Math" panose="02040503050406030204" pitchFamily="18" charset="0"/>
                      </a:rPr>
                      <m:t>,</m:t>
                    </m:r>
                    <m:r>
                      <a:rPr sz="7650" i="1">
                        <a:solidFill>
                          <a:srgbClr val="000000"/>
                        </a:solidFill>
                        <a:latin typeface="Cambria Math" panose="02040503050406030204" pitchFamily="18" charset="0"/>
                      </a:rPr>
                      <m:t>𝑚</m:t>
                    </m:r>
                    <m:r>
                      <a:rPr sz="7650" i="1">
                        <a:solidFill>
                          <a:srgbClr val="000000"/>
                        </a:solidFill>
                        <a:latin typeface="Cambria Math" panose="02040503050406030204" pitchFamily="18" charset="0"/>
                      </a:rPr>
                      <m:t>)</m:t>
                    </m:r>
                  </m:oMath>
                </a14:m>
                <a:endParaRPr/>
              </a:p>
            </p:txBody>
          </p:sp>
        </mc:Choice>
        <mc:Fallback xmlns="">
          <p:sp>
            <p:nvSpPr>
              <p:cNvPr id="605" name="Else   ; return"/>
              <p:cNvSpPr txBox="1">
                <a:spLocks noRot="1" noChangeAspect="1" noMove="1" noResize="1" noEditPoints="1" noAdjustHandles="1" noChangeArrowheads="1" noChangeShapeType="1" noTextEdit="1"/>
              </p:cNvSpPr>
              <p:nvPr/>
            </p:nvSpPr>
            <p:spPr>
              <a:xfrm>
                <a:off x="3926137" y="14639483"/>
                <a:ext cx="19469167" cy="1476159"/>
              </a:xfrm>
              <a:prstGeom prst="rect">
                <a:avLst/>
              </a:prstGeom>
              <a:blipFill>
                <a:blip r:embed="rId9"/>
                <a:stretch>
                  <a:fillRect l="-2151" t="-2542" r="-8475" b="-22881"/>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06" name=","/>
              <p:cNvSpPr txBox="1"/>
              <p:nvPr/>
            </p:nvSpPr>
            <p:spPr>
              <a:xfrm>
                <a:off x="4105504" y="8643327"/>
                <a:ext cx="8156515" cy="192570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solidFill>
                      <a:srgbClr val="CC00F5"/>
                    </a:solidFill>
                  </a:defRPr>
                </a:pPr>
                <a14:m>
                  <m:oMath xmlns:m="http://schemas.openxmlformats.org/officeDocument/2006/math">
                    <m:r>
                      <a:rPr sz="7650" i="1">
                        <a:solidFill>
                          <a:srgbClr val="000000"/>
                        </a:solidFill>
                        <a:latin typeface="Cambria Math" panose="02040503050406030204" pitchFamily="18" charset="0"/>
                      </a:rPr>
                      <m:t>𝑦</m:t>
                    </m:r>
                    <m:limUpp>
                      <m:limUppPr>
                        <m:ctrlPr>
                          <a:rPr sz="7650" i="1">
                            <a:solidFill>
                              <a:srgbClr val="000000"/>
                            </a:solidFill>
                            <a:latin typeface="Cambria Math" panose="02040503050406030204" pitchFamily="18" charset="0"/>
                          </a:rPr>
                        </m:ctrlPr>
                      </m:limUppPr>
                      <m:e>
                        <m:r>
                          <a:rPr sz="7650" i="1">
                            <a:solidFill>
                              <a:srgbClr val="000000"/>
                            </a:solidFill>
                            <a:latin typeface="Cambria Math" panose="02040503050406030204" pitchFamily="18" charset="0"/>
                          </a:rPr>
                          <m:t>⟵</m:t>
                        </m:r>
                      </m:e>
                      <m:lim>
                        <m:r>
                          <a:rPr sz="7650" i="1">
                            <a:solidFill>
                              <a:srgbClr val="000000"/>
                            </a:solidFill>
                            <a:latin typeface="Cambria Math" panose="02040503050406030204" pitchFamily="18" charset="0"/>
                          </a:rPr>
                          <m:t>$</m:t>
                        </m:r>
                      </m:lim>
                    </m:limUpp>
                    <m:sSubSup>
                      <m:sSubSupPr>
                        <m:ctrlPr>
                          <a:rPr sz="7650" i="1">
                            <a:solidFill>
                              <a:srgbClr val="000000"/>
                            </a:solidFill>
                            <a:latin typeface="Cambria Math" panose="02040503050406030204" pitchFamily="18" charset="0"/>
                          </a:rPr>
                        </m:ctrlPr>
                      </m:sSubSupPr>
                      <m:e>
                        <m:r>
                          <a:rPr sz="7650" i="1">
                            <a:solidFill>
                              <a:srgbClr val="000000"/>
                            </a:solidFill>
                            <a:latin typeface="Cambria Math" panose="02040503050406030204" pitchFamily="18" charset="0"/>
                          </a:rPr>
                          <m:t>ℤ</m:t>
                        </m:r>
                      </m:e>
                      <m:sub>
                        <m:r>
                          <a:rPr sz="7650" i="1">
                            <a:solidFill>
                              <a:srgbClr val="000000"/>
                            </a:solidFill>
                            <a:latin typeface="Cambria Math" panose="02040503050406030204" pitchFamily="18" charset="0"/>
                          </a:rPr>
                          <m:t>𝑝</m:t>
                        </m:r>
                      </m:sub>
                      <m:sup>
                        <m:r>
                          <a:rPr sz="7650" i="1">
                            <a:solidFill>
                              <a:srgbClr val="000000"/>
                            </a:solidFill>
                            <a:latin typeface="Cambria Math" panose="02040503050406030204" pitchFamily="18" charset="0"/>
                          </a:rPr>
                          <m:t>∗</m:t>
                        </m:r>
                      </m:sup>
                    </m:sSubSup>
                  </m:oMath>
                </a14:m>
                <a:r>
                  <a:rPr>
                    <a:solidFill>
                      <a:srgbClr val="000000"/>
                    </a:solidFill>
                  </a:rPr>
                  <a:t> ,</a:t>
                </a:r>
                <a:r>
                  <a:t> </a:t>
                </a:r>
                <a14:m>
                  <m:oMath xmlns:m="http://schemas.openxmlformats.org/officeDocument/2006/math">
                    <m:r>
                      <a:rPr sz="7750" i="1">
                        <a:solidFill>
                          <a:srgbClr val="CB00F5"/>
                        </a:solidFill>
                        <a:latin typeface="Cambria Math" panose="02040503050406030204" pitchFamily="18" charset="0"/>
                      </a:rPr>
                      <m:t>𝑌</m:t>
                    </m:r>
                    <m:r>
                      <a:rPr sz="7750" i="1">
                        <a:solidFill>
                          <a:srgbClr val="CB00F5"/>
                        </a:solidFill>
                        <a:latin typeface="Cambria Math" panose="02040503050406030204" pitchFamily="18" charset="0"/>
                      </a:rPr>
                      <m:t>←</m:t>
                    </m:r>
                    <m:sSup>
                      <m:sSupPr>
                        <m:ctrlPr>
                          <a:rPr sz="7750" i="1">
                            <a:solidFill>
                              <a:srgbClr val="CB00F5"/>
                            </a:solidFill>
                            <a:latin typeface="Cambria Math" panose="02040503050406030204" pitchFamily="18" charset="0"/>
                          </a:rPr>
                        </m:ctrlPr>
                      </m:sSupPr>
                      <m:e>
                        <m:r>
                          <a:rPr sz="7750" i="1">
                            <a:solidFill>
                              <a:srgbClr val="CB00F5"/>
                            </a:solidFill>
                            <a:latin typeface="Cambria Math" panose="02040503050406030204" pitchFamily="18" charset="0"/>
                          </a:rPr>
                          <m:t>𝑔</m:t>
                        </m:r>
                      </m:e>
                      <m:sup>
                        <m:r>
                          <a:rPr sz="7750" i="1">
                            <a:solidFill>
                              <a:srgbClr val="CB00F5"/>
                            </a:solidFill>
                            <a:latin typeface="Cambria Math" panose="02040503050406030204" pitchFamily="18" charset="0"/>
                          </a:rPr>
                          <m:t>𝑡</m:t>
                        </m:r>
                      </m:sup>
                    </m:sSup>
                    <m:sSup>
                      <m:sSupPr>
                        <m:ctrlPr>
                          <a:rPr sz="7750" i="1">
                            <a:solidFill>
                              <a:srgbClr val="CB00F5"/>
                            </a:solidFill>
                            <a:latin typeface="Cambria Math" panose="02040503050406030204" pitchFamily="18" charset="0"/>
                          </a:rPr>
                        </m:ctrlPr>
                      </m:sSupPr>
                      <m:e>
                        <m:r>
                          <a:rPr sz="7750" i="1">
                            <a:solidFill>
                              <a:srgbClr val="CB00F5"/>
                            </a:solidFill>
                            <a:latin typeface="Cambria Math" panose="02040503050406030204" pitchFamily="18" charset="0"/>
                          </a:rPr>
                          <m:t>𝑍</m:t>
                        </m:r>
                      </m:e>
                      <m:sup>
                        <m:r>
                          <a:rPr sz="7750" i="1">
                            <a:solidFill>
                              <a:srgbClr val="CB00F5"/>
                            </a:solidFill>
                            <a:latin typeface="Cambria Math" panose="02040503050406030204" pitchFamily="18" charset="0"/>
                          </a:rPr>
                          <m:t>𝑦</m:t>
                        </m:r>
                      </m:sup>
                    </m:sSup>
                  </m:oMath>
                </a14:m>
                <a:endParaRPr/>
              </a:p>
            </p:txBody>
          </p:sp>
        </mc:Choice>
        <mc:Fallback xmlns="">
          <p:sp>
            <p:nvSpPr>
              <p:cNvPr id="606" name=","/>
              <p:cNvSpPr txBox="1">
                <a:spLocks noRot="1" noChangeAspect="1" noMove="1" noResize="1" noEditPoints="1" noAdjustHandles="1" noChangeArrowheads="1" noChangeShapeType="1" noTextEdit="1"/>
              </p:cNvSpPr>
              <p:nvPr/>
            </p:nvSpPr>
            <p:spPr>
              <a:xfrm>
                <a:off x="4105504" y="8643327"/>
                <a:ext cx="8156515" cy="1925700"/>
              </a:xfrm>
              <a:prstGeom prst="rect">
                <a:avLst/>
              </a:prstGeom>
              <a:blipFill>
                <a:blip r:embed="rId10"/>
                <a:stretch>
                  <a:fillRect l="-2644" r="-2799" b="-17647"/>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07" name=","/>
              <p:cNvSpPr txBox="1"/>
              <p:nvPr/>
            </p:nvSpPr>
            <p:spPr>
              <a:xfrm>
                <a:off x="19934736" y="10348828"/>
                <a:ext cx="5735568" cy="1308373"/>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r>
                  <a:rPr dirty="0"/>
                  <a:t> </a:t>
                </a:r>
                <a14:m>
                  <m:oMath xmlns:m="http://schemas.openxmlformats.org/officeDocument/2006/math">
                    <m:r>
                      <a:rPr sz="7600" i="1">
                        <a:solidFill>
                          <a:srgbClr val="000000"/>
                        </a:solidFill>
                        <a:latin typeface="Cambria Math" panose="02040503050406030204" pitchFamily="18" charset="0"/>
                      </a:rPr>
                      <m:t>𝜎</m:t>
                    </m:r>
                    <m:r>
                      <a:rPr sz="7600" i="1">
                        <a:solidFill>
                          <a:srgbClr val="000000"/>
                        </a:solidFill>
                        <a:latin typeface="Cambria Math" panose="02040503050406030204" pitchFamily="18" charset="0"/>
                      </a:rPr>
                      <m:t>←(</m:t>
                    </m:r>
                    <m:r>
                      <a:rPr sz="7600" i="1">
                        <a:solidFill>
                          <a:srgbClr val="000000"/>
                        </a:solidFill>
                        <a:latin typeface="Cambria Math" panose="02040503050406030204" pitchFamily="18" charset="0"/>
                      </a:rPr>
                      <m:t>𝑐</m:t>
                    </m:r>
                    <m:r>
                      <a:rPr sz="7600" i="1">
                        <a:solidFill>
                          <a:srgbClr val="000000"/>
                        </a:solidFill>
                        <a:latin typeface="Cambria Math" panose="02040503050406030204" pitchFamily="18" charset="0"/>
                      </a:rPr>
                      <m:t>,</m:t>
                    </m:r>
                    <m:r>
                      <a:rPr sz="7600" i="1">
                        <a:solidFill>
                          <a:srgbClr val="000000"/>
                        </a:solidFill>
                        <a:latin typeface="Cambria Math" panose="02040503050406030204" pitchFamily="18" charset="0"/>
                      </a:rPr>
                      <m:t>𝑠</m:t>
                    </m:r>
                    <m:r>
                      <a:rPr sz="7600" i="1">
                        <a:solidFill>
                          <a:srgbClr val="000000"/>
                        </a:solidFill>
                        <a:latin typeface="Cambria Math" panose="02040503050406030204" pitchFamily="18" charset="0"/>
                      </a:rPr>
                      <m:t>,</m:t>
                    </m:r>
                    <m:r>
                      <a:rPr sz="7450" i="1">
                        <a:solidFill>
                          <a:srgbClr val="000000"/>
                        </a:solidFill>
                        <a:latin typeface="Cambria Math" panose="02040503050406030204" pitchFamily="18" charset="0"/>
                      </a:rPr>
                      <m:t>𝑦</m:t>
                    </m:r>
                  </m:oMath>
                </a14:m>
                <a:r>
                  <a:rPr dirty="0"/>
                  <a:t>, </a:t>
                </a:r>
                <a14:m>
                  <m:oMath xmlns:m="http://schemas.openxmlformats.org/officeDocument/2006/math">
                    <m:r>
                      <a:rPr sz="8150" i="1">
                        <a:solidFill>
                          <a:srgbClr val="CB00F5"/>
                        </a:solidFill>
                        <a:latin typeface="Cambria Math" panose="02040503050406030204" pitchFamily="18" charset="0"/>
                      </a:rPr>
                      <m:t>𝑡</m:t>
                    </m:r>
                    <m:r>
                      <a:rPr sz="9550" i="1">
                        <a:solidFill>
                          <a:srgbClr val="000000"/>
                        </a:solidFill>
                        <a:latin typeface="Cambria Math" panose="02040503050406030204" pitchFamily="18" charset="0"/>
                      </a:rPr>
                      <m:t>)</m:t>
                    </m:r>
                  </m:oMath>
                </a14:m>
                <a:endParaRPr dirty="0"/>
              </a:p>
            </p:txBody>
          </p:sp>
        </mc:Choice>
        <mc:Fallback xmlns="">
          <p:sp>
            <p:nvSpPr>
              <p:cNvPr id="607" name=","/>
              <p:cNvSpPr txBox="1">
                <a:spLocks noRot="1" noChangeAspect="1" noMove="1" noResize="1" noEditPoints="1" noAdjustHandles="1" noChangeArrowheads="1" noChangeShapeType="1" noTextEdit="1"/>
              </p:cNvSpPr>
              <p:nvPr/>
            </p:nvSpPr>
            <p:spPr>
              <a:xfrm>
                <a:off x="19934736" y="10348828"/>
                <a:ext cx="5735568" cy="1308373"/>
              </a:xfrm>
              <a:prstGeom prst="rect">
                <a:avLst/>
              </a:prstGeom>
              <a:blipFill>
                <a:blip r:embed="rId11"/>
                <a:stretch>
                  <a:fillRect r="-18102" b="-59223"/>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08" name="Reject if"/>
              <p:cNvSpPr txBox="1"/>
              <p:nvPr/>
            </p:nvSpPr>
            <p:spPr>
              <a:xfrm>
                <a:off x="3960585" y="13290391"/>
                <a:ext cx="5478977" cy="1308373"/>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r>
                  <a:t>Reject if </a:t>
                </a:r>
                <a14:m>
                  <m:oMath xmlns:m="http://schemas.openxmlformats.org/officeDocument/2006/math">
                    <m:r>
                      <a:rPr sz="7550" i="1">
                        <a:solidFill>
                          <a:srgbClr val="000000"/>
                        </a:solidFill>
                        <a:latin typeface="Cambria Math" panose="02040503050406030204" pitchFamily="18" charset="0"/>
                      </a:rPr>
                      <m:t>𝑦</m:t>
                    </m:r>
                    <m:r>
                      <a:rPr sz="7550" i="1">
                        <a:solidFill>
                          <a:srgbClr val="000000"/>
                        </a:solidFill>
                        <a:latin typeface="Cambria Math" panose="02040503050406030204" pitchFamily="18" charset="0"/>
                      </a:rPr>
                      <m:t>=0</m:t>
                    </m:r>
                  </m:oMath>
                </a14:m>
                <a:endParaRPr/>
              </a:p>
            </p:txBody>
          </p:sp>
        </mc:Choice>
        <mc:Fallback xmlns="">
          <p:sp>
            <p:nvSpPr>
              <p:cNvPr id="608" name="Reject if"/>
              <p:cNvSpPr txBox="1">
                <a:spLocks noRot="1" noChangeAspect="1" noMove="1" noResize="1" noEditPoints="1" noAdjustHandles="1" noChangeArrowheads="1" noChangeShapeType="1" noTextEdit="1"/>
              </p:cNvSpPr>
              <p:nvPr/>
            </p:nvSpPr>
            <p:spPr>
              <a:xfrm>
                <a:off x="3960585" y="13290391"/>
                <a:ext cx="5478977" cy="1308373"/>
              </a:xfrm>
              <a:prstGeom prst="rect">
                <a:avLst/>
              </a:prstGeom>
              <a:blipFill>
                <a:blip r:embed="rId12"/>
                <a:stretch>
                  <a:fillRect l="-7639" t="-6731" r="-8102" b="-36538"/>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609" name="Slide Number"/>
          <p:cNvSpPr txBox="1">
            <a:spLocks noGrp="1"/>
          </p:cNvSpPr>
          <p:nvPr>
            <p:ph type="sldNum" sz="quarter" idx="4294967295"/>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25</a:t>
            </a:fld>
            <a:endParaRPr/>
          </a:p>
        </p:txBody>
      </p:sp>
      <mc:AlternateContent xmlns:mc="http://schemas.openxmlformats.org/markup-compatibility/2006" xmlns:a14="http://schemas.microsoft.com/office/drawing/2010/main">
        <mc:Choice Requires="a14">
          <p:sp>
            <p:nvSpPr>
              <p:cNvPr id="610" name=",    ,"/>
              <p:cNvSpPr txBox="1"/>
              <p:nvPr/>
            </p:nvSpPr>
            <p:spPr>
              <a:xfrm>
                <a:off x="4058975" y="6970974"/>
                <a:ext cx="8249572" cy="1925594"/>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r>
                      <a:rPr sz="8250" i="1">
                        <a:solidFill>
                          <a:srgbClr val="000000"/>
                        </a:solidFill>
                        <a:latin typeface="Cambria Math" panose="02040503050406030204" pitchFamily="18" charset="0"/>
                      </a:rPr>
                      <m:t>𝑎</m:t>
                    </m:r>
                  </m:oMath>
                </a14:m>
                <a:r>
                  <a:t> , </a:t>
                </a:r>
                <a14:m>
                  <m:oMath xmlns:m="http://schemas.openxmlformats.org/officeDocument/2006/math">
                    <m:r>
                      <a:rPr sz="8150" i="1">
                        <a:solidFill>
                          <a:srgbClr val="CB00F5"/>
                        </a:solidFill>
                        <a:latin typeface="Cambria Math" panose="02040503050406030204" pitchFamily="18" charset="0"/>
                      </a:rPr>
                      <m:t>𝑡</m:t>
                    </m:r>
                    <m:limUpp>
                      <m:limUppPr>
                        <m:ctrlPr>
                          <a:rPr sz="8350" i="1">
                            <a:solidFill>
                              <a:srgbClr val="000000"/>
                            </a:solidFill>
                            <a:latin typeface="Cambria Math" panose="02040503050406030204" pitchFamily="18" charset="0"/>
                          </a:rPr>
                        </m:ctrlPr>
                      </m:limUppPr>
                      <m:e>
                        <m:r>
                          <a:rPr sz="8350" i="1">
                            <a:solidFill>
                              <a:srgbClr val="000000"/>
                            </a:solidFill>
                            <a:latin typeface="Cambria Math" panose="02040503050406030204" pitchFamily="18" charset="0"/>
                          </a:rPr>
                          <m:t>⟵</m:t>
                        </m:r>
                      </m:e>
                      <m:lim>
                        <m:r>
                          <a:rPr sz="8350" i="1">
                            <a:solidFill>
                              <a:srgbClr val="000000"/>
                            </a:solidFill>
                            <a:latin typeface="Cambria Math" panose="02040503050406030204" pitchFamily="18" charset="0"/>
                          </a:rPr>
                          <m:t>$</m:t>
                        </m:r>
                      </m:lim>
                    </m:limUpp>
                    <m:sSub>
                      <m:sSubPr>
                        <m:ctrlPr>
                          <a:rPr sz="8350" i="1">
                            <a:solidFill>
                              <a:srgbClr val="000000"/>
                            </a:solidFill>
                            <a:latin typeface="Cambria Math" panose="02040503050406030204" pitchFamily="18" charset="0"/>
                          </a:rPr>
                        </m:ctrlPr>
                      </m:sSubPr>
                      <m:e>
                        <m:r>
                          <a:rPr sz="8350" i="1">
                            <a:solidFill>
                              <a:srgbClr val="000000"/>
                            </a:solidFill>
                            <a:latin typeface="Cambria Math" panose="02040503050406030204" pitchFamily="18" charset="0"/>
                          </a:rPr>
                          <m:t>ℤ</m:t>
                        </m:r>
                      </m:e>
                      <m:sub>
                        <m:r>
                          <a:rPr sz="8350" i="1">
                            <a:solidFill>
                              <a:srgbClr val="000000"/>
                            </a:solidFill>
                            <a:latin typeface="Cambria Math" panose="02040503050406030204" pitchFamily="18" charset="0"/>
                          </a:rPr>
                          <m:t>𝑝</m:t>
                        </m:r>
                      </m:sub>
                    </m:sSub>
                  </m:oMath>
                </a14:m>
                <a:r>
                  <a:t> , </a:t>
                </a:r>
                <a14:m>
                  <m:oMath xmlns:m="http://schemas.openxmlformats.org/officeDocument/2006/math">
                    <m:r>
                      <a:rPr sz="7500" i="1">
                        <a:solidFill>
                          <a:srgbClr val="000000"/>
                        </a:solidFill>
                        <a:latin typeface="Cambria Math" panose="02040503050406030204" pitchFamily="18" charset="0"/>
                      </a:rPr>
                      <m:t>𝐴</m:t>
                    </m:r>
                    <m:r>
                      <a:rPr sz="7500" i="1">
                        <a:solidFill>
                          <a:srgbClr val="000000"/>
                        </a:solidFill>
                        <a:latin typeface="Cambria Math" panose="02040503050406030204" pitchFamily="18" charset="0"/>
                      </a:rPr>
                      <m:t>←</m:t>
                    </m:r>
                    <m:sSup>
                      <m:sSupPr>
                        <m:ctrlPr>
                          <a:rPr sz="7500" i="1">
                            <a:solidFill>
                              <a:srgbClr val="000000"/>
                            </a:solidFill>
                            <a:latin typeface="Cambria Math" panose="02040503050406030204" pitchFamily="18" charset="0"/>
                          </a:rPr>
                        </m:ctrlPr>
                      </m:sSupPr>
                      <m:e>
                        <m:r>
                          <a:rPr sz="7500" i="1">
                            <a:solidFill>
                              <a:srgbClr val="000000"/>
                            </a:solidFill>
                            <a:latin typeface="Cambria Math" panose="02040503050406030204" pitchFamily="18" charset="0"/>
                          </a:rPr>
                          <m:t>𝑔</m:t>
                        </m:r>
                      </m:e>
                      <m:sup>
                        <m:r>
                          <a:rPr sz="7500" i="1">
                            <a:solidFill>
                              <a:srgbClr val="000000"/>
                            </a:solidFill>
                            <a:latin typeface="Cambria Math" panose="02040503050406030204" pitchFamily="18" charset="0"/>
                          </a:rPr>
                          <m:t>𝑎</m:t>
                        </m:r>
                      </m:sup>
                    </m:sSup>
                  </m:oMath>
                </a14:m>
                <a:endParaRPr/>
              </a:p>
            </p:txBody>
          </p:sp>
        </mc:Choice>
        <mc:Fallback xmlns="">
          <p:sp>
            <p:nvSpPr>
              <p:cNvPr id="610" name=",    ,"/>
              <p:cNvSpPr txBox="1">
                <a:spLocks noRot="1" noChangeAspect="1" noMove="1" noResize="1" noEditPoints="1" noAdjustHandles="1" noChangeArrowheads="1" noChangeShapeType="1" noTextEdit="1"/>
              </p:cNvSpPr>
              <p:nvPr/>
            </p:nvSpPr>
            <p:spPr>
              <a:xfrm>
                <a:off x="4058975" y="6970974"/>
                <a:ext cx="8249572" cy="1925594"/>
              </a:xfrm>
              <a:prstGeom prst="rect">
                <a:avLst/>
              </a:prstGeom>
              <a:blipFill>
                <a:blip r:embed="rId13"/>
                <a:stretch>
                  <a:fillRect l="-1536" r="-3994" b="-2368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11" name="Text"/>
              <p:cNvSpPr txBox="1"/>
              <p:nvPr/>
            </p:nvSpPr>
            <p:spPr>
              <a:xfrm>
                <a:off x="11059704" y="5497812"/>
                <a:ext cx="3527739" cy="1678089"/>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solidFill>
                      <a:srgbClr val="CC00F5"/>
                    </a:solidFill>
                  </a:defRPr>
                </a:lvl1pPr>
              </a:lstStyle>
              <a:p>
                <a:pPr/>
                <a14:m>
                  <m:oMathPara xmlns:m="http://schemas.openxmlformats.org/officeDocument/2006/math">
                    <m:oMathParaPr>
                      <m:jc m:val="left"/>
                    </m:oMathParaPr>
                    <m:oMath xmlns:m="http://schemas.openxmlformats.org/officeDocument/2006/math">
                      <m:r>
                        <a:rPr sz="7650" i="1">
                          <a:solidFill>
                            <a:srgbClr val="CB00F5"/>
                          </a:solidFill>
                          <a:latin typeface="Cambria Math" panose="02040503050406030204" pitchFamily="18" charset="0"/>
                        </a:rPr>
                        <m:t>𝑍</m:t>
                      </m:r>
                      <m:limUpp>
                        <m:limUppPr>
                          <m:ctrlPr>
                            <a:rPr sz="7650" i="1">
                              <a:solidFill>
                                <a:srgbClr val="CB00F5"/>
                              </a:solidFill>
                              <a:latin typeface="Cambria Math" panose="02040503050406030204" pitchFamily="18" charset="0"/>
                            </a:rPr>
                          </m:ctrlPr>
                        </m:limUppPr>
                        <m:e>
                          <m:r>
                            <a:rPr sz="7650" i="1">
                              <a:solidFill>
                                <a:srgbClr val="CB00F5"/>
                              </a:solidFill>
                              <a:latin typeface="Cambria Math" panose="02040503050406030204" pitchFamily="18" charset="0"/>
                            </a:rPr>
                            <m:t>⟵</m:t>
                          </m:r>
                        </m:e>
                        <m:lim>
                          <m:r>
                            <a:rPr sz="7650" i="1">
                              <a:solidFill>
                                <a:srgbClr val="CB00F5"/>
                              </a:solidFill>
                              <a:latin typeface="Cambria Math" panose="02040503050406030204" pitchFamily="18" charset="0"/>
                            </a:rPr>
                            <m:t>$</m:t>
                          </m:r>
                        </m:lim>
                      </m:limUpp>
                      <m:r>
                        <a:rPr sz="7650" i="1">
                          <a:solidFill>
                            <a:srgbClr val="CB00F5"/>
                          </a:solidFill>
                          <a:latin typeface="Cambria Math" panose="02040503050406030204" pitchFamily="18" charset="0"/>
                        </a:rPr>
                        <m:t>𝔾</m:t>
                      </m:r>
                    </m:oMath>
                  </m:oMathPara>
                </a14:m>
                <a:endParaRPr/>
              </a:p>
            </p:txBody>
          </p:sp>
        </mc:Choice>
        <mc:Fallback xmlns="">
          <p:sp>
            <p:nvSpPr>
              <p:cNvPr id="611" name="Text"/>
              <p:cNvSpPr txBox="1">
                <a:spLocks noRot="1" noChangeAspect="1" noMove="1" noResize="1" noEditPoints="1" noAdjustHandles="1" noChangeArrowheads="1" noChangeShapeType="1" noTextEdit="1"/>
              </p:cNvSpPr>
              <p:nvPr/>
            </p:nvSpPr>
            <p:spPr>
              <a:xfrm>
                <a:off x="11059704" y="5497812"/>
                <a:ext cx="3527739" cy="1678089"/>
              </a:xfrm>
              <a:prstGeom prst="rect">
                <a:avLst/>
              </a:prstGeom>
              <a:blipFill>
                <a:blip r:embed="rId14"/>
                <a:stretch>
                  <a:fillRect l="-5735" b="-8271"/>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12" name="Partially blind:"/>
              <p:cNvSpPr txBox="1"/>
              <p:nvPr/>
            </p:nvSpPr>
            <p:spPr>
              <a:xfrm>
                <a:off x="2575916" y="17322086"/>
                <a:ext cx="12807207" cy="1554266"/>
              </a:xfrm>
              <a:prstGeom prst="rect">
                <a:avLst/>
              </a:prstGeom>
              <a:solidFill>
                <a:schemeClr val="accent4">
                  <a:lumOff val="25000"/>
                </a:schemeClr>
              </a:solidFill>
              <a:ln w="25400">
                <a:miter lim="400000"/>
              </a:ln>
              <a:extLst>
                <a:ext uri="{C572A759-6A51-4108-AA02-DFA0A04FC94B}">
                  <ma14:wrappingTextBoxFlag xmlns="" xmlns:m="http://schemas.openxmlformats.org/officeDocument/2006/math" xmlns:ma14="http://schemas.microsoft.com/office/mac/drawingml/2011/main" val="1"/>
                </a:ext>
              </a:extLst>
            </p:spPr>
            <p:txBody>
              <a:bodyPr wrap="square" lIns="121917" tIns="121917" rIns="121917" bIns="121917">
                <a:spAutoFit/>
              </a:bodyPr>
              <a:lstStyle/>
              <a:p>
                <a:pPr>
                  <a:defRPr sz="8000"/>
                </a:pPr>
                <a:r>
                  <a:rPr lang="en-US" dirty="0"/>
                  <a:t>Partially blind: </a:t>
                </a:r>
                <a14:m>
                  <m:oMath xmlns:m="http://schemas.openxmlformats.org/officeDocument/2006/math">
                    <m:r>
                      <a:rPr lang="en-US" sz="8500" i="1">
                        <a:solidFill>
                          <a:srgbClr val="000000"/>
                        </a:solidFill>
                        <a:latin typeface="Cambria Math" panose="02040503050406030204" pitchFamily="18" charset="0"/>
                      </a:rPr>
                      <m:t>𝑍</m:t>
                    </m:r>
                    <m:r>
                      <a:rPr lang="en-US" sz="8500" i="1">
                        <a:solidFill>
                          <a:srgbClr val="000000"/>
                        </a:solidFill>
                        <a:latin typeface="Cambria Math" panose="02040503050406030204" pitchFamily="18" charset="0"/>
                      </a:rPr>
                      <m:t>←</m:t>
                    </m:r>
                    <m:sSub>
                      <m:sSubPr>
                        <m:ctrlPr>
                          <a:rPr lang="ar-AE" sz="8500" i="1">
                            <a:solidFill>
                              <a:srgbClr val="000000"/>
                            </a:solidFill>
                            <a:latin typeface="Cambria Math" panose="02040503050406030204" pitchFamily="18" charset="0"/>
                          </a:rPr>
                        </m:ctrlPr>
                      </m:sSubPr>
                      <m:e>
                        <m:r>
                          <a:rPr lang="ar-AE" sz="8500" i="1">
                            <a:solidFill>
                              <a:srgbClr val="000000"/>
                            </a:solidFill>
                            <a:latin typeface="Cambria Math" panose="02040503050406030204" pitchFamily="18" charset="0"/>
                          </a:rPr>
                          <m:t>𝐻</m:t>
                        </m:r>
                      </m:e>
                      <m:sub>
                        <m:r>
                          <a:rPr lang="ar-AE" sz="8500" i="1">
                            <a:solidFill>
                              <a:srgbClr val="000000"/>
                            </a:solidFill>
                            <a:latin typeface="Cambria Math" panose="02040503050406030204" pitchFamily="18" charset="0"/>
                          </a:rPr>
                          <m:t>2</m:t>
                        </m:r>
                      </m:sub>
                    </m:sSub>
                    <m:r>
                      <a:rPr lang="ar-AE" sz="8500" i="1">
                        <a:solidFill>
                          <a:srgbClr val="000000"/>
                        </a:solidFill>
                        <a:latin typeface="Cambria Math" panose="02040503050406030204" pitchFamily="18" charset="0"/>
                      </a:rPr>
                      <m:t>(</m:t>
                    </m:r>
                  </m:oMath>
                </a14:m>
                <a:r>
                  <a:rPr lang="en-US" dirty="0"/>
                  <a:t>info</a:t>
                </a:r>
                <a14:m>
                  <m:oMath xmlns:m="http://schemas.openxmlformats.org/officeDocument/2006/math">
                    <m:r>
                      <a:rPr lang="en-US" i="1" dirty="0" smtClean="0">
                        <a:latin typeface="Cambria Math" panose="02040503050406030204" pitchFamily="18" charset="0"/>
                      </a:rPr>
                      <m:t>)</m:t>
                    </m:r>
                  </m:oMath>
                </a14:m>
                <a:endParaRPr dirty="0"/>
              </a:p>
            </p:txBody>
          </p:sp>
        </mc:Choice>
        <mc:Fallback xmlns="">
          <p:sp>
            <p:nvSpPr>
              <p:cNvPr id="612" name="Partially blind:"/>
              <p:cNvSpPr txBox="1">
                <a:spLocks noRot="1" noChangeAspect="1" noMove="1" noResize="1" noEditPoints="1" noAdjustHandles="1" noChangeArrowheads="1" noChangeShapeType="1" noTextEdit="1"/>
              </p:cNvSpPr>
              <p:nvPr/>
            </p:nvSpPr>
            <p:spPr>
              <a:xfrm>
                <a:off x="2575916" y="17322086"/>
                <a:ext cx="12807207" cy="1554266"/>
              </a:xfrm>
              <a:prstGeom prst="rect">
                <a:avLst/>
              </a:prstGeom>
              <a:blipFill>
                <a:blip r:embed="rId15"/>
                <a:stretch>
                  <a:fillRect l="-3865" t="-8943" b="-28455"/>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 name=":">
                <a:extLst>
                  <a:ext uri="{FF2B5EF4-FFF2-40B4-BE49-F238E27FC236}">
                    <a16:creationId xmlns:a16="http://schemas.microsoft.com/office/drawing/2014/main" id="{EB24418C-0F70-3B6D-7219-E683911E6DC3}"/>
                  </a:ext>
                </a:extLst>
              </p:cNvPr>
              <p:cNvSpPr txBox="1"/>
              <p:nvPr/>
            </p:nvSpPr>
            <p:spPr>
              <a:xfrm>
                <a:off x="2596858" y="12074542"/>
                <a:ext cx="12286306" cy="1392683"/>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r>
                  <a:rPr lang="en-US" sz="7450" dirty="0">
                    <a:solidFill>
                      <a:srgbClr val="487CAA"/>
                    </a:solidFill>
                  </a:rPr>
                  <a:t>Verify</a:t>
                </a:r>
                <a14:m>
                  <m:oMath xmlns:m="http://schemas.openxmlformats.org/officeDocument/2006/math">
                    <m:r>
                      <a:rPr lang="en-US" sz="7450" i="1">
                        <a:solidFill>
                          <a:srgbClr val="487CAA"/>
                        </a:solidFill>
                        <a:latin typeface="Cambria Math" panose="02040503050406030204" pitchFamily="18" charset="0"/>
                      </a:rPr>
                      <m:t>(</m:t>
                    </m:r>
                    <m:r>
                      <a:rPr lang="en-US" sz="7450" b="0" i="1" smtClean="0">
                        <a:solidFill>
                          <a:srgbClr val="487CAA"/>
                        </a:solidFill>
                        <a:latin typeface="Cambria Math" panose="02040503050406030204" pitchFamily="18" charset="0"/>
                      </a:rPr>
                      <m:t>(</m:t>
                    </m:r>
                    <m:r>
                      <a:rPr lang="en-US" sz="7450" i="1">
                        <a:solidFill>
                          <a:srgbClr val="487CAA"/>
                        </a:solidFill>
                        <a:latin typeface="Cambria Math" panose="02040503050406030204" pitchFamily="18" charset="0"/>
                      </a:rPr>
                      <m:t>𝑋</m:t>
                    </m:r>
                    <m:r>
                      <a:rPr lang="en-US" sz="7450" b="0" i="1" smtClean="0">
                        <a:solidFill>
                          <a:srgbClr val="487CAA"/>
                        </a:solidFill>
                        <a:latin typeface="Cambria Math" panose="02040503050406030204" pitchFamily="18" charset="0"/>
                      </a:rPr>
                      <m:t>, </m:t>
                    </m:r>
                    <m:r>
                      <a:rPr lang="en-US" sz="7450" b="0" i="1" smtClean="0">
                        <a:solidFill>
                          <a:srgbClr val="487CAA"/>
                        </a:solidFill>
                        <a:latin typeface="Cambria Math" panose="02040503050406030204" pitchFamily="18" charset="0"/>
                      </a:rPr>
                      <m:t>𝑍</m:t>
                    </m:r>
                    <m:r>
                      <a:rPr lang="en-US" sz="7450" b="0" i="1" smtClean="0">
                        <a:solidFill>
                          <a:srgbClr val="487CAA"/>
                        </a:solidFill>
                        <a:latin typeface="Cambria Math" panose="02040503050406030204" pitchFamily="18" charset="0"/>
                      </a:rPr>
                      <m:t>),</m:t>
                    </m:r>
                    <m:r>
                      <a:rPr lang="en-US" sz="7450" i="1">
                        <a:solidFill>
                          <a:srgbClr val="487CAA"/>
                        </a:solidFill>
                        <a:latin typeface="Cambria Math" panose="02040503050406030204" pitchFamily="18" charset="0"/>
                      </a:rPr>
                      <m:t>𝑚</m:t>
                    </m:r>
                    <m:r>
                      <a:rPr lang="en-US" sz="7450" i="1">
                        <a:solidFill>
                          <a:srgbClr val="487CAA"/>
                        </a:solidFill>
                        <a:latin typeface="Cambria Math" panose="02040503050406030204" pitchFamily="18" charset="0"/>
                      </a:rPr>
                      <m:t>,</m:t>
                    </m:r>
                    <m:r>
                      <a:rPr lang="en-US" sz="7450" i="1">
                        <a:solidFill>
                          <a:srgbClr val="487CAA"/>
                        </a:solidFill>
                        <a:latin typeface="Cambria Math" panose="02040503050406030204" pitchFamily="18" charset="0"/>
                      </a:rPr>
                      <m:t>𝜎</m:t>
                    </m:r>
                    <m:r>
                      <a:rPr lang="en-US" sz="7450" i="1">
                        <a:solidFill>
                          <a:srgbClr val="487CAA"/>
                        </a:solidFill>
                        <a:latin typeface="Cambria Math" panose="02040503050406030204" pitchFamily="18" charset="0"/>
                      </a:rPr>
                      <m:t>=(</m:t>
                    </m:r>
                    <m:r>
                      <a:rPr lang="en-US" sz="7450" i="1">
                        <a:solidFill>
                          <a:srgbClr val="487CAA"/>
                        </a:solidFill>
                        <a:latin typeface="Cambria Math" panose="02040503050406030204" pitchFamily="18" charset="0"/>
                      </a:rPr>
                      <m:t>𝑐</m:t>
                    </m:r>
                    <m:r>
                      <a:rPr lang="en-US" sz="7450" i="1">
                        <a:solidFill>
                          <a:srgbClr val="487CAA"/>
                        </a:solidFill>
                        <a:latin typeface="Cambria Math" panose="02040503050406030204" pitchFamily="18" charset="0"/>
                      </a:rPr>
                      <m:t>,</m:t>
                    </m:r>
                    <m:r>
                      <a:rPr lang="en-US" sz="7450" i="1">
                        <a:solidFill>
                          <a:srgbClr val="487CAA"/>
                        </a:solidFill>
                        <a:latin typeface="Cambria Math" panose="02040503050406030204" pitchFamily="18" charset="0"/>
                      </a:rPr>
                      <m:t>𝑠</m:t>
                    </m:r>
                    <m:r>
                      <a:rPr lang="en-US" sz="7450" i="1">
                        <a:solidFill>
                          <a:srgbClr val="487CAA"/>
                        </a:solidFill>
                        <a:latin typeface="Cambria Math" panose="02040503050406030204" pitchFamily="18" charset="0"/>
                      </a:rPr>
                      <m:t>,</m:t>
                    </m:r>
                    <m:r>
                      <a:rPr lang="en-US" sz="7450" i="1">
                        <a:solidFill>
                          <a:srgbClr val="487CAA"/>
                        </a:solidFill>
                        <a:latin typeface="Cambria Math" panose="02040503050406030204" pitchFamily="18" charset="0"/>
                      </a:rPr>
                      <m:t>𝑦</m:t>
                    </m:r>
                    <m:r>
                      <a:rPr lang="en-US" sz="7450" i="1">
                        <a:solidFill>
                          <a:srgbClr val="487CAA"/>
                        </a:solidFill>
                        <a:latin typeface="Cambria Math" panose="02040503050406030204" pitchFamily="18" charset="0"/>
                      </a:rPr>
                      <m:t>))</m:t>
                    </m:r>
                  </m:oMath>
                </a14:m>
                <a:r>
                  <a:rPr lang="en-US" dirty="0"/>
                  <a:t>:</a:t>
                </a:r>
                <a:endParaRPr dirty="0">
                  <a:solidFill>
                    <a:srgbClr val="497CAA"/>
                  </a:solidFill>
                </a:endParaRPr>
              </a:p>
            </p:txBody>
          </p:sp>
        </mc:Choice>
        <mc:Fallback xmlns="">
          <p:sp>
            <p:nvSpPr>
              <p:cNvPr id="23" name=":">
                <a:extLst>
                  <a:ext uri="{FF2B5EF4-FFF2-40B4-BE49-F238E27FC236}">
                    <a16:creationId xmlns:a16="http://schemas.microsoft.com/office/drawing/2014/main" id="{EB24418C-0F70-3B6D-7219-E683911E6DC3}"/>
                  </a:ext>
                </a:extLst>
              </p:cNvPr>
              <p:cNvSpPr txBox="1">
                <a:spLocks noRot="1" noChangeAspect="1" noMove="1" noResize="1" noEditPoints="1" noAdjustHandles="1" noChangeArrowheads="1" noChangeShapeType="1" noTextEdit="1"/>
              </p:cNvSpPr>
              <p:nvPr/>
            </p:nvSpPr>
            <p:spPr>
              <a:xfrm>
                <a:off x="2596858" y="12074542"/>
                <a:ext cx="12286306" cy="1392683"/>
              </a:xfrm>
              <a:prstGeom prst="rect">
                <a:avLst/>
              </a:prstGeom>
              <a:blipFill>
                <a:blip r:embed="rId16"/>
                <a:stretch>
                  <a:fillRect l="-3616" t="-11712" r="-2479" b="-30631"/>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4" name="Text">
                <a:extLst>
                  <a:ext uri="{FF2B5EF4-FFF2-40B4-BE49-F238E27FC236}">
                    <a16:creationId xmlns:a16="http://schemas.microsoft.com/office/drawing/2014/main" id="{8A222FEC-0F71-E4DA-BB89-3A50DC0E56CC}"/>
                  </a:ext>
                </a:extLst>
              </p:cNvPr>
              <p:cNvSpPr txBox="1"/>
              <p:nvPr/>
            </p:nvSpPr>
            <p:spPr>
              <a:xfrm>
                <a:off x="15383124" y="8404506"/>
                <a:ext cx="684780" cy="120835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r>
                        <a:rPr sz="8500" i="1">
                          <a:solidFill>
                            <a:srgbClr val="000000"/>
                          </a:solidFill>
                          <a:latin typeface="Cambria Math" panose="02040503050406030204" pitchFamily="18" charset="0"/>
                        </a:rPr>
                        <m:t>𝑐</m:t>
                      </m:r>
                    </m:oMath>
                  </m:oMathPara>
                </a14:m>
                <a:endParaRPr dirty="0"/>
              </a:p>
            </p:txBody>
          </p:sp>
        </mc:Choice>
        <mc:Fallback xmlns="">
          <p:sp>
            <p:nvSpPr>
              <p:cNvPr id="24" name="Text">
                <a:extLst>
                  <a:ext uri="{FF2B5EF4-FFF2-40B4-BE49-F238E27FC236}">
                    <a16:creationId xmlns:a16="http://schemas.microsoft.com/office/drawing/2014/main" id="{8A222FEC-0F71-E4DA-BB89-3A50DC0E56CC}"/>
                  </a:ext>
                </a:extLst>
              </p:cNvPr>
              <p:cNvSpPr txBox="1">
                <a:spLocks noRot="1" noChangeAspect="1" noMove="1" noResize="1" noEditPoints="1" noAdjustHandles="1" noChangeArrowheads="1" noChangeShapeType="1" noTextEdit="1"/>
              </p:cNvSpPr>
              <p:nvPr/>
            </p:nvSpPr>
            <p:spPr>
              <a:xfrm>
                <a:off x="15383124" y="8404506"/>
                <a:ext cx="684780" cy="1208350"/>
              </a:xfrm>
              <a:prstGeom prst="rect">
                <a:avLst/>
              </a:prstGeom>
              <a:blipFill>
                <a:blip r:embed="rId17"/>
                <a:stretch>
                  <a:fillRect l="-20000" r="-27273" b="-17708"/>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612"/>
                                        </p:tgtEl>
                                        <p:attrNameLst>
                                          <p:attrName>style.visibility</p:attrName>
                                        </p:attrNameLst>
                                      </p:cBhvr>
                                      <p:to>
                                        <p:strVal val="visible"/>
                                      </p:to>
                                    </p:set>
                                    <p:animEffect transition="in" filter="fade">
                                      <p:cBhvr>
                                        <p:cTn id="7" dur="300"/>
                                        <p:tgtEl>
                                          <p:spTgt spid="6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2" grpId="1" animBg="1" advAuto="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6" name="OMUF of scheme 1 to WFROS"/>
          <p:cNvSpPr txBox="1">
            <a:spLocks noGrp="1"/>
          </p:cNvSpPr>
          <p:nvPr>
            <p:ph type="title"/>
          </p:nvPr>
        </p:nvSpPr>
        <p:spPr>
          <a:prstGeom prst="rect">
            <a:avLst/>
          </a:prstGeom>
        </p:spPr>
        <p:txBody>
          <a:bodyPr/>
          <a:lstStyle/>
          <a:p>
            <a:r>
              <a:t>OMUF of scheme 1 to WFROS</a:t>
            </a:r>
          </a:p>
        </p:txBody>
      </p:sp>
      <mc:AlternateContent xmlns:mc="http://schemas.openxmlformats.org/markup-compatibility/2006" xmlns:a14="http://schemas.microsoft.com/office/drawing/2010/main">
        <mc:Choice Requires="a14">
          <p:sp>
            <p:nvSpPr>
              <p:cNvPr id="617" name="Theorem. For any GGM adversary  , the probability to break OMUF of scheme 1"/>
              <p:cNvSpPr txBox="1"/>
              <p:nvPr/>
            </p:nvSpPr>
            <p:spPr>
              <a:xfrm>
                <a:off x="2620433" y="5933703"/>
                <a:ext cx="28041601" cy="9984724"/>
              </a:xfrm>
              <a:prstGeom prst="rect">
                <a:avLst/>
              </a:prstGeom>
              <a:solidFill>
                <a:schemeClr val="accent5">
                  <a:lumOff val="20196"/>
                </a:schemeClr>
              </a:solidFill>
              <a:ln w="25400">
                <a:miter lim="400000"/>
              </a:ln>
              <a:extLst>
                <a:ext uri="{C572A759-6A51-4108-AA02-DFA0A04FC94B}">
                  <ma14:wrappingTextBoxFlag xmlns="" xmlns:m="http://schemas.openxmlformats.org/officeDocument/2006/math" xmlns:ma14="http://schemas.microsoft.com/office/mac/drawingml/2011/main" val="1"/>
                </a:ext>
              </a:extLst>
            </p:spPr>
            <p:txBody>
              <a:bodyPr lIns="121917" tIns="121917" rIns="121917" bIns="121917">
                <a:spAutoFit/>
              </a:bodyPr>
              <a:lstStyle/>
              <a:p>
                <a:pPr>
                  <a:defRPr sz="9000"/>
                </a:pPr>
                <a:r>
                  <a:rPr b="1" dirty="0"/>
                  <a:t>Theorem.</a:t>
                </a:r>
                <a:r>
                  <a:rPr dirty="0"/>
                  <a:t> For any GGM adversary </a:t>
                </a:r>
                <a14:m>
                  <m:oMath xmlns:m="http://schemas.openxmlformats.org/officeDocument/2006/math">
                    <m:r>
                      <a:rPr sz="10200" i="1">
                        <a:solidFill>
                          <a:srgbClr val="000000"/>
                        </a:solidFill>
                        <a:latin typeface="Cambria Math" panose="02040503050406030204" pitchFamily="18" charset="0"/>
                      </a:rPr>
                      <m:t>𝒜</m:t>
                    </m:r>
                  </m:oMath>
                </a14:m>
                <a:r>
                  <a:rPr dirty="0"/>
                  <a:t>, the probability to break OMUF of scheme 1</a:t>
                </a:r>
              </a:p>
              <a:p>
                <a:pPr>
                  <a:defRPr sz="9000"/>
                </a:pPr>
                <a:endParaRPr dirty="0"/>
              </a:p>
              <a:p>
                <a:pPr>
                  <a:defRPr sz="9000"/>
                </a:pPr>
                <a:endParaRPr dirty="0"/>
              </a:p>
              <a:p>
                <a:pPr>
                  <a:defRPr sz="9000"/>
                </a:pPr>
                <a:endParaRPr dirty="0"/>
              </a:p>
              <a:p>
                <a:pPr>
                  <a:defRPr sz="9000"/>
                </a:pPr>
                <a:endParaRPr dirty="0"/>
              </a:p>
            </p:txBody>
          </p:sp>
        </mc:Choice>
        <mc:Fallback xmlns="">
          <p:sp>
            <p:nvSpPr>
              <p:cNvPr id="617" name="Theorem. For any GGM adversary  , the probability to break OMUF of scheme 1"/>
              <p:cNvSpPr txBox="1">
                <a:spLocks noRot="1" noChangeAspect="1" noMove="1" noResize="1" noEditPoints="1" noAdjustHandles="1" noChangeArrowheads="1" noChangeShapeType="1" noTextEdit="1"/>
              </p:cNvSpPr>
              <p:nvPr/>
            </p:nvSpPr>
            <p:spPr>
              <a:xfrm>
                <a:off x="2620433" y="5933703"/>
                <a:ext cx="28041601" cy="9984724"/>
              </a:xfrm>
              <a:prstGeom prst="rect">
                <a:avLst/>
              </a:prstGeom>
              <a:blipFill>
                <a:blip r:embed="rId3"/>
                <a:stretch>
                  <a:fillRect l="-2037" t="-76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618" name="Slide Number"/>
          <p:cNvSpPr txBox="1">
            <a:spLocks noGrp="1"/>
          </p:cNvSpPr>
          <p:nvPr>
            <p:ph type="sldNum" sz="quarter" idx="4294967295"/>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26</a:t>
            </a:fld>
            <a:endParaRPr/>
          </a:p>
        </p:txBody>
      </p:sp>
      <mc:AlternateContent xmlns:mc="http://schemas.openxmlformats.org/markup-compatibility/2006" xmlns:a14="http://schemas.microsoft.com/office/drawing/2010/main">
        <mc:Choice Requires="a14">
          <p:sp>
            <p:nvSpPr>
              <p:cNvPr id="619" name="Text"/>
              <p:cNvSpPr txBox="1"/>
              <p:nvPr/>
            </p:nvSpPr>
            <p:spPr>
              <a:xfrm>
                <a:off x="7375705" y="9225817"/>
                <a:ext cx="6806665" cy="1691996"/>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sSubSup>
                        <m:sSubSupPr>
                          <m:ctrlPr>
                            <a:rPr lang="en-US" sz="7350" b="0" i="1" smtClean="0">
                              <a:solidFill>
                                <a:srgbClr val="000000"/>
                              </a:solidFill>
                              <a:latin typeface="Cambria Math" panose="02040503050406030204" pitchFamily="18" charset="0"/>
                            </a:rPr>
                          </m:ctrlPr>
                        </m:sSubSupPr>
                        <m:e>
                          <m:r>
                            <m:rPr>
                              <m:nor/>
                            </m:rPr>
                            <a:rPr lang="en-US" sz="7350">
                              <a:solidFill>
                                <a:srgbClr val="000000"/>
                              </a:solidFill>
                              <a:latin typeface="Cambria Math" panose="02040503050406030204" pitchFamily="18" charset="0"/>
                            </a:rPr>
                            <m:t>Adv</m:t>
                          </m:r>
                        </m:e>
                        <m:sub>
                          <m:r>
                            <a:rPr lang="en-US" sz="7350" b="0" i="1" smtClean="0">
                              <a:solidFill>
                                <a:srgbClr val="000000"/>
                              </a:solidFill>
                              <a:latin typeface="Cambria Math" panose="02040503050406030204" pitchFamily="18" charset="0"/>
                            </a:rPr>
                            <m:t>𝑆𝑐h𝑒𝑚𝑒</m:t>
                          </m:r>
                          <m:r>
                            <a:rPr lang="en-US" sz="7350" b="0" i="1" smtClean="0">
                              <a:solidFill>
                                <a:srgbClr val="000000"/>
                              </a:solidFill>
                              <a:latin typeface="Cambria Math" panose="02040503050406030204" pitchFamily="18" charset="0"/>
                            </a:rPr>
                            <m:t> 1</m:t>
                          </m:r>
                        </m:sub>
                        <m:sup>
                          <m:r>
                            <m:rPr>
                              <m:nor/>
                            </m:rPr>
                            <a:rPr lang="en-US" sz="7350">
                              <a:solidFill>
                                <a:srgbClr val="000000"/>
                              </a:solidFill>
                              <a:latin typeface="+mj-lt"/>
                            </a:rPr>
                            <m:t>omuf</m:t>
                          </m:r>
                        </m:sup>
                      </m:sSubSup>
                      <m:r>
                        <a:rPr lang="ar-AE" sz="7350" i="1">
                          <a:solidFill>
                            <a:srgbClr val="000000"/>
                          </a:solidFill>
                          <a:latin typeface="Cambria Math" panose="02040503050406030204" pitchFamily="18" charset="0"/>
                        </a:rPr>
                        <m:t>(</m:t>
                      </m:r>
                      <m:r>
                        <a:rPr lang="ar-AE" sz="7350" i="1">
                          <a:solidFill>
                            <a:srgbClr val="000000"/>
                          </a:solidFill>
                          <a:latin typeface="Cambria Math" panose="02040503050406030204" pitchFamily="18" charset="0"/>
                        </a:rPr>
                        <m:t>𝒜</m:t>
                      </m:r>
                      <m:r>
                        <a:rPr lang="ar-AE" sz="7350" i="1">
                          <a:solidFill>
                            <a:srgbClr val="000000"/>
                          </a:solidFill>
                          <a:latin typeface="Cambria Math" panose="02040503050406030204" pitchFamily="18" charset="0"/>
                        </a:rPr>
                        <m:t>)</m:t>
                      </m:r>
                    </m:oMath>
                  </m:oMathPara>
                </a14:m>
                <a:endParaRPr dirty="0"/>
              </a:p>
            </p:txBody>
          </p:sp>
        </mc:Choice>
        <mc:Fallback xmlns="">
          <p:sp>
            <p:nvSpPr>
              <p:cNvPr id="619" name="Text"/>
              <p:cNvSpPr txBox="1">
                <a:spLocks noRot="1" noChangeAspect="1" noMove="1" noResize="1" noEditPoints="1" noAdjustHandles="1" noChangeArrowheads="1" noChangeShapeType="1" noTextEdit="1"/>
              </p:cNvSpPr>
              <p:nvPr/>
            </p:nvSpPr>
            <p:spPr>
              <a:xfrm>
                <a:off x="7375705" y="9225817"/>
                <a:ext cx="6806665" cy="1691996"/>
              </a:xfrm>
              <a:prstGeom prst="rect">
                <a:avLst/>
              </a:prstGeom>
              <a:blipFill>
                <a:blip r:embed="rId4"/>
                <a:stretch>
                  <a:fillRect l="-2980" r="-559" b="-20149"/>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20" name=": # of   queries"/>
              <p:cNvSpPr txBox="1"/>
              <p:nvPr/>
            </p:nvSpPr>
            <p:spPr>
              <a:xfrm>
                <a:off x="3740982" y="11337316"/>
                <a:ext cx="7980451" cy="1497608"/>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pPr>
                <a14:m>
                  <m:oMath xmlns:m="http://schemas.openxmlformats.org/officeDocument/2006/math">
                    <m:sSub>
                      <m:sSubPr>
                        <m:ctrlPr>
                          <a:rPr sz="8850" i="1">
                            <a:solidFill>
                              <a:srgbClr val="000000"/>
                            </a:solidFill>
                            <a:latin typeface="Cambria Math" panose="02040503050406030204" pitchFamily="18" charset="0"/>
                          </a:rPr>
                        </m:ctrlPr>
                      </m:sSubPr>
                      <m:e>
                        <m:r>
                          <a:rPr sz="8850" i="1">
                            <a:solidFill>
                              <a:srgbClr val="000000"/>
                            </a:solidFill>
                            <a:latin typeface="Cambria Math" panose="02040503050406030204" pitchFamily="18" charset="0"/>
                          </a:rPr>
                          <m:t>𝑄</m:t>
                        </m:r>
                      </m:e>
                      <m:sub>
                        <m:r>
                          <a:rPr sz="8850" i="1">
                            <a:solidFill>
                              <a:srgbClr val="000000"/>
                            </a:solidFill>
                            <a:latin typeface="Cambria Math" panose="02040503050406030204" pitchFamily="18" charset="0"/>
                          </a:rPr>
                          <m:t>𝐻</m:t>
                        </m:r>
                      </m:sub>
                    </m:sSub>
                  </m:oMath>
                </a14:m>
                <a:r>
                  <a:rPr dirty="0"/>
                  <a:t>: # of </a:t>
                </a:r>
                <a14:m>
                  <m:oMath xmlns:m="http://schemas.openxmlformats.org/officeDocument/2006/math">
                    <m:r>
                      <a:rPr sz="8050" i="1">
                        <a:solidFill>
                          <a:srgbClr val="000000"/>
                        </a:solidFill>
                        <a:latin typeface="Cambria Math" panose="02040503050406030204" pitchFamily="18" charset="0"/>
                      </a:rPr>
                      <m:t>𝐻</m:t>
                    </m:r>
                  </m:oMath>
                </a14:m>
                <a:r>
                  <a:rPr dirty="0"/>
                  <a:t> queries</a:t>
                </a:r>
              </a:p>
            </p:txBody>
          </p:sp>
        </mc:Choice>
        <mc:Fallback xmlns="">
          <p:sp>
            <p:nvSpPr>
              <p:cNvPr id="620" name=": # of   queries"/>
              <p:cNvSpPr txBox="1">
                <a:spLocks noRot="1" noChangeAspect="1" noMove="1" noResize="1" noEditPoints="1" noAdjustHandles="1" noChangeArrowheads="1" noChangeShapeType="1" noTextEdit="1"/>
              </p:cNvSpPr>
              <p:nvPr/>
            </p:nvSpPr>
            <p:spPr>
              <a:xfrm>
                <a:off x="3740982" y="11337316"/>
                <a:ext cx="7980451" cy="1497608"/>
              </a:xfrm>
              <a:prstGeom prst="rect">
                <a:avLst/>
              </a:prstGeom>
              <a:blipFill>
                <a:blip r:embed="rId5"/>
                <a:stretch>
                  <a:fillRect l="-4603" t="-5042" r="-6667" b="-36975"/>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21" name=": # of signing"/>
              <p:cNvSpPr txBox="1"/>
              <p:nvPr/>
            </p:nvSpPr>
            <p:spPr>
              <a:xfrm>
                <a:off x="16240855" y="11386953"/>
                <a:ext cx="6647006" cy="1681993"/>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pPr>
                <a14:m>
                  <m:oMath xmlns:m="http://schemas.openxmlformats.org/officeDocument/2006/math">
                    <m:r>
                      <a:rPr sz="9550" i="1">
                        <a:solidFill>
                          <a:srgbClr val="000000"/>
                        </a:solidFill>
                        <a:latin typeface="Cambria Math" panose="02040503050406030204" pitchFamily="18" charset="0"/>
                      </a:rPr>
                      <m:t>ℓ</m:t>
                    </m:r>
                  </m:oMath>
                </a14:m>
                <a:r>
                  <a:rPr dirty="0"/>
                  <a:t>: # of </a:t>
                </a:r>
                <a:r>
                  <a:rPr lang="en-US" dirty="0"/>
                  <a:t>sessions</a:t>
                </a:r>
                <a:endParaRPr dirty="0"/>
              </a:p>
            </p:txBody>
          </p:sp>
        </mc:Choice>
        <mc:Fallback xmlns="">
          <p:sp>
            <p:nvSpPr>
              <p:cNvPr id="621" name=": # of signing"/>
              <p:cNvSpPr txBox="1">
                <a:spLocks noRot="1" noChangeAspect="1" noMove="1" noResize="1" noEditPoints="1" noAdjustHandles="1" noChangeArrowheads="1" noChangeShapeType="1" noTextEdit="1"/>
              </p:cNvSpPr>
              <p:nvPr/>
            </p:nvSpPr>
            <p:spPr>
              <a:xfrm>
                <a:off x="16240855" y="11386953"/>
                <a:ext cx="6647006" cy="1681993"/>
              </a:xfrm>
              <a:prstGeom prst="rect">
                <a:avLst/>
              </a:prstGeom>
              <a:blipFill>
                <a:blip r:embed="rId6"/>
                <a:stretch>
                  <a:fillRect l="-4571" r="-6476" b="-2761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22" name=": # of group operations"/>
              <p:cNvSpPr txBox="1"/>
              <p:nvPr/>
            </p:nvSpPr>
            <p:spPr>
              <a:xfrm>
                <a:off x="3813868" y="13603659"/>
                <a:ext cx="10998896" cy="1497608"/>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pPr>
                <a14:m>
                  <m:oMath xmlns:m="http://schemas.openxmlformats.org/officeDocument/2006/math">
                    <m:sSub>
                      <m:sSubPr>
                        <m:ctrlPr>
                          <a:rPr sz="9300" i="1">
                            <a:solidFill>
                              <a:srgbClr val="000000"/>
                            </a:solidFill>
                            <a:latin typeface="Cambria Math" panose="02040503050406030204" pitchFamily="18" charset="0"/>
                          </a:rPr>
                        </m:ctrlPr>
                      </m:sSubPr>
                      <m:e>
                        <m:r>
                          <a:rPr sz="9300" i="1">
                            <a:solidFill>
                              <a:srgbClr val="000000"/>
                            </a:solidFill>
                            <a:latin typeface="Cambria Math" panose="02040503050406030204" pitchFamily="18" charset="0"/>
                          </a:rPr>
                          <m:t>𝑄</m:t>
                        </m:r>
                      </m:e>
                      <m:sub>
                        <m:r>
                          <m:rPr>
                            <m:sty m:val="p"/>
                          </m:rPr>
                          <a:rPr sz="9300" i="1">
                            <a:solidFill>
                              <a:srgbClr val="000000"/>
                            </a:solidFill>
                            <a:latin typeface="Cambria Math" panose="02040503050406030204" pitchFamily="18" charset="0"/>
                          </a:rPr>
                          <m:t>Φ</m:t>
                        </m:r>
                      </m:sub>
                    </m:sSub>
                  </m:oMath>
                </a14:m>
                <a:r>
                  <a:rPr dirty="0"/>
                  <a:t>: # of group operations</a:t>
                </a:r>
              </a:p>
            </p:txBody>
          </p:sp>
        </mc:Choice>
        <mc:Fallback xmlns="">
          <p:sp>
            <p:nvSpPr>
              <p:cNvPr id="622" name=": # of group operations"/>
              <p:cNvSpPr txBox="1">
                <a:spLocks noRot="1" noChangeAspect="1" noMove="1" noResize="1" noEditPoints="1" noAdjustHandles="1" noChangeArrowheads="1" noChangeShapeType="1" noTextEdit="1"/>
              </p:cNvSpPr>
              <p:nvPr/>
            </p:nvSpPr>
            <p:spPr>
              <a:xfrm>
                <a:off x="3813868" y="13603659"/>
                <a:ext cx="10998896" cy="1497608"/>
              </a:xfrm>
              <a:prstGeom prst="rect">
                <a:avLst/>
              </a:prstGeom>
              <a:blipFill>
                <a:blip r:embed="rId7"/>
                <a:stretch>
                  <a:fillRect l="-3576" t="-1695" r="-6574" b="-41525"/>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
                <a:extLst>
                  <a:ext uri="{FF2B5EF4-FFF2-40B4-BE49-F238E27FC236}">
                    <a16:creationId xmlns:a16="http://schemas.microsoft.com/office/drawing/2014/main" id="{17148C93-434A-77F7-EE11-EECC3D053F92}"/>
                  </a:ext>
                </a:extLst>
              </p:cNvPr>
              <p:cNvSpPr txBox="1"/>
              <p:nvPr/>
            </p:nvSpPr>
            <p:spPr>
              <a:xfrm>
                <a:off x="14182370" y="8781569"/>
                <a:ext cx="6973441" cy="209345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r>
                        <a:rPr lang="ar-AE" sz="7350" i="1">
                          <a:solidFill>
                            <a:srgbClr val="000000"/>
                          </a:solidFill>
                          <a:latin typeface="Cambria Math" panose="02040503050406030204" pitchFamily="18" charset="0"/>
                        </a:rPr>
                        <m:t>≤</m:t>
                      </m:r>
                      <m:sSubSup>
                        <m:sSubSupPr>
                          <m:ctrlPr>
                            <a:rPr lang="ar-AE" sz="7350" i="1">
                              <a:solidFill>
                                <a:srgbClr val="000000"/>
                              </a:solidFill>
                              <a:latin typeface="Cambria Math" panose="02040503050406030204" pitchFamily="18" charset="0"/>
                            </a:rPr>
                          </m:ctrlPr>
                        </m:sSubSupPr>
                        <m:e>
                          <m:r>
                            <m:rPr>
                              <m:nor/>
                            </m:rPr>
                            <a:rPr lang="en-US" sz="7350">
                              <a:solidFill>
                                <a:srgbClr val="000000"/>
                              </a:solidFill>
                              <a:latin typeface="Cambria Math" panose="02040503050406030204" pitchFamily="18" charset="0"/>
                            </a:rPr>
                            <m:t>Adv</m:t>
                          </m:r>
                        </m:e>
                        <m:sub>
                          <m:sSub>
                            <m:sSubPr>
                              <m:ctrlPr>
                                <a:rPr lang="ar-AE" sz="7350" i="1">
                                  <a:solidFill>
                                    <a:srgbClr val="000000"/>
                                  </a:solidFill>
                                  <a:latin typeface="Cambria Math" panose="02040503050406030204" pitchFamily="18" charset="0"/>
                                </a:rPr>
                              </m:ctrlPr>
                            </m:sSubPr>
                            <m:e>
                              <m:r>
                                <a:rPr lang="ar-AE" sz="7350" i="1">
                                  <a:solidFill>
                                    <a:srgbClr val="000000"/>
                                  </a:solidFill>
                                  <a:latin typeface="Cambria Math" panose="02040503050406030204" pitchFamily="18" charset="0"/>
                                </a:rPr>
                                <m:t>𝑄</m:t>
                              </m:r>
                            </m:e>
                            <m:sub>
                              <m:r>
                                <a:rPr lang="ar-AE" sz="7350" i="1">
                                  <a:solidFill>
                                    <a:srgbClr val="000000"/>
                                  </a:solidFill>
                                  <a:latin typeface="Cambria Math" panose="02040503050406030204" pitchFamily="18" charset="0"/>
                                </a:rPr>
                                <m:t>𝐻</m:t>
                              </m:r>
                            </m:sub>
                          </m:sSub>
                          <m:r>
                            <a:rPr lang="ar-AE" sz="7350" i="1">
                              <a:solidFill>
                                <a:srgbClr val="000000"/>
                              </a:solidFill>
                              <a:latin typeface="Cambria Math" panose="02040503050406030204" pitchFamily="18" charset="0"/>
                            </a:rPr>
                            <m:t>,ℓ,</m:t>
                          </m:r>
                          <m:r>
                            <a:rPr lang="ar-AE" sz="7350" i="1">
                              <a:solidFill>
                                <a:srgbClr val="000000"/>
                              </a:solidFill>
                              <a:latin typeface="Cambria Math" panose="02040503050406030204" pitchFamily="18" charset="0"/>
                            </a:rPr>
                            <m:t>𝑝</m:t>
                          </m:r>
                        </m:sub>
                        <m:sup>
                          <m:r>
                            <m:rPr>
                              <m:nor/>
                            </m:rPr>
                            <a:rPr lang="en-US" sz="7350">
                              <a:solidFill>
                                <a:srgbClr val="000000"/>
                              </a:solidFill>
                              <a:latin typeface="+mj-lt"/>
                            </a:rPr>
                            <m:t>wfros</m:t>
                          </m:r>
                        </m:sup>
                      </m:sSubSup>
                      <m:r>
                        <a:rPr lang="ar-AE" sz="7350" i="1">
                          <a:solidFill>
                            <a:srgbClr val="000000"/>
                          </a:solidFill>
                          <a:latin typeface="Cambria Math" panose="02040503050406030204" pitchFamily="18" charset="0"/>
                        </a:rPr>
                        <m:t>(</m:t>
                      </m:r>
                      <m:limUpp>
                        <m:limUppPr>
                          <m:ctrlPr>
                            <a:rPr lang="ar-AE" sz="7350" i="1">
                              <a:solidFill>
                                <a:srgbClr val="000000"/>
                              </a:solidFill>
                              <a:latin typeface="Cambria Math" panose="02040503050406030204" pitchFamily="18" charset="0"/>
                            </a:rPr>
                          </m:ctrlPr>
                        </m:limUppPr>
                        <m:e>
                          <m:r>
                            <a:rPr lang="ar-AE" sz="7350" i="1">
                              <a:solidFill>
                                <a:srgbClr val="000000"/>
                              </a:solidFill>
                              <a:latin typeface="Cambria Math" panose="02040503050406030204" pitchFamily="18" charset="0"/>
                            </a:rPr>
                            <m:t>𝒜</m:t>
                          </m:r>
                        </m:e>
                        <m:lim>
                          <m:r>
                            <a:rPr lang="ar-AE" sz="7350" b="0" i="1" smtClean="0">
                              <a:solidFill>
                                <a:srgbClr val="000000"/>
                              </a:solidFill>
                              <a:latin typeface="Cambria Math" panose="02040503050406030204" pitchFamily="18" charset="0"/>
                            </a:rPr>
                            <m:t> </m:t>
                          </m:r>
                          <m:r>
                            <a:rPr lang="en-US" sz="7350" b="0" i="1" smtClean="0">
                              <a:solidFill>
                                <a:srgbClr val="000000"/>
                              </a:solidFill>
                              <a:latin typeface="Cambria Math" panose="02040503050406030204" pitchFamily="18" charset="0"/>
                            </a:rPr>
                            <m:t>__</m:t>
                          </m:r>
                        </m:lim>
                      </m:limUpp>
                      <m:r>
                        <a:rPr lang="ar-AE" sz="7350" i="1">
                          <a:solidFill>
                            <a:srgbClr val="000000"/>
                          </a:solidFill>
                          <a:latin typeface="Cambria Math" panose="02040503050406030204" pitchFamily="18" charset="0"/>
                        </a:rPr>
                        <m:t>)</m:t>
                      </m:r>
                    </m:oMath>
                  </m:oMathPara>
                </a14:m>
                <a:endParaRPr dirty="0"/>
              </a:p>
            </p:txBody>
          </p:sp>
        </mc:Choice>
        <mc:Fallback xmlns="">
          <p:sp>
            <p:nvSpPr>
              <p:cNvPr id="10" name="Text">
                <a:extLst>
                  <a:ext uri="{FF2B5EF4-FFF2-40B4-BE49-F238E27FC236}">
                    <a16:creationId xmlns:a16="http://schemas.microsoft.com/office/drawing/2014/main" id="{17148C93-434A-77F7-EE11-EECC3D053F92}"/>
                  </a:ext>
                </a:extLst>
              </p:cNvPr>
              <p:cNvSpPr txBox="1">
                <a:spLocks noRot="1" noChangeAspect="1" noMove="1" noResize="1" noEditPoints="1" noAdjustHandles="1" noChangeArrowheads="1" noChangeShapeType="1" noTextEdit="1"/>
              </p:cNvSpPr>
              <p:nvPr/>
            </p:nvSpPr>
            <p:spPr>
              <a:xfrm>
                <a:off x="14182370" y="8781569"/>
                <a:ext cx="6973441" cy="2093452"/>
              </a:xfrm>
              <a:prstGeom prst="rect">
                <a:avLst/>
              </a:prstGeom>
              <a:blipFill>
                <a:blip r:embed="rId8"/>
                <a:stretch>
                  <a:fillRect l="-2727" r="-545" b="-542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
                <a:extLst>
                  <a:ext uri="{FF2B5EF4-FFF2-40B4-BE49-F238E27FC236}">
                    <a16:creationId xmlns:a16="http://schemas.microsoft.com/office/drawing/2014/main" id="{EEE74DFE-2681-7ADA-071D-9AA50E2E5ACD}"/>
                  </a:ext>
                </a:extLst>
              </p:cNvPr>
              <p:cNvSpPr txBox="1"/>
              <p:nvPr/>
            </p:nvSpPr>
            <p:spPr>
              <a:xfrm>
                <a:off x="20808857" y="8651910"/>
                <a:ext cx="4509883" cy="283981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lvl1pPr>
              </a:lstStyle>
              <a:p>
                <a:pPr/>
                <a14:m>
                  <m:oMathPara xmlns:m="http://schemas.openxmlformats.org/officeDocument/2006/math">
                    <m:oMathParaPr>
                      <m:jc m:val="left"/>
                    </m:oMathParaPr>
                    <m:oMath xmlns:m="http://schemas.openxmlformats.org/officeDocument/2006/math">
                      <m:r>
                        <a:rPr lang="ar-AE" sz="7350" i="1" smtClean="0">
                          <a:solidFill>
                            <a:srgbClr val="000000"/>
                          </a:solidFill>
                          <a:latin typeface="Cambria Math" panose="02040503050406030204" pitchFamily="18" charset="0"/>
                        </a:rPr>
                        <m:t>+</m:t>
                      </m:r>
                      <m:r>
                        <a:rPr lang="en-US" sz="7350" b="0" i="1" smtClean="0">
                          <a:solidFill>
                            <a:srgbClr val="000000"/>
                          </a:solidFill>
                          <a:latin typeface="Cambria Math" panose="02040503050406030204" pitchFamily="18" charset="0"/>
                        </a:rPr>
                        <m:t> </m:t>
                      </m:r>
                      <m:r>
                        <a:rPr lang="ar-AE" sz="7350" i="1">
                          <a:solidFill>
                            <a:srgbClr val="000000"/>
                          </a:solidFill>
                          <a:latin typeface="Cambria Math" panose="02040503050406030204" pitchFamily="18" charset="0"/>
                        </a:rPr>
                        <m:t>𝑂</m:t>
                      </m:r>
                      <m:d>
                        <m:dPr>
                          <m:ctrlPr>
                            <a:rPr lang="ar-AE" sz="7350" i="1">
                              <a:solidFill>
                                <a:srgbClr val="000000"/>
                              </a:solidFill>
                              <a:latin typeface="Cambria Math" panose="02040503050406030204" pitchFamily="18" charset="0"/>
                            </a:rPr>
                          </m:ctrlPr>
                        </m:dPr>
                        <m:e>
                          <m:f>
                            <m:fPr>
                              <m:ctrlPr>
                                <a:rPr lang="ar-AE" sz="7350" i="1">
                                  <a:solidFill>
                                    <a:srgbClr val="000000"/>
                                  </a:solidFill>
                                  <a:latin typeface="Cambria Math" panose="02040503050406030204" pitchFamily="18" charset="0"/>
                                </a:rPr>
                              </m:ctrlPr>
                            </m:fPr>
                            <m:num>
                              <m:sSubSup>
                                <m:sSubSupPr>
                                  <m:ctrlPr>
                                    <a:rPr lang="ar-AE" sz="7350" i="1">
                                      <a:solidFill>
                                        <a:srgbClr val="000000"/>
                                      </a:solidFill>
                                      <a:latin typeface="Cambria Math" panose="02040503050406030204" pitchFamily="18" charset="0"/>
                                    </a:rPr>
                                  </m:ctrlPr>
                                </m:sSubSupPr>
                                <m:e>
                                  <m:r>
                                    <a:rPr lang="ar-AE" sz="7350" i="1">
                                      <a:solidFill>
                                        <a:srgbClr val="000000"/>
                                      </a:solidFill>
                                      <a:latin typeface="Cambria Math" panose="02040503050406030204" pitchFamily="18" charset="0"/>
                                    </a:rPr>
                                    <m:t>𝑄</m:t>
                                  </m:r>
                                </m:e>
                                <m:sub>
                                  <m:r>
                                    <m:rPr>
                                      <m:sty m:val="p"/>
                                    </m:rPr>
                                    <a:rPr lang="el-GR" sz="7350" i="1">
                                      <a:solidFill>
                                        <a:srgbClr val="000000"/>
                                      </a:solidFill>
                                      <a:latin typeface="Cambria Math" panose="02040503050406030204" pitchFamily="18" charset="0"/>
                                    </a:rPr>
                                    <m:t>Φ</m:t>
                                  </m:r>
                                </m:sub>
                                <m:sup>
                                  <m:r>
                                    <a:rPr lang="ar-AE" sz="7350" i="1">
                                      <a:solidFill>
                                        <a:srgbClr val="000000"/>
                                      </a:solidFill>
                                      <a:latin typeface="Cambria Math" panose="02040503050406030204" pitchFamily="18" charset="0"/>
                                    </a:rPr>
                                    <m:t>2</m:t>
                                  </m:r>
                                </m:sup>
                              </m:sSubSup>
                            </m:num>
                            <m:den>
                              <m:r>
                                <a:rPr lang="ar-AE" sz="7350" i="1">
                                  <a:solidFill>
                                    <a:srgbClr val="000000"/>
                                  </a:solidFill>
                                  <a:latin typeface="Cambria Math" panose="02040503050406030204" pitchFamily="18" charset="0"/>
                                </a:rPr>
                                <m:t>𝑝</m:t>
                              </m:r>
                            </m:den>
                          </m:f>
                        </m:e>
                      </m:d>
                    </m:oMath>
                  </m:oMathPara>
                </a14:m>
                <a:endParaRPr dirty="0"/>
              </a:p>
            </p:txBody>
          </p:sp>
        </mc:Choice>
        <mc:Fallback xmlns="">
          <p:sp>
            <p:nvSpPr>
              <p:cNvPr id="11" name="Text">
                <a:extLst>
                  <a:ext uri="{FF2B5EF4-FFF2-40B4-BE49-F238E27FC236}">
                    <a16:creationId xmlns:a16="http://schemas.microsoft.com/office/drawing/2014/main" id="{EEE74DFE-2681-7ADA-071D-9AA50E2E5ACD}"/>
                  </a:ext>
                </a:extLst>
              </p:cNvPr>
              <p:cNvSpPr txBox="1">
                <a:spLocks noRot="1" noChangeAspect="1" noMove="1" noResize="1" noEditPoints="1" noAdjustHandles="1" noChangeArrowheads="1" noChangeShapeType="1" noTextEdit="1"/>
              </p:cNvSpPr>
              <p:nvPr/>
            </p:nvSpPr>
            <p:spPr>
              <a:xfrm>
                <a:off x="20808857" y="8651910"/>
                <a:ext cx="4509883" cy="2839810"/>
              </a:xfrm>
              <a:prstGeom prst="rect">
                <a:avLst/>
              </a:prstGeom>
              <a:blipFill>
                <a:blip r:embed="rId9"/>
                <a:stretch>
                  <a:fillRect l="-3933" b="-2679"/>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617"/>
                                        </p:tgtEl>
                                        <p:attrNameLst>
                                          <p:attrName>style.visibility</p:attrName>
                                        </p:attrNameLst>
                                      </p:cBhvr>
                                      <p:to>
                                        <p:strVal val="visible"/>
                                      </p:to>
                                    </p:set>
                                    <p:animEffect transition="in" filter="fade">
                                      <p:cBhvr>
                                        <p:cTn id="7" dur="300"/>
                                        <p:tgtEl>
                                          <p:spTgt spid="6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3" nodeType="clickEffect">
                                  <p:stCondLst>
                                    <p:cond delay="0"/>
                                  </p:stCondLst>
                                  <p:childTnLst>
                                    <p:set>
                                      <p:cBhvr>
                                        <p:cTn id="11" dur="1" fill="hold">
                                          <p:stCondLst>
                                            <p:cond delay="0"/>
                                          </p:stCondLst>
                                        </p:cTn>
                                        <p:tgtEl>
                                          <p:spTgt spid="619"/>
                                        </p:tgtEl>
                                        <p:attrNameLst>
                                          <p:attrName>style.visibility</p:attrName>
                                        </p:attrNameLst>
                                      </p:cBhvr>
                                      <p:to>
                                        <p:strVal val="visible"/>
                                      </p:to>
                                    </p:set>
                                    <p:animEffect transition="in" filter="fade">
                                      <p:cBhvr>
                                        <p:cTn id="12" dur="500"/>
                                        <p:tgtEl>
                                          <p:spTgt spid="61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1"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1"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fill="hold" grpId="3" nodeType="clickEffect">
                                  <p:stCondLst>
                                    <p:cond delay="0"/>
                                  </p:stCondLst>
                                  <p:iterate>
                                    <p:tmAbs val="0"/>
                                  </p:iterate>
                                  <p:childTnLst>
                                    <p:set>
                                      <p:cBhvr>
                                        <p:cTn id="26" fill="hold"/>
                                        <p:tgtEl>
                                          <p:spTgt spid="620"/>
                                        </p:tgtEl>
                                        <p:attrNameLst>
                                          <p:attrName>style.visibility</p:attrName>
                                        </p:attrNameLst>
                                      </p:cBhvr>
                                      <p:to>
                                        <p:strVal val="visible"/>
                                      </p:to>
                                    </p:set>
                                    <p:animEffect transition="in" filter="fade">
                                      <p:cBhvr>
                                        <p:cTn id="27" dur="300"/>
                                        <p:tgtEl>
                                          <p:spTgt spid="620"/>
                                        </p:tgtEl>
                                      </p:cBhvr>
                                    </p:animEffect>
                                  </p:childTnLst>
                                </p:cTn>
                              </p:par>
                              <p:par>
                                <p:cTn id="28" presetID="10" presetClass="entr" fill="hold" grpId="4" nodeType="withEffect">
                                  <p:stCondLst>
                                    <p:cond delay="0"/>
                                  </p:stCondLst>
                                  <p:iterate>
                                    <p:tmAbs val="0"/>
                                  </p:iterate>
                                  <p:childTnLst>
                                    <p:set>
                                      <p:cBhvr>
                                        <p:cTn id="29" fill="hold"/>
                                        <p:tgtEl>
                                          <p:spTgt spid="621"/>
                                        </p:tgtEl>
                                        <p:attrNameLst>
                                          <p:attrName>style.visibility</p:attrName>
                                        </p:attrNameLst>
                                      </p:cBhvr>
                                      <p:to>
                                        <p:strVal val="visible"/>
                                      </p:to>
                                    </p:set>
                                    <p:animEffect transition="in" filter="fade">
                                      <p:cBhvr>
                                        <p:cTn id="30" dur="300"/>
                                        <p:tgtEl>
                                          <p:spTgt spid="621"/>
                                        </p:tgtEl>
                                      </p:cBhvr>
                                    </p:animEffect>
                                  </p:childTnLst>
                                </p:cTn>
                              </p:par>
                              <p:par>
                                <p:cTn id="31" presetID="10" presetClass="entr" fill="hold" grpId="5" nodeType="withEffect">
                                  <p:stCondLst>
                                    <p:cond delay="0"/>
                                  </p:stCondLst>
                                  <p:iterate>
                                    <p:tmAbs val="0"/>
                                  </p:iterate>
                                  <p:childTnLst>
                                    <p:set>
                                      <p:cBhvr>
                                        <p:cTn id="32" fill="hold"/>
                                        <p:tgtEl>
                                          <p:spTgt spid="622"/>
                                        </p:tgtEl>
                                        <p:attrNameLst>
                                          <p:attrName>style.visibility</p:attrName>
                                        </p:attrNameLst>
                                      </p:cBhvr>
                                      <p:to>
                                        <p:strVal val="visible"/>
                                      </p:to>
                                    </p:set>
                                    <p:animEffect transition="in" filter="fade">
                                      <p:cBhvr>
                                        <p:cTn id="33" dur="300"/>
                                        <p:tgtEl>
                                          <p:spTgt spid="6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7" grpId="1" animBg="1" advAuto="0"/>
      <p:bldP spid="619" grpId="3" animBg="1"/>
      <p:bldP spid="620" grpId="3" animBg="1" advAuto="0"/>
      <p:bldP spid="621" grpId="4" animBg="1" advAuto="0"/>
      <p:bldP spid="622" grpId="5" animBg="1" advAuto="0"/>
      <p:bldP spid="10" grpId="1" animBg="1"/>
      <p:bldP spid="11" grpId="1"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6" name="Hardness of WFROS"/>
          <p:cNvSpPr txBox="1">
            <a:spLocks noGrp="1"/>
          </p:cNvSpPr>
          <p:nvPr>
            <p:ph type="title"/>
          </p:nvPr>
        </p:nvSpPr>
        <p:spPr>
          <a:prstGeom prst="rect">
            <a:avLst/>
          </a:prstGeom>
        </p:spPr>
        <p:txBody>
          <a:bodyPr/>
          <a:lstStyle/>
          <a:p>
            <a:r>
              <a:t>Hardness of WFROS</a:t>
            </a:r>
          </a:p>
        </p:txBody>
      </p:sp>
      <mc:AlternateContent xmlns:mc="http://schemas.openxmlformats.org/markup-compatibility/2006" xmlns:a14="http://schemas.microsoft.com/office/drawing/2010/main">
        <mc:Choice Requires="a14">
          <p:sp>
            <p:nvSpPr>
              <p:cNvPr id="627" name="Theorem. For any adversary  , the probability of solving WFROS"/>
              <p:cNvSpPr txBox="1"/>
              <p:nvPr/>
            </p:nvSpPr>
            <p:spPr>
              <a:xfrm>
                <a:off x="2863302" y="6136093"/>
                <a:ext cx="28041601" cy="6414473"/>
              </a:xfrm>
              <a:prstGeom prst="rect">
                <a:avLst/>
              </a:prstGeom>
              <a:solidFill>
                <a:schemeClr val="accent5">
                  <a:lumOff val="20196"/>
                </a:schemeClr>
              </a:solidFill>
              <a:ln w="25400">
                <a:miter lim="400000"/>
              </a:ln>
              <a:extLst>
                <a:ext uri="{C572A759-6A51-4108-AA02-DFA0A04FC94B}">
                  <ma14:wrappingTextBoxFlag xmlns="" xmlns:m="http://schemas.openxmlformats.org/officeDocument/2006/math" xmlns:ma14="http://schemas.microsoft.com/office/mac/drawingml/2011/main" val="1"/>
                </a:ext>
              </a:extLst>
            </p:spPr>
            <p:txBody>
              <a:bodyPr lIns="121917" tIns="121917" rIns="121917" bIns="121917">
                <a:spAutoFit/>
              </a:bodyPr>
              <a:lstStyle/>
              <a:p>
                <a:pPr>
                  <a:defRPr sz="9000"/>
                </a:pPr>
                <a:r>
                  <a:rPr b="1" dirty="0"/>
                  <a:t>Theorem.</a:t>
                </a:r>
                <a:r>
                  <a:rPr dirty="0"/>
                  <a:t> For any adversary </a:t>
                </a:r>
                <a14:m>
                  <m:oMath xmlns:m="http://schemas.openxmlformats.org/officeDocument/2006/math">
                    <m:r>
                      <a:rPr sz="10200" i="1">
                        <a:solidFill>
                          <a:srgbClr val="000000"/>
                        </a:solidFill>
                        <a:latin typeface="Cambria Math" panose="02040503050406030204" pitchFamily="18" charset="0"/>
                      </a:rPr>
                      <m:t>𝒜</m:t>
                    </m:r>
                  </m:oMath>
                </a14:m>
                <a:r>
                  <a:rPr dirty="0"/>
                  <a:t>, the probability of solving WFROS</a:t>
                </a:r>
              </a:p>
              <a:p>
                <a:pPr algn="ctr">
                  <a:defRPr sz="9000"/>
                </a:pPr>
                <a14:m>
                  <m:oMathPara xmlns:m="http://schemas.openxmlformats.org/officeDocument/2006/math">
                    <m:oMathParaPr>
                      <m:jc m:val="center"/>
                    </m:oMathParaPr>
                    <m:oMath xmlns:m="http://schemas.openxmlformats.org/officeDocument/2006/math">
                      <m:sSubSup>
                        <m:sSubSupPr>
                          <m:ctrlPr>
                            <a:rPr sz="9500" i="1">
                              <a:solidFill>
                                <a:srgbClr val="000000"/>
                              </a:solidFill>
                              <a:latin typeface="Cambria Math" panose="02040503050406030204" pitchFamily="18" charset="0"/>
                            </a:rPr>
                          </m:ctrlPr>
                        </m:sSubSupPr>
                        <m:e>
                          <m:r>
                            <m:rPr>
                              <m:nor/>
                            </m:rPr>
                            <a:rPr sz="9500">
                              <a:solidFill>
                                <a:srgbClr val="000000"/>
                              </a:solidFill>
                              <a:latin typeface="Cambria Math" panose="02040503050406030204" pitchFamily="18" charset="0"/>
                            </a:rPr>
                            <m:t>Adv</m:t>
                          </m:r>
                        </m:e>
                        <m:sub>
                          <m:sSub>
                            <m:sSubPr>
                              <m:ctrlPr>
                                <a:rPr sz="9500" i="1">
                                  <a:solidFill>
                                    <a:srgbClr val="000000"/>
                                  </a:solidFill>
                                  <a:latin typeface="Cambria Math" panose="02040503050406030204" pitchFamily="18" charset="0"/>
                                </a:rPr>
                              </m:ctrlPr>
                            </m:sSubPr>
                            <m:e>
                              <m:r>
                                <a:rPr sz="9500" i="1">
                                  <a:solidFill>
                                    <a:srgbClr val="000000"/>
                                  </a:solidFill>
                                  <a:latin typeface="Cambria Math" panose="02040503050406030204" pitchFamily="18" charset="0"/>
                                </a:rPr>
                                <m:t>𝑄</m:t>
                              </m:r>
                            </m:e>
                            <m:sub>
                              <m:r>
                                <a:rPr sz="9500" i="1">
                                  <a:solidFill>
                                    <a:srgbClr val="000000"/>
                                  </a:solidFill>
                                  <a:latin typeface="Cambria Math" panose="02040503050406030204" pitchFamily="18" charset="0"/>
                                </a:rPr>
                                <m:t>𝐻</m:t>
                              </m:r>
                            </m:sub>
                          </m:sSub>
                          <m:r>
                            <a:rPr sz="9500" i="1">
                              <a:solidFill>
                                <a:srgbClr val="000000"/>
                              </a:solidFill>
                              <a:latin typeface="Cambria Math" panose="02040503050406030204" pitchFamily="18" charset="0"/>
                            </a:rPr>
                            <m:t>,ℓ,</m:t>
                          </m:r>
                          <m:r>
                            <a:rPr sz="9500" i="1">
                              <a:solidFill>
                                <a:srgbClr val="000000"/>
                              </a:solidFill>
                              <a:latin typeface="Cambria Math" panose="02040503050406030204" pitchFamily="18" charset="0"/>
                            </a:rPr>
                            <m:t>𝑝</m:t>
                          </m:r>
                        </m:sub>
                        <m:sup>
                          <m:r>
                            <m:rPr>
                              <m:nor/>
                            </m:rPr>
                            <a:rPr sz="9500">
                              <a:solidFill>
                                <a:srgbClr val="000000"/>
                              </a:solidFill>
                              <a:latin typeface="+mj-lt"/>
                            </a:rPr>
                            <m:t>wfros</m:t>
                          </m:r>
                        </m:sup>
                      </m:sSubSup>
                      <m:r>
                        <a:rPr sz="9500" i="1">
                          <a:solidFill>
                            <a:srgbClr val="000000"/>
                          </a:solidFill>
                          <a:latin typeface="Cambria Math" panose="02040503050406030204" pitchFamily="18" charset="0"/>
                        </a:rPr>
                        <m:t>(</m:t>
                      </m:r>
                      <m:r>
                        <a:rPr sz="9500" i="1">
                          <a:solidFill>
                            <a:srgbClr val="000000"/>
                          </a:solidFill>
                          <a:latin typeface="Cambria Math" panose="02040503050406030204" pitchFamily="18" charset="0"/>
                        </a:rPr>
                        <m:t>𝒜</m:t>
                      </m:r>
                      <m:r>
                        <a:rPr sz="9500" i="1">
                          <a:solidFill>
                            <a:srgbClr val="000000"/>
                          </a:solidFill>
                          <a:latin typeface="Cambria Math" panose="02040503050406030204" pitchFamily="18" charset="0"/>
                        </a:rPr>
                        <m:t>)≤</m:t>
                      </m:r>
                      <m:f>
                        <m:fPr>
                          <m:ctrlPr>
                            <a:rPr sz="9500" i="1">
                              <a:solidFill>
                                <a:srgbClr val="000000"/>
                              </a:solidFill>
                              <a:latin typeface="Cambria Math" panose="02040503050406030204" pitchFamily="18" charset="0"/>
                            </a:rPr>
                          </m:ctrlPr>
                        </m:fPr>
                        <m:num>
                          <m:sSub>
                            <m:sSubPr>
                              <m:ctrlPr>
                                <a:rPr sz="9500" i="1">
                                  <a:solidFill>
                                    <a:srgbClr val="000000"/>
                                  </a:solidFill>
                                  <a:latin typeface="Cambria Math" panose="02040503050406030204" pitchFamily="18" charset="0"/>
                                </a:rPr>
                              </m:ctrlPr>
                            </m:sSubPr>
                            <m:e>
                              <m:r>
                                <a:rPr sz="9500" i="1">
                                  <a:solidFill>
                                    <a:srgbClr val="000000"/>
                                  </a:solidFill>
                                  <a:latin typeface="Cambria Math" panose="02040503050406030204" pitchFamily="18" charset="0"/>
                                </a:rPr>
                                <m:t>𝑄</m:t>
                              </m:r>
                            </m:e>
                            <m:sub>
                              <m:r>
                                <a:rPr sz="9500" i="1">
                                  <a:solidFill>
                                    <a:srgbClr val="000000"/>
                                  </a:solidFill>
                                  <a:latin typeface="Cambria Math" panose="02040503050406030204" pitchFamily="18" charset="0"/>
                                </a:rPr>
                                <m:t>𝐻</m:t>
                              </m:r>
                            </m:sub>
                          </m:sSub>
                          <m:r>
                            <a:rPr sz="9500" i="1">
                              <a:solidFill>
                                <a:srgbClr val="000000"/>
                              </a:solidFill>
                              <a:latin typeface="Cambria Math" panose="02040503050406030204" pitchFamily="18" charset="0"/>
                            </a:rPr>
                            <m:t>(</m:t>
                          </m:r>
                          <m:sSub>
                            <m:sSubPr>
                              <m:ctrlPr>
                                <a:rPr sz="9500" i="1">
                                  <a:solidFill>
                                    <a:srgbClr val="000000"/>
                                  </a:solidFill>
                                  <a:latin typeface="Cambria Math" panose="02040503050406030204" pitchFamily="18" charset="0"/>
                                </a:rPr>
                              </m:ctrlPr>
                            </m:sSubPr>
                            <m:e>
                              <m:r>
                                <a:rPr sz="9500" i="1">
                                  <a:solidFill>
                                    <a:srgbClr val="000000"/>
                                  </a:solidFill>
                                  <a:latin typeface="Cambria Math" panose="02040503050406030204" pitchFamily="18" charset="0"/>
                                </a:rPr>
                                <m:t>𝑄</m:t>
                              </m:r>
                            </m:e>
                            <m:sub>
                              <m:r>
                                <a:rPr sz="9500" i="1">
                                  <a:solidFill>
                                    <a:srgbClr val="000000"/>
                                  </a:solidFill>
                                  <a:latin typeface="Cambria Math" panose="02040503050406030204" pitchFamily="18" charset="0"/>
                                </a:rPr>
                                <m:t>𝐻</m:t>
                              </m:r>
                            </m:sub>
                          </m:sSub>
                          <m:r>
                            <a:rPr sz="9500" i="1">
                              <a:solidFill>
                                <a:srgbClr val="000000"/>
                              </a:solidFill>
                              <a:latin typeface="Cambria Math" panose="02040503050406030204" pitchFamily="18" charset="0"/>
                            </a:rPr>
                            <m:t>+2ℓ)</m:t>
                          </m:r>
                        </m:num>
                        <m:den>
                          <m:r>
                            <a:rPr sz="9500" i="1">
                              <a:solidFill>
                                <a:srgbClr val="000000"/>
                              </a:solidFill>
                              <a:latin typeface="Cambria Math" panose="02040503050406030204" pitchFamily="18" charset="0"/>
                            </a:rPr>
                            <m:t>𝑝</m:t>
                          </m:r>
                          <m:r>
                            <a:rPr sz="9500" i="1">
                              <a:solidFill>
                                <a:srgbClr val="000000"/>
                              </a:solidFill>
                              <a:latin typeface="Cambria Math" panose="02040503050406030204" pitchFamily="18" charset="0"/>
                            </a:rPr>
                            <m:t>−1</m:t>
                          </m:r>
                        </m:den>
                      </m:f>
                    </m:oMath>
                  </m:oMathPara>
                </a14:m>
                <a:endParaRPr dirty="0"/>
              </a:p>
            </p:txBody>
          </p:sp>
        </mc:Choice>
        <mc:Fallback xmlns="">
          <p:sp>
            <p:nvSpPr>
              <p:cNvPr id="627" name="Theorem. For any adversary  , the probability of solving WFROS"/>
              <p:cNvSpPr txBox="1">
                <a:spLocks noRot="1" noChangeAspect="1" noMove="1" noResize="1" noEditPoints="1" noAdjustHandles="1" noChangeArrowheads="1" noChangeShapeType="1" noTextEdit="1"/>
              </p:cNvSpPr>
              <p:nvPr/>
            </p:nvSpPr>
            <p:spPr>
              <a:xfrm>
                <a:off x="2863302" y="6136093"/>
                <a:ext cx="28041601" cy="6414473"/>
              </a:xfrm>
              <a:prstGeom prst="rect">
                <a:avLst/>
              </a:prstGeom>
              <a:blipFill>
                <a:blip r:embed="rId3"/>
                <a:stretch>
                  <a:fillRect l="-2037" t="-1186" b="-198"/>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28" name="Text"/>
              <p:cNvSpPr txBox="1"/>
              <p:nvPr/>
            </p:nvSpPr>
            <p:spPr>
              <a:xfrm>
                <a:off x="10601576" y="15860808"/>
                <a:ext cx="12565053" cy="233780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10000">
                    <a:solidFill>
                      <a:schemeClr val="accent6">
                        <a:lumOff val="-9568"/>
                      </a:schemeClr>
                    </a:solidFill>
                  </a:defRPr>
                </a:lvl1pPr>
              </a:lstStyle>
              <a:p>
                <a:pPr/>
                <a14:m>
                  <m:oMathPara xmlns:m="http://schemas.openxmlformats.org/officeDocument/2006/math">
                    <m:oMathParaPr>
                      <m:jc m:val="left"/>
                    </m:oMathParaPr>
                    <m:oMath xmlns:m="http://schemas.openxmlformats.org/officeDocument/2006/math">
                      <m:r>
                        <a:rPr sz="10900" i="1">
                          <a:solidFill>
                            <a:srgbClr val="598A38"/>
                          </a:solidFill>
                          <a:latin typeface="Cambria Math" panose="02040503050406030204" pitchFamily="18" charset="0"/>
                        </a:rPr>
                        <m:t>𝑚𝑎𝑥</m:t>
                      </m:r>
                      <m:r>
                        <a:rPr sz="10900" i="1">
                          <a:solidFill>
                            <a:srgbClr val="598A38"/>
                          </a:solidFill>
                          <a:latin typeface="Cambria Math" panose="02040503050406030204" pitchFamily="18" charset="0"/>
                        </a:rPr>
                        <m:t>{</m:t>
                      </m:r>
                      <m:sSub>
                        <m:sSubPr>
                          <m:ctrlPr>
                            <a:rPr sz="10900" i="1">
                              <a:solidFill>
                                <a:srgbClr val="598A38"/>
                              </a:solidFill>
                              <a:latin typeface="Cambria Math" panose="02040503050406030204" pitchFamily="18" charset="0"/>
                            </a:rPr>
                          </m:ctrlPr>
                        </m:sSubPr>
                        <m:e>
                          <m:r>
                            <a:rPr sz="10900" i="1">
                              <a:solidFill>
                                <a:srgbClr val="598A38"/>
                              </a:solidFill>
                              <a:latin typeface="Cambria Math" panose="02040503050406030204" pitchFamily="18" charset="0"/>
                            </a:rPr>
                            <m:t>𝑄</m:t>
                          </m:r>
                        </m:e>
                        <m:sub>
                          <m:r>
                            <a:rPr sz="10900" i="1">
                              <a:solidFill>
                                <a:srgbClr val="598A38"/>
                              </a:solidFill>
                              <a:latin typeface="Cambria Math" panose="02040503050406030204" pitchFamily="18" charset="0"/>
                            </a:rPr>
                            <m:t>𝐻</m:t>
                          </m:r>
                        </m:sub>
                      </m:sSub>
                      <m:r>
                        <a:rPr sz="10900" i="1">
                          <a:solidFill>
                            <a:srgbClr val="598A38"/>
                          </a:solidFill>
                          <a:latin typeface="Cambria Math" panose="02040503050406030204" pitchFamily="18" charset="0"/>
                        </a:rPr>
                        <m:t>,ℓ}≥</m:t>
                      </m:r>
                      <m:r>
                        <m:rPr>
                          <m:sty m:val="p"/>
                        </m:rPr>
                        <a:rPr sz="10900" i="1">
                          <a:solidFill>
                            <a:srgbClr val="598A38"/>
                          </a:solidFill>
                          <a:latin typeface="Cambria Math" panose="02040503050406030204" pitchFamily="18" charset="0"/>
                        </a:rPr>
                        <m:t>Ω</m:t>
                      </m:r>
                      <m:r>
                        <a:rPr sz="10900" i="1">
                          <a:solidFill>
                            <a:srgbClr val="598A38"/>
                          </a:solidFill>
                          <a:latin typeface="Cambria Math" panose="02040503050406030204" pitchFamily="18" charset="0"/>
                        </a:rPr>
                        <m:t>(</m:t>
                      </m:r>
                      <m:rad>
                        <m:radPr>
                          <m:degHide m:val="on"/>
                          <m:ctrlPr>
                            <a:rPr sz="10900" i="1">
                              <a:solidFill>
                                <a:srgbClr val="598A38"/>
                              </a:solidFill>
                              <a:latin typeface="Cambria Math" panose="02040503050406030204" pitchFamily="18" charset="0"/>
                            </a:rPr>
                          </m:ctrlPr>
                        </m:radPr>
                        <m:deg/>
                        <m:e>
                          <m:r>
                            <a:rPr sz="10900" i="1">
                              <a:solidFill>
                                <a:srgbClr val="598A38"/>
                              </a:solidFill>
                              <a:latin typeface="Cambria Math" panose="02040503050406030204" pitchFamily="18" charset="0"/>
                            </a:rPr>
                            <m:t>𝑝</m:t>
                          </m:r>
                        </m:e>
                      </m:rad>
                      <m:r>
                        <a:rPr sz="10900" i="1">
                          <a:solidFill>
                            <a:srgbClr val="598A38"/>
                          </a:solidFill>
                          <a:latin typeface="Cambria Math" panose="02040503050406030204" pitchFamily="18" charset="0"/>
                        </a:rPr>
                        <m:t>)</m:t>
                      </m:r>
                    </m:oMath>
                  </m:oMathPara>
                </a14:m>
                <a:endParaRPr dirty="0">
                  <a:solidFill>
                    <a:srgbClr val="5A8A39"/>
                  </a:solidFill>
                </a:endParaRPr>
              </a:p>
            </p:txBody>
          </p:sp>
        </mc:Choice>
        <mc:Fallback xmlns="">
          <p:sp>
            <p:nvSpPr>
              <p:cNvPr id="628" name="Text"/>
              <p:cNvSpPr txBox="1">
                <a:spLocks noRot="1" noChangeAspect="1" noMove="1" noResize="1" noEditPoints="1" noAdjustHandles="1" noChangeArrowheads="1" noChangeShapeType="1" noTextEdit="1"/>
              </p:cNvSpPr>
              <p:nvPr/>
            </p:nvSpPr>
            <p:spPr>
              <a:xfrm>
                <a:off x="10601576" y="15860808"/>
                <a:ext cx="12565053" cy="2337800"/>
              </a:xfrm>
              <a:prstGeom prst="rect">
                <a:avLst/>
              </a:prstGeom>
              <a:blipFill>
                <a:blip r:embed="rId4"/>
                <a:stretch>
                  <a:fillRect l="-1715" r="-4339" b="-216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cxnSp>
        <p:nvCxnSpPr>
          <p:cNvPr id="629" name="Connection Line"/>
          <p:cNvCxnSpPr>
            <a:cxnSpLocks/>
            <a:stCxn id="628" idx="0"/>
            <a:endCxn id="627" idx="2"/>
          </p:cNvCxnSpPr>
          <p:nvPr/>
        </p:nvCxnSpPr>
        <p:spPr>
          <a:xfrm flipV="1">
            <a:off x="16884103" y="12550566"/>
            <a:ext cx="0" cy="3310242"/>
          </a:xfrm>
          <a:prstGeom prst="straightConnector1">
            <a:avLst/>
          </a:prstGeom>
          <a:ln w="127000">
            <a:solidFill>
              <a:srgbClr val="000000"/>
            </a:solidFill>
            <a:headEnd type="triangle"/>
          </a:ln>
        </p:spPr>
      </p:cxnSp>
      <p:sp>
        <p:nvSpPr>
          <p:cNvPr id="630" name="Slide Number"/>
          <p:cNvSpPr txBox="1">
            <a:spLocks noGrp="1"/>
          </p:cNvSpPr>
          <p:nvPr>
            <p:ph type="sldNum" sz="quarter" idx="4294967295"/>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27</a:t>
            </a:fld>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627"/>
                                        </p:tgtEl>
                                        <p:attrNameLst>
                                          <p:attrName>style.visibility</p:attrName>
                                        </p:attrNameLst>
                                      </p:cBhvr>
                                      <p:to>
                                        <p:strVal val="visible"/>
                                      </p:to>
                                    </p:set>
                                    <p:animEffect transition="in" filter="fade">
                                      <p:cBhvr>
                                        <p:cTn id="7" dur="300"/>
                                        <p:tgtEl>
                                          <p:spTgt spid="62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fill="hold" grpId="2" nodeType="clickEffect">
                                  <p:stCondLst>
                                    <p:cond delay="0"/>
                                  </p:stCondLst>
                                  <p:iterate>
                                    <p:tmAbs val="0"/>
                                  </p:iterate>
                                  <p:childTnLst>
                                    <p:set>
                                      <p:cBhvr>
                                        <p:cTn id="11" fill="hold"/>
                                        <p:tgtEl>
                                          <p:spTgt spid="629"/>
                                        </p:tgtEl>
                                        <p:attrNameLst>
                                          <p:attrName>style.visibility</p:attrName>
                                        </p:attrNameLst>
                                      </p:cBhvr>
                                      <p:to>
                                        <p:strVal val="visible"/>
                                      </p:to>
                                    </p:set>
                                    <p:animEffect transition="in" filter="fade">
                                      <p:cBhvr>
                                        <p:cTn id="12" dur="300"/>
                                        <p:tgtEl>
                                          <p:spTgt spid="629"/>
                                        </p:tgtEl>
                                      </p:cBhvr>
                                    </p:animEffect>
                                  </p:childTnLst>
                                </p:cTn>
                              </p:par>
                              <p:par>
                                <p:cTn id="13" presetID="10" presetClass="entr" fill="hold" grpId="3" nodeType="withEffect">
                                  <p:stCondLst>
                                    <p:cond delay="0"/>
                                  </p:stCondLst>
                                  <p:iterate>
                                    <p:tmAbs val="0"/>
                                  </p:iterate>
                                  <p:childTnLst>
                                    <p:set>
                                      <p:cBhvr>
                                        <p:cTn id="14" fill="hold"/>
                                        <p:tgtEl>
                                          <p:spTgt spid="628"/>
                                        </p:tgtEl>
                                        <p:attrNameLst>
                                          <p:attrName>style.visibility</p:attrName>
                                        </p:attrNameLst>
                                      </p:cBhvr>
                                      <p:to>
                                        <p:strVal val="visible"/>
                                      </p:to>
                                    </p:set>
                                    <p:animEffect transition="in" filter="fade">
                                      <p:cBhvr>
                                        <p:cTn id="15" dur="300"/>
                                        <p:tgtEl>
                                          <p:spTgt spid="6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7" grpId="1" animBg="1" advAuto="0"/>
      <p:bldP spid="628" grpId="3" animBg="1" advAuto="0"/>
      <p:bldP spid="629" grpId="2" animBg="1" advAuto="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 name="Overview"/>
          <p:cNvSpPr txBox="1">
            <a:spLocks noGrp="1"/>
          </p:cNvSpPr>
          <p:nvPr>
            <p:ph type="title"/>
          </p:nvPr>
        </p:nvSpPr>
        <p:spPr>
          <a:prstGeom prst="rect">
            <a:avLst/>
          </a:prstGeom>
        </p:spPr>
        <p:txBody>
          <a:bodyPr/>
          <a:lstStyle/>
          <a:p>
            <a:r>
              <a:t>Overview</a:t>
            </a:r>
          </a:p>
        </p:txBody>
      </p:sp>
      <p:sp>
        <p:nvSpPr>
          <p:cNvPr id="635" name="Blind Schnorr"/>
          <p:cNvSpPr txBox="1"/>
          <p:nvPr/>
        </p:nvSpPr>
        <p:spPr>
          <a:xfrm>
            <a:off x="5196512" y="7106152"/>
            <a:ext cx="7219278" cy="17850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0000"/>
            </a:lvl1pPr>
          </a:lstStyle>
          <a:p>
            <a:r>
              <a:rPr dirty="0">
                <a:solidFill>
                  <a:srgbClr val="000000">
                    <a:alpha val="15000"/>
                  </a:srgbClr>
                </a:solidFill>
              </a:rPr>
              <a:t>Blind </a:t>
            </a:r>
            <a:r>
              <a:rPr dirty="0" err="1">
                <a:solidFill>
                  <a:srgbClr val="000000">
                    <a:alpha val="15000"/>
                  </a:srgbClr>
                </a:solidFill>
              </a:rPr>
              <a:t>Schnorr</a:t>
            </a:r>
            <a:endParaRPr dirty="0">
              <a:solidFill>
                <a:srgbClr val="000000">
                  <a:alpha val="15000"/>
                </a:srgbClr>
              </a:solidFill>
            </a:endParaRPr>
          </a:p>
        </p:txBody>
      </p:sp>
      <p:sp>
        <p:nvSpPr>
          <p:cNvPr id="636" name="ROS problem"/>
          <p:cNvSpPr txBox="1"/>
          <p:nvPr/>
        </p:nvSpPr>
        <p:spPr>
          <a:xfrm>
            <a:off x="19646290" y="7106152"/>
            <a:ext cx="7099053" cy="17850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0000"/>
            </a:lvl1pPr>
          </a:lstStyle>
          <a:p>
            <a:r>
              <a:rPr>
                <a:solidFill>
                  <a:srgbClr val="000000">
                    <a:alpha val="15000"/>
                  </a:srgbClr>
                </a:solidFill>
              </a:rPr>
              <a:t>ROS problem</a:t>
            </a:r>
          </a:p>
        </p:txBody>
      </p:sp>
      <p:sp>
        <p:nvSpPr>
          <p:cNvPr id="637" name="Our schemes"/>
          <p:cNvSpPr txBox="1"/>
          <p:nvPr/>
        </p:nvSpPr>
        <p:spPr>
          <a:xfrm>
            <a:off x="5292320" y="13743078"/>
            <a:ext cx="6970544" cy="151294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0000"/>
            </a:lvl1pPr>
          </a:lstStyle>
          <a:p>
            <a:r>
              <a:t>Our schemes</a:t>
            </a:r>
          </a:p>
        </p:txBody>
      </p:sp>
      <p:sp>
        <p:nvSpPr>
          <p:cNvPr id="650" name="Connection Line"/>
          <p:cNvSpPr/>
          <p:nvPr/>
        </p:nvSpPr>
        <p:spPr>
          <a:xfrm>
            <a:off x="13531491" y="15090221"/>
            <a:ext cx="5424401" cy="594390"/>
          </a:xfrm>
          <a:custGeom>
            <a:avLst/>
            <a:gdLst/>
            <a:ahLst/>
            <a:cxnLst>
              <a:cxn ang="0">
                <a:pos x="wd2" y="hd2"/>
              </a:cxn>
              <a:cxn ang="5400000">
                <a:pos x="wd2" y="hd2"/>
              </a:cxn>
              <a:cxn ang="10800000">
                <a:pos x="wd2" y="hd2"/>
              </a:cxn>
              <a:cxn ang="16200000">
                <a:pos x="wd2" y="hd2"/>
              </a:cxn>
            </a:cxnLst>
            <a:rect l="0" t="0" r="r" b="b"/>
            <a:pathLst>
              <a:path w="21600" h="16237" extrusionOk="0">
                <a:moveTo>
                  <a:pt x="21600" y="0"/>
                </a:moveTo>
                <a:cubicBezTo>
                  <a:pt x="14457" y="20611"/>
                  <a:pt x="7257" y="21600"/>
                  <a:pt x="0" y="2967"/>
                </a:cubicBezTo>
              </a:path>
            </a:pathLst>
          </a:custGeom>
          <a:ln w="127000">
            <a:solidFill>
              <a:schemeClr val="accent1"/>
            </a:solidFill>
            <a:headEnd type="triangle"/>
          </a:ln>
        </p:spPr>
        <p:txBody>
          <a:bodyPr/>
          <a:lstStyle/>
          <a:p>
            <a:endParaRPr/>
          </a:p>
        </p:txBody>
      </p:sp>
      <p:sp>
        <p:nvSpPr>
          <p:cNvPr id="651" name="Connection Line"/>
          <p:cNvSpPr/>
          <p:nvPr/>
        </p:nvSpPr>
        <p:spPr>
          <a:xfrm>
            <a:off x="13547596" y="13526876"/>
            <a:ext cx="5439540" cy="569262"/>
          </a:xfrm>
          <a:custGeom>
            <a:avLst/>
            <a:gdLst/>
            <a:ahLst/>
            <a:cxnLst>
              <a:cxn ang="0">
                <a:pos x="wd2" y="hd2"/>
              </a:cxn>
              <a:cxn ang="5400000">
                <a:pos x="wd2" y="hd2"/>
              </a:cxn>
              <a:cxn ang="10800000">
                <a:pos x="wd2" y="hd2"/>
              </a:cxn>
              <a:cxn ang="16200000">
                <a:pos x="wd2" y="hd2"/>
              </a:cxn>
            </a:cxnLst>
            <a:rect l="0" t="0" r="r" b="b"/>
            <a:pathLst>
              <a:path w="21600" h="16212" extrusionOk="0">
                <a:moveTo>
                  <a:pt x="0" y="14500"/>
                </a:moveTo>
                <a:cubicBezTo>
                  <a:pt x="7232" y="-5388"/>
                  <a:pt x="14432" y="-4817"/>
                  <a:pt x="21600" y="16212"/>
                </a:cubicBezTo>
              </a:path>
            </a:pathLst>
          </a:custGeom>
          <a:ln w="127000">
            <a:solidFill>
              <a:schemeClr val="accent1"/>
            </a:solidFill>
            <a:headEnd type="triangle"/>
          </a:ln>
        </p:spPr>
        <p:txBody>
          <a:bodyPr/>
          <a:lstStyle/>
          <a:p>
            <a:endParaRPr/>
          </a:p>
        </p:txBody>
      </p:sp>
      <p:sp>
        <p:nvSpPr>
          <p:cNvPr id="640" name="WFROS problem"/>
          <p:cNvSpPr txBox="1"/>
          <p:nvPr/>
        </p:nvSpPr>
        <p:spPr>
          <a:xfrm>
            <a:off x="19757172" y="13824540"/>
            <a:ext cx="8722995" cy="151294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0000"/>
            </a:lvl1pPr>
          </a:lstStyle>
          <a:p>
            <a:r>
              <a:t>WFROS problem</a:t>
            </a:r>
          </a:p>
        </p:txBody>
      </p:sp>
      <p:sp>
        <p:nvSpPr>
          <p:cNvPr id="641" name="*Solvable in polynomial time [BLL+21]"/>
          <p:cNvSpPr txBox="1"/>
          <p:nvPr/>
        </p:nvSpPr>
        <p:spPr>
          <a:xfrm>
            <a:off x="19297276" y="9225429"/>
            <a:ext cx="9261970" cy="240065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spAutoFit/>
          </a:bodyPr>
          <a:lstStyle>
            <a:lvl1pPr>
              <a:defRPr sz="7000">
                <a:solidFill>
                  <a:srgbClr val="DE2240"/>
                </a:solidFill>
              </a:defRPr>
            </a:lvl1pPr>
          </a:lstStyle>
          <a:p>
            <a:r>
              <a:rPr dirty="0">
                <a:solidFill>
                  <a:srgbClr val="DE2240">
                    <a:alpha val="15000"/>
                  </a:srgbClr>
                </a:solidFill>
              </a:rPr>
              <a:t>*Solvable in polynomial time [BLL+21]</a:t>
            </a:r>
          </a:p>
        </p:txBody>
      </p:sp>
      <p:sp>
        <p:nvSpPr>
          <p:cNvPr id="642" name="Arrow"/>
          <p:cNvSpPr/>
          <p:nvPr/>
        </p:nvSpPr>
        <p:spPr>
          <a:xfrm rot="16156135">
            <a:off x="6472139" y="9507279"/>
            <a:ext cx="4577194" cy="3355407"/>
          </a:xfrm>
          <a:custGeom>
            <a:avLst/>
            <a:gdLst/>
            <a:ahLst/>
            <a:cxnLst>
              <a:cxn ang="0">
                <a:pos x="wd2" y="hd2"/>
              </a:cxn>
              <a:cxn ang="5400000">
                <a:pos x="wd2" y="hd2"/>
              </a:cxn>
              <a:cxn ang="10800000">
                <a:pos x="wd2" y="hd2"/>
              </a:cxn>
              <a:cxn ang="16200000">
                <a:pos x="wd2" y="hd2"/>
              </a:cxn>
            </a:cxnLst>
            <a:rect l="0" t="0" r="r" b="b"/>
            <a:pathLst>
              <a:path w="21600" h="21600" extrusionOk="0">
                <a:moveTo>
                  <a:pt x="4566" y="14732"/>
                </a:moveTo>
                <a:lnTo>
                  <a:pt x="4566" y="21600"/>
                </a:lnTo>
                <a:lnTo>
                  <a:pt x="0" y="10800"/>
                </a:lnTo>
                <a:lnTo>
                  <a:pt x="4566" y="0"/>
                </a:lnTo>
                <a:lnTo>
                  <a:pt x="4566" y="6868"/>
                </a:lnTo>
                <a:lnTo>
                  <a:pt x="21600" y="6868"/>
                </a:lnTo>
                <a:lnTo>
                  <a:pt x="21600" y="14732"/>
                </a:lnTo>
                <a:close/>
              </a:path>
            </a:pathLst>
          </a:custGeom>
          <a:solidFill>
            <a:schemeClr val="accent6">
              <a:satOff val="-3457"/>
              <a:lumOff val="26078"/>
              <a:alpha val="15000"/>
            </a:schemeClr>
          </a:solidFill>
          <a:ln w="12700">
            <a:miter lim="400000"/>
          </a:ln>
        </p:spPr>
        <p:txBody>
          <a:bodyPr lIns="121917" tIns="121917" rIns="121917" bIns="121917" anchor="ctr"/>
          <a:lstStyle/>
          <a:p>
            <a:endParaRPr/>
          </a:p>
        </p:txBody>
      </p:sp>
      <p:sp>
        <p:nvSpPr>
          <p:cNvPr id="643" name="2."/>
          <p:cNvSpPr txBox="1"/>
          <p:nvPr/>
        </p:nvSpPr>
        <p:spPr>
          <a:xfrm>
            <a:off x="8256170" y="10200744"/>
            <a:ext cx="1039702" cy="147732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8000" b="1"/>
            </a:lvl1pPr>
          </a:lstStyle>
          <a:p>
            <a:r>
              <a:rPr dirty="0">
                <a:solidFill>
                  <a:srgbClr val="000000">
                    <a:alpha val="15000"/>
                  </a:srgbClr>
                </a:solidFill>
              </a:rPr>
              <a:t>2.</a:t>
            </a:r>
          </a:p>
        </p:txBody>
      </p:sp>
      <p:sp>
        <p:nvSpPr>
          <p:cNvPr id="645" name="GGM or AGM + DL"/>
          <p:cNvSpPr txBox="1"/>
          <p:nvPr/>
        </p:nvSpPr>
        <p:spPr>
          <a:xfrm>
            <a:off x="13274884" y="14016920"/>
            <a:ext cx="5962234" cy="100276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6000">
                <a:solidFill>
                  <a:schemeClr val="accent1">
                    <a:satOff val="-3547"/>
                    <a:lumOff val="-10352"/>
                  </a:schemeClr>
                </a:solidFill>
              </a:defRPr>
            </a:lvl1pPr>
          </a:lstStyle>
          <a:p>
            <a:r>
              <a:rPr dirty="0"/>
              <a:t>GGM or AGM + DL</a:t>
            </a:r>
          </a:p>
        </p:txBody>
      </p:sp>
      <p:sp>
        <p:nvSpPr>
          <p:cNvPr id="646" name="Slide Number"/>
          <p:cNvSpPr txBox="1">
            <a:spLocks noGrp="1"/>
          </p:cNvSpPr>
          <p:nvPr>
            <p:ph type="sldNum" sz="quarter" idx="4294967295"/>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28</a:t>
            </a:fld>
            <a:endParaRPr/>
          </a:p>
        </p:txBody>
      </p:sp>
      <p:sp>
        <p:nvSpPr>
          <p:cNvPr id="652" name="Connection Line"/>
          <p:cNvSpPr/>
          <p:nvPr/>
        </p:nvSpPr>
        <p:spPr>
          <a:xfrm>
            <a:off x="13559263" y="7857233"/>
            <a:ext cx="5439541" cy="6012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alpha val="15000"/>
              </a:schemeClr>
            </a:solidFill>
            <a:headEnd type="triangle"/>
          </a:ln>
        </p:spPr>
        <p:txBody>
          <a:bodyPr/>
          <a:lstStyle/>
          <a:p>
            <a:endParaRPr/>
          </a:p>
        </p:txBody>
      </p:sp>
      <p:sp>
        <p:nvSpPr>
          <p:cNvPr id="648" name="1."/>
          <p:cNvSpPr txBox="1"/>
          <p:nvPr/>
        </p:nvSpPr>
        <p:spPr>
          <a:xfrm>
            <a:off x="15481059" y="6128731"/>
            <a:ext cx="1039702" cy="147732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8000" b="1"/>
            </a:lvl1pPr>
          </a:lstStyle>
          <a:p>
            <a:r>
              <a:rPr dirty="0">
                <a:solidFill>
                  <a:srgbClr val="000000">
                    <a:alpha val="15000"/>
                  </a:srgbClr>
                </a:solidFill>
              </a:rPr>
              <a:t>1.</a:t>
            </a:r>
          </a:p>
        </p:txBody>
      </p:sp>
      <p:sp>
        <p:nvSpPr>
          <p:cNvPr id="649" name="*Exponential hardness"/>
          <p:cNvSpPr txBox="1"/>
          <p:nvPr/>
        </p:nvSpPr>
        <p:spPr>
          <a:xfrm>
            <a:off x="19373434" y="16518952"/>
            <a:ext cx="8417712" cy="113983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7000">
                <a:solidFill>
                  <a:schemeClr val="accent6">
                    <a:lumOff val="-9568"/>
                  </a:schemeClr>
                </a:solidFill>
              </a:defRPr>
            </a:lvl1pPr>
          </a:lstStyle>
          <a:p>
            <a:r>
              <a:rPr dirty="0"/>
              <a:t>*Exponential hardness</a:t>
            </a:r>
          </a:p>
        </p:txBody>
      </p:sp>
      <p:sp>
        <p:nvSpPr>
          <p:cNvPr id="19" name="3.">
            <a:extLst>
              <a:ext uri="{FF2B5EF4-FFF2-40B4-BE49-F238E27FC236}">
                <a16:creationId xmlns:a16="http://schemas.microsoft.com/office/drawing/2014/main" id="{3B4ED7CB-4015-3F83-509C-03210F3D77CB}"/>
              </a:ext>
            </a:extLst>
          </p:cNvPr>
          <p:cNvSpPr txBox="1"/>
          <p:nvPr/>
        </p:nvSpPr>
        <p:spPr>
          <a:xfrm>
            <a:off x="20271868" y="12601705"/>
            <a:ext cx="1058090" cy="126420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spAutoFit/>
          </a:bodyPr>
          <a:lstStyle>
            <a:lvl1pPr>
              <a:defRPr sz="8000" b="1"/>
            </a:lvl1pPr>
          </a:lstStyle>
          <a:p>
            <a:r>
              <a:rPr dirty="0"/>
              <a:t>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6" name="Recall: Main Idea"/>
          <p:cNvSpPr txBox="1">
            <a:spLocks noGrp="1"/>
          </p:cNvSpPr>
          <p:nvPr>
            <p:ph type="title"/>
          </p:nvPr>
        </p:nvSpPr>
        <p:spPr>
          <a:prstGeom prst="rect">
            <a:avLst/>
          </a:prstGeom>
        </p:spPr>
        <p:txBody>
          <a:bodyPr/>
          <a:lstStyle/>
          <a:p>
            <a:r>
              <a:t>Recall: Main Idea</a:t>
            </a:r>
          </a:p>
        </p:txBody>
      </p:sp>
      <mc:AlternateContent xmlns:mc="http://schemas.openxmlformats.org/markup-compatibility/2006" xmlns:a14="http://schemas.microsoft.com/office/drawing/2010/main">
        <mc:Choice Requires="a14">
          <p:sp>
            <p:nvSpPr>
              <p:cNvPr id="657" name="Text"/>
              <p:cNvSpPr txBox="1"/>
              <p:nvPr/>
            </p:nvSpPr>
            <p:spPr>
              <a:xfrm>
                <a:off x="7916609" y="5471855"/>
                <a:ext cx="8339389" cy="291752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solidFill>
                      <a:schemeClr val="accent6">
                        <a:lumOff val="-9568"/>
                      </a:schemeClr>
                    </a:solidFill>
                  </a:defRPr>
                </a:pPr>
                <a14:m>
                  <m:oMathPara xmlns:m="http://schemas.openxmlformats.org/officeDocument/2006/math">
                    <m:oMathParaPr>
                      <m:jc m:val="left"/>
                    </m:oMathParaPr>
                    <m:oMath xmlns:m="http://schemas.openxmlformats.org/officeDocument/2006/math">
                      <m:sSub>
                        <m:sSubPr>
                          <m:ctrlPr>
                            <a:rPr sz="8700" i="1">
                              <a:solidFill>
                                <a:srgbClr val="598A38"/>
                              </a:solidFill>
                              <a:latin typeface="Cambria Math" panose="02040503050406030204" pitchFamily="18" charset="0"/>
                            </a:rPr>
                          </m:ctrlPr>
                        </m:sSubPr>
                        <m:e>
                          <m:r>
                            <a:rPr sz="8700" i="1">
                              <a:solidFill>
                                <a:srgbClr val="598A38"/>
                              </a:solidFill>
                              <a:latin typeface="Cambria Math" panose="02040503050406030204" pitchFamily="18" charset="0"/>
                            </a:rPr>
                            <m:t>𝑠</m:t>
                          </m:r>
                        </m:e>
                        <m:sub>
                          <m:r>
                            <a:rPr sz="8700" i="1">
                              <a:solidFill>
                                <a:srgbClr val="598A38"/>
                              </a:solidFill>
                              <a:latin typeface="Cambria Math" panose="02040503050406030204" pitchFamily="18" charset="0"/>
                            </a:rPr>
                            <m:t>1</m:t>
                          </m:r>
                        </m:sub>
                      </m:sSub>
                      <m:r>
                        <a:rPr sz="8700" i="1">
                          <a:solidFill>
                            <a:srgbClr val="598A38"/>
                          </a:solidFill>
                          <a:latin typeface="Cambria Math" panose="02040503050406030204" pitchFamily="18" charset="0"/>
                        </a:rPr>
                        <m:t>=</m:t>
                      </m:r>
                      <m:sSub>
                        <m:sSubPr>
                          <m:ctrlPr>
                            <a:rPr sz="8700" i="1">
                              <a:solidFill>
                                <a:srgbClr val="598A38"/>
                              </a:solidFill>
                              <a:latin typeface="Cambria Math" panose="02040503050406030204" pitchFamily="18" charset="0"/>
                            </a:rPr>
                          </m:ctrlPr>
                        </m:sSubPr>
                        <m:e>
                          <m:r>
                            <a:rPr sz="8700" i="1">
                              <a:solidFill>
                                <a:srgbClr val="598A38"/>
                              </a:solidFill>
                              <a:latin typeface="Cambria Math" panose="02040503050406030204" pitchFamily="18" charset="0"/>
                            </a:rPr>
                            <m:t>𝑎</m:t>
                          </m:r>
                        </m:e>
                        <m:sub>
                          <m:r>
                            <a:rPr sz="8700" i="1">
                              <a:solidFill>
                                <a:srgbClr val="598A38"/>
                              </a:solidFill>
                              <a:latin typeface="Cambria Math" panose="02040503050406030204" pitchFamily="18" charset="0"/>
                            </a:rPr>
                            <m:t>1</m:t>
                          </m:r>
                        </m:sub>
                      </m:sSub>
                      <m:r>
                        <a:rPr sz="8700" i="1">
                          <a:solidFill>
                            <a:srgbClr val="598A38"/>
                          </a:solidFill>
                          <a:latin typeface="Cambria Math" panose="02040503050406030204" pitchFamily="18" charset="0"/>
                        </a:rPr>
                        <m:t>+</m:t>
                      </m:r>
                      <m:sSub>
                        <m:sSubPr>
                          <m:ctrlPr>
                            <a:rPr sz="8700" i="1">
                              <a:solidFill>
                                <a:srgbClr val="598A38"/>
                              </a:solidFill>
                              <a:latin typeface="Cambria Math" panose="02040503050406030204" pitchFamily="18" charset="0"/>
                            </a:rPr>
                          </m:ctrlPr>
                        </m:sSubPr>
                        <m:e>
                          <m:r>
                            <a:rPr sz="8700" i="1">
                              <a:solidFill>
                                <a:srgbClr val="598A38"/>
                              </a:solidFill>
                              <a:latin typeface="Cambria Math" panose="02040503050406030204" pitchFamily="18" charset="0"/>
                            </a:rPr>
                            <m:t>𝑐</m:t>
                          </m:r>
                        </m:e>
                        <m:sub>
                          <m:r>
                            <a:rPr sz="8700" i="1">
                              <a:solidFill>
                                <a:srgbClr val="598A38"/>
                              </a:solidFill>
                              <a:latin typeface="Cambria Math" panose="02040503050406030204" pitchFamily="18" charset="0"/>
                            </a:rPr>
                            <m:t>1</m:t>
                          </m:r>
                        </m:sub>
                      </m:sSub>
                      <m:r>
                        <a:rPr sz="8700" i="1">
                          <a:solidFill>
                            <a:srgbClr val="598A38"/>
                          </a:solidFill>
                          <a:latin typeface="Cambria Math" panose="02040503050406030204" pitchFamily="18" charset="0"/>
                        </a:rPr>
                        <m:t>⋅</m:t>
                      </m:r>
                      <m:sSub>
                        <m:sSubPr>
                          <m:ctrlPr>
                            <a:rPr sz="9250" i="1">
                              <a:solidFill>
                                <a:srgbClr val="CB00F5"/>
                              </a:solidFill>
                              <a:latin typeface="Cambria Math" panose="02040503050406030204" pitchFamily="18" charset="0"/>
                            </a:rPr>
                          </m:ctrlPr>
                        </m:sSubPr>
                        <m:e>
                          <m:r>
                            <a:rPr sz="9250" i="1">
                              <a:solidFill>
                                <a:srgbClr val="CB00F5"/>
                              </a:solidFill>
                              <a:latin typeface="Cambria Math" panose="02040503050406030204" pitchFamily="18" charset="0"/>
                            </a:rPr>
                            <m:t>𝑦</m:t>
                          </m:r>
                        </m:e>
                        <m:sub>
                          <m:r>
                            <a:rPr sz="9250" i="1">
                              <a:solidFill>
                                <a:srgbClr val="CB00F5"/>
                              </a:solidFill>
                              <a:latin typeface="Cambria Math" panose="02040503050406030204" pitchFamily="18" charset="0"/>
                            </a:rPr>
                            <m:t>1</m:t>
                          </m:r>
                        </m:sub>
                      </m:sSub>
                      <m:r>
                        <a:rPr sz="11650" i="1">
                          <a:solidFill>
                            <a:srgbClr val="598A38"/>
                          </a:solidFill>
                          <a:latin typeface="Cambria Math" panose="02040503050406030204" pitchFamily="18" charset="0"/>
                        </a:rPr>
                        <m:t>⋅</m:t>
                      </m:r>
                      <m:r>
                        <a:rPr sz="11650" i="1">
                          <a:solidFill>
                            <a:srgbClr val="598A38"/>
                          </a:solidFill>
                          <a:latin typeface="Cambria Math" panose="02040503050406030204" pitchFamily="18" charset="0"/>
                        </a:rPr>
                        <m:t>𝑥</m:t>
                      </m:r>
                    </m:oMath>
                  </m:oMathPara>
                </a14:m>
                <a:endParaRPr dirty="0"/>
              </a:p>
              <a:p>
                <a:pPr>
                  <a:defRPr sz="8000">
                    <a:solidFill>
                      <a:schemeClr val="accent5">
                        <a:satOff val="-19091"/>
                        <a:lumOff val="-11921"/>
                      </a:schemeClr>
                    </a:solidFill>
                  </a:defRPr>
                </a:pPr>
                <a14:m>
                  <m:oMathPara xmlns:m="http://schemas.openxmlformats.org/officeDocument/2006/math">
                    <m:oMathParaPr>
                      <m:jc m:val="left"/>
                    </m:oMathParaPr>
                    <m:oMath xmlns:m="http://schemas.openxmlformats.org/officeDocument/2006/math">
                      <m:sSub>
                        <m:sSubPr>
                          <m:ctrlPr>
                            <a:rPr sz="8700" i="1">
                              <a:solidFill>
                                <a:srgbClr val="487CAA"/>
                              </a:solidFill>
                              <a:latin typeface="Cambria Math" panose="02040503050406030204" pitchFamily="18" charset="0"/>
                            </a:rPr>
                          </m:ctrlPr>
                        </m:sSubPr>
                        <m:e>
                          <m:r>
                            <a:rPr sz="8700" i="1">
                              <a:solidFill>
                                <a:srgbClr val="487CAA"/>
                              </a:solidFill>
                              <a:latin typeface="Cambria Math" panose="02040503050406030204" pitchFamily="18" charset="0"/>
                            </a:rPr>
                            <m:t>𝑠</m:t>
                          </m:r>
                        </m:e>
                        <m:sub>
                          <m:r>
                            <a:rPr sz="8700" i="1">
                              <a:solidFill>
                                <a:srgbClr val="487CAA"/>
                              </a:solidFill>
                              <a:latin typeface="Cambria Math" panose="02040503050406030204" pitchFamily="18" charset="0"/>
                            </a:rPr>
                            <m:t>2</m:t>
                          </m:r>
                        </m:sub>
                      </m:sSub>
                      <m:r>
                        <a:rPr sz="8700" i="1">
                          <a:solidFill>
                            <a:srgbClr val="487CAA"/>
                          </a:solidFill>
                          <a:latin typeface="Cambria Math" panose="02040503050406030204" pitchFamily="18" charset="0"/>
                        </a:rPr>
                        <m:t>=</m:t>
                      </m:r>
                      <m:sSub>
                        <m:sSubPr>
                          <m:ctrlPr>
                            <a:rPr sz="8700" i="1">
                              <a:solidFill>
                                <a:srgbClr val="487CAA"/>
                              </a:solidFill>
                              <a:latin typeface="Cambria Math" panose="02040503050406030204" pitchFamily="18" charset="0"/>
                            </a:rPr>
                          </m:ctrlPr>
                        </m:sSubPr>
                        <m:e>
                          <m:r>
                            <a:rPr sz="8700" i="1">
                              <a:solidFill>
                                <a:srgbClr val="487CAA"/>
                              </a:solidFill>
                              <a:latin typeface="Cambria Math" panose="02040503050406030204" pitchFamily="18" charset="0"/>
                            </a:rPr>
                            <m:t>𝑎</m:t>
                          </m:r>
                        </m:e>
                        <m:sub>
                          <m:r>
                            <a:rPr sz="8700" i="1">
                              <a:solidFill>
                                <a:srgbClr val="487CAA"/>
                              </a:solidFill>
                              <a:latin typeface="Cambria Math" panose="02040503050406030204" pitchFamily="18" charset="0"/>
                            </a:rPr>
                            <m:t>2</m:t>
                          </m:r>
                        </m:sub>
                      </m:sSub>
                      <m:r>
                        <a:rPr sz="8700" i="1">
                          <a:solidFill>
                            <a:srgbClr val="487CAA"/>
                          </a:solidFill>
                          <a:latin typeface="Cambria Math" panose="02040503050406030204" pitchFamily="18" charset="0"/>
                        </a:rPr>
                        <m:t>+</m:t>
                      </m:r>
                      <m:sSub>
                        <m:sSubPr>
                          <m:ctrlPr>
                            <a:rPr sz="8700" i="1">
                              <a:solidFill>
                                <a:srgbClr val="487CAA"/>
                              </a:solidFill>
                              <a:latin typeface="Cambria Math" panose="02040503050406030204" pitchFamily="18" charset="0"/>
                            </a:rPr>
                          </m:ctrlPr>
                        </m:sSubPr>
                        <m:e>
                          <m:r>
                            <a:rPr sz="8700" i="1">
                              <a:solidFill>
                                <a:srgbClr val="487CAA"/>
                              </a:solidFill>
                              <a:latin typeface="Cambria Math" panose="02040503050406030204" pitchFamily="18" charset="0"/>
                            </a:rPr>
                            <m:t>𝑐</m:t>
                          </m:r>
                        </m:e>
                        <m:sub>
                          <m:r>
                            <a:rPr sz="8700" i="1">
                              <a:solidFill>
                                <a:srgbClr val="487CAA"/>
                              </a:solidFill>
                              <a:latin typeface="Cambria Math" panose="02040503050406030204" pitchFamily="18" charset="0"/>
                            </a:rPr>
                            <m:t>2</m:t>
                          </m:r>
                        </m:sub>
                      </m:sSub>
                      <m:r>
                        <a:rPr sz="8700" i="1">
                          <a:solidFill>
                            <a:srgbClr val="487CAA"/>
                          </a:solidFill>
                          <a:latin typeface="Cambria Math" panose="02040503050406030204" pitchFamily="18" charset="0"/>
                        </a:rPr>
                        <m:t>⋅</m:t>
                      </m:r>
                      <m:sSub>
                        <m:sSubPr>
                          <m:ctrlPr>
                            <a:rPr sz="8600" i="1">
                              <a:solidFill>
                                <a:srgbClr val="CB00F5"/>
                              </a:solidFill>
                              <a:latin typeface="Cambria Math" panose="02040503050406030204" pitchFamily="18" charset="0"/>
                            </a:rPr>
                          </m:ctrlPr>
                        </m:sSubPr>
                        <m:e>
                          <m:r>
                            <a:rPr sz="8600" i="1">
                              <a:solidFill>
                                <a:srgbClr val="CB00F5"/>
                              </a:solidFill>
                              <a:latin typeface="Cambria Math" panose="02040503050406030204" pitchFamily="18" charset="0"/>
                            </a:rPr>
                            <m:t>𝑦</m:t>
                          </m:r>
                        </m:e>
                        <m:sub>
                          <m:r>
                            <a:rPr sz="8600" i="1">
                              <a:solidFill>
                                <a:srgbClr val="CB00F5"/>
                              </a:solidFill>
                              <a:latin typeface="Cambria Math" panose="02040503050406030204" pitchFamily="18" charset="0"/>
                            </a:rPr>
                            <m:t>2</m:t>
                          </m:r>
                        </m:sub>
                      </m:sSub>
                      <m:r>
                        <a:rPr sz="11650" i="1">
                          <a:solidFill>
                            <a:srgbClr val="487CAA"/>
                          </a:solidFill>
                          <a:latin typeface="Cambria Math" panose="02040503050406030204" pitchFamily="18" charset="0"/>
                        </a:rPr>
                        <m:t>⋅</m:t>
                      </m:r>
                      <m:r>
                        <a:rPr sz="11650" i="1">
                          <a:solidFill>
                            <a:srgbClr val="487CAA"/>
                          </a:solidFill>
                          <a:latin typeface="Cambria Math" panose="02040503050406030204" pitchFamily="18" charset="0"/>
                        </a:rPr>
                        <m:t>𝑥</m:t>
                      </m:r>
                    </m:oMath>
                  </m:oMathPara>
                </a14:m>
                <a:endParaRPr dirty="0">
                  <a:solidFill>
                    <a:srgbClr val="497CAA"/>
                  </a:solidFill>
                </a:endParaRPr>
              </a:p>
            </p:txBody>
          </p:sp>
        </mc:Choice>
        <mc:Fallback xmlns="">
          <p:sp>
            <p:nvSpPr>
              <p:cNvPr id="657" name="Text"/>
              <p:cNvSpPr txBox="1">
                <a:spLocks noRot="1" noChangeAspect="1" noMove="1" noResize="1" noEditPoints="1" noAdjustHandles="1" noChangeArrowheads="1" noChangeShapeType="1" noTextEdit="1"/>
              </p:cNvSpPr>
              <p:nvPr/>
            </p:nvSpPr>
            <p:spPr>
              <a:xfrm>
                <a:off x="7916609" y="5471855"/>
                <a:ext cx="8339389" cy="2917520"/>
              </a:xfrm>
              <a:prstGeom prst="rect">
                <a:avLst/>
              </a:prstGeom>
              <a:blipFill>
                <a:blip r:embed="rId3"/>
                <a:stretch>
                  <a:fillRect l="-1824" r="-20061" b="-33478"/>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58" name="+    +     +"/>
              <p:cNvSpPr txBox="1"/>
              <p:nvPr/>
            </p:nvSpPr>
            <p:spPr>
              <a:xfrm>
                <a:off x="4108702" y="12952546"/>
                <a:ext cx="24294593" cy="2039014"/>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pPr>
                <a14:m>
                  <m:oMath xmlns:m="http://schemas.openxmlformats.org/officeDocument/2006/math">
                    <m:sSub>
                      <m:sSubPr>
                        <m:ctrlPr>
                          <a:rPr lang="ar-AE" sz="9800" i="1" smtClean="0">
                            <a:solidFill>
                              <a:srgbClr val="D25327"/>
                            </a:solidFill>
                            <a:latin typeface="Cambria Math" panose="02040503050406030204" pitchFamily="18" charset="0"/>
                          </a:rPr>
                        </m:ctrlPr>
                      </m:sSubPr>
                      <m:e>
                        <m:r>
                          <a:rPr lang="ar-AE" sz="9800" i="1">
                            <a:solidFill>
                              <a:srgbClr val="D25327"/>
                            </a:solidFill>
                            <a:latin typeface="Cambria Math" panose="02040503050406030204" pitchFamily="18" charset="0"/>
                          </a:rPr>
                          <m:t>𝛼</m:t>
                        </m:r>
                      </m:e>
                      <m:sub>
                        <m:r>
                          <a:rPr lang="ar-AE" sz="9800" i="1">
                            <a:solidFill>
                              <a:srgbClr val="D25327"/>
                            </a:solidFill>
                            <a:latin typeface="Cambria Math" panose="02040503050406030204" pitchFamily="18" charset="0"/>
                          </a:rPr>
                          <m:t>1</m:t>
                        </m:r>
                      </m:sub>
                    </m:sSub>
                    <m:sSub>
                      <m:sSubPr>
                        <m:ctrlPr>
                          <a:rPr sz="9950" i="1">
                            <a:solidFill>
                              <a:srgbClr val="598A38"/>
                            </a:solidFill>
                            <a:latin typeface="Cambria Math" panose="02040503050406030204" pitchFamily="18" charset="0"/>
                          </a:rPr>
                        </m:ctrlPr>
                      </m:sSubPr>
                      <m:e>
                        <m:r>
                          <a:rPr sz="9950" i="1">
                            <a:solidFill>
                              <a:srgbClr val="598A38"/>
                            </a:solidFill>
                            <a:latin typeface="Cambria Math" panose="02040503050406030204" pitchFamily="18" charset="0"/>
                          </a:rPr>
                          <m:t>𝑠</m:t>
                        </m:r>
                      </m:e>
                      <m:sub>
                        <m:r>
                          <a:rPr sz="9950" i="1">
                            <a:solidFill>
                              <a:srgbClr val="598A38"/>
                            </a:solidFill>
                            <a:latin typeface="Cambria Math" panose="02040503050406030204" pitchFamily="18" charset="0"/>
                          </a:rPr>
                          <m:t>1</m:t>
                        </m:r>
                      </m:sub>
                    </m:sSub>
                  </m:oMath>
                </a14:m>
                <a:r>
                  <a:rPr dirty="0"/>
                  <a:t> </a:t>
                </a:r>
                <a14:m>
                  <m:oMath xmlns:m="http://schemas.openxmlformats.org/officeDocument/2006/math">
                    <m:r>
                      <a:rPr sz="10050" i="1">
                        <a:solidFill>
                          <a:srgbClr val="000000"/>
                        </a:solidFill>
                        <a:latin typeface="Cambria Math" panose="02040503050406030204" pitchFamily="18" charset="0"/>
                      </a:rPr>
                      <m:t>+</m:t>
                    </m:r>
                  </m:oMath>
                </a14:m>
                <a:r>
                  <a:rPr dirty="0"/>
                  <a:t> </a:t>
                </a:r>
                <a14:m>
                  <m:oMath xmlns:m="http://schemas.openxmlformats.org/officeDocument/2006/math">
                    <m:sSub>
                      <m:sSubPr>
                        <m:ctrlPr>
                          <a:rPr sz="9100" i="1">
                            <a:solidFill>
                              <a:srgbClr val="D25327"/>
                            </a:solidFill>
                            <a:latin typeface="Cambria Math" panose="02040503050406030204" pitchFamily="18" charset="0"/>
                          </a:rPr>
                        </m:ctrlPr>
                      </m:sSubPr>
                      <m:e>
                        <m:r>
                          <a:rPr sz="9100" i="1">
                            <a:solidFill>
                              <a:srgbClr val="D25327"/>
                            </a:solidFill>
                            <a:latin typeface="Cambria Math" panose="02040503050406030204" pitchFamily="18" charset="0"/>
                          </a:rPr>
                          <m:t>𝛼</m:t>
                        </m:r>
                      </m:e>
                      <m:sub>
                        <m:r>
                          <a:rPr sz="9100" i="1">
                            <a:solidFill>
                              <a:srgbClr val="D25327"/>
                            </a:solidFill>
                            <a:latin typeface="Cambria Math" panose="02040503050406030204" pitchFamily="18" charset="0"/>
                          </a:rPr>
                          <m:t>2</m:t>
                        </m:r>
                      </m:sub>
                    </m:sSub>
                    <m:sSub>
                      <m:sSubPr>
                        <m:ctrlPr>
                          <a:rPr sz="9100" i="1">
                            <a:solidFill>
                              <a:srgbClr val="487CAA"/>
                            </a:solidFill>
                            <a:latin typeface="Cambria Math" panose="02040503050406030204" pitchFamily="18" charset="0"/>
                          </a:rPr>
                        </m:ctrlPr>
                      </m:sSubPr>
                      <m:e>
                        <m:r>
                          <a:rPr sz="9100" i="1">
                            <a:solidFill>
                              <a:srgbClr val="487CAA"/>
                            </a:solidFill>
                            <a:latin typeface="Cambria Math" panose="02040503050406030204" pitchFamily="18" charset="0"/>
                          </a:rPr>
                          <m:t>𝑠</m:t>
                        </m:r>
                      </m:e>
                      <m:sub>
                        <m:r>
                          <a:rPr sz="9100" i="1">
                            <a:solidFill>
                              <a:srgbClr val="487CAA"/>
                            </a:solidFill>
                            <a:latin typeface="Cambria Math" panose="02040503050406030204" pitchFamily="18" charset="0"/>
                          </a:rPr>
                          <m:t>2</m:t>
                        </m:r>
                      </m:sub>
                    </m:sSub>
                  </m:oMath>
                </a14:m>
                <a:r>
                  <a:rPr dirty="0"/>
                  <a:t> </a:t>
                </a:r>
                <a14:m>
                  <m:oMath xmlns:m="http://schemas.openxmlformats.org/officeDocument/2006/math">
                    <m:r>
                      <a:rPr sz="10050" i="1">
                        <a:solidFill>
                          <a:srgbClr val="000000"/>
                        </a:solidFill>
                        <a:latin typeface="Cambria Math" panose="02040503050406030204" pitchFamily="18" charset="0"/>
                      </a:rPr>
                      <m:t>=</m:t>
                    </m:r>
                  </m:oMath>
                </a14:m>
                <a:r>
                  <a:rPr dirty="0"/>
                  <a:t> </a:t>
                </a:r>
                <a14:m>
                  <m:oMath xmlns:m="http://schemas.openxmlformats.org/officeDocument/2006/math">
                    <m:sSub>
                      <m:sSubPr>
                        <m:ctrlPr>
                          <a:rPr sz="9800" i="1">
                            <a:solidFill>
                              <a:srgbClr val="D25327"/>
                            </a:solidFill>
                            <a:latin typeface="Cambria Math" panose="02040503050406030204" pitchFamily="18" charset="0"/>
                          </a:rPr>
                        </m:ctrlPr>
                      </m:sSubPr>
                      <m:e>
                        <m:r>
                          <a:rPr sz="9800" i="1">
                            <a:solidFill>
                              <a:srgbClr val="D25327"/>
                            </a:solidFill>
                            <a:latin typeface="Cambria Math" panose="02040503050406030204" pitchFamily="18" charset="0"/>
                          </a:rPr>
                          <m:t>𝛼</m:t>
                        </m:r>
                      </m:e>
                      <m:sub>
                        <m:r>
                          <a:rPr sz="9800" i="1">
                            <a:solidFill>
                              <a:srgbClr val="D25327"/>
                            </a:solidFill>
                            <a:latin typeface="Cambria Math" panose="02040503050406030204" pitchFamily="18" charset="0"/>
                          </a:rPr>
                          <m:t>1</m:t>
                        </m:r>
                      </m:sub>
                    </m:sSub>
                    <m:sSub>
                      <m:sSubPr>
                        <m:ctrlPr>
                          <a:rPr sz="9750" i="1">
                            <a:solidFill>
                              <a:srgbClr val="598A38"/>
                            </a:solidFill>
                            <a:latin typeface="Cambria Math" panose="02040503050406030204" pitchFamily="18" charset="0"/>
                          </a:rPr>
                        </m:ctrlPr>
                      </m:sSubPr>
                      <m:e>
                        <m:r>
                          <a:rPr sz="9750" i="1">
                            <a:solidFill>
                              <a:srgbClr val="598A38"/>
                            </a:solidFill>
                            <a:latin typeface="Cambria Math" panose="02040503050406030204" pitchFamily="18" charset="0"/>
                          </a:rPr>
                          <m:t>𝑎</m:t>
                        </m:r>
                      </m:e>
                      <m:sub>
                        <m:r>
                          <a:rPr sz="9750" i="1">
                            <a:solidFill>
                              <a:srgbClr val="598A38"/>
                            </a:solidFill>
                            <a:latin typeface="Cambria Math" panose="02040503050406030204" pitchFamily="18" charset="0"/>
                          </a:rPr>
                          <m:t>1</m:t>
                        </m:r>
                      </m:sub>
                    </m:sSub>
                  </m:oMath>
                </a14:m>
                <a:r>
                  <a:rPr dirty="0"/>
                  <a:t> + </a:t>
                </a:r>
                <a14:m>
                  <m:oMath xmlns:m="http://schemas.openxmlformats.org/officeDocument/2006/math">
                    <m:sSub>
                      <m:sSubPr>
                        <m:ctrlPr>
                          <a:rPr sz="9100" i="1">
                            <a:solidFill>
                              <a:srgbClr val="D25327"/>
                            </a:solidFill>
                            <a:latin typeface="Cambria Math" panose="02040503050406030204" pitchFamily="18" charset="0"/>
                          </a:rPr>
                        </m:ctrlPr>
                      </m:sSubPr>
                      <m:e>
                        <m:r>
                          <a:rPr sz="9100" i="1">
                            <a:solidFill>
                              <a:srgbClr val="D25327"/>
                            </a:solidFill>
                            <a:latin typeface="Cambria Math" panose="02040503050406030204" pitchFamily="18" charset="0"/>
                          </a:rPr>
                          <m:t>𝛼</m:t>
                        </m:r>
                      </m:e>
                      <m:sub>
                        <m:r>
                          <a:rPr sz="9100" i="1">
                            <a:solidFill>
                              <a:srgbClr val="D25327"/>
                            </a:solidFill>
                            <a:latin typeface="Cambria Math" panose="02040503050406030204" pitchFamily="18" charset="0"/>
                          </a:rPr>
                          <m:t>2</m:t>
                        </m:r>
                      </m:sub>
                    </m:sSub>
                    <m:sSub>
                      <m:sSubPr>
                        <m:ctrlPr>
                          <a:rPr sz="9050" i="1">
                            <a:solidFill>
                              <a:srgbClr val="487CAA"/>
                            </a:solidFill>
                            <a:latin typeface="Cambria Math" panose="02040503050406030204" pitchFamily="18" charset="0"/>
                          </a:rPr>
                        </m:ctrlPr>
                      </m:sSubPr>
                      <m:e>
                        <m:r>
                          <a:rPr sz="9050" i="1">
                            <a:solidFill>
                              <a:srgbClr val="487CAA"/>
                            </a:solidFill>
                            <a:latin typeface="Cambria Math" panose="02040503050406030204" pitchFamily="18" charset="0"/>
                          </a:rPr>
                          <m:t>𝑎</m:t>
                        </m:r>
                      </m:e>
                      <m:sub>
                        <m:r>
                          <a:rPr sz="9050" i="1">
                            <a:solidFill>
                              <a:srgbClr val="487CAA"/>
                            </a:solidFill>
                            <a:latin typeface="Cambria Math" panose="02040503050406030204" pitchFamily="18" charset="0"/>
                          </a:rPr>
                          <m:t>2</m:t>
                        </m:r>
                      </m:sub>
                    </m:sSub>
                  </m:oMath>
                </a14:m>
                <a:r>
                  <a:rPr dirty="0"/>
                  <a:t> + </a:t>
                </a:r>
                <a14:m>
                  <m:oMath xmlns:m="http://schemas.openxmlformats.org/officeDocument/2006/math">
                    <m:r>
                      <a:rPr sz="10900" i="1">
                        <a:solidFill>
                          <a:srgbClr val="000000"/>
                        </a:solidFill>
                        <a:latin typeface="Cambria Math" panose="02040503050406030204" pitchFamily="18" charset="0"/>
                      </a:rPr>
                      <m:t>(</m:t>
                    </m:r>
                    <m:sSub>
                      <m:sSubPr>
                        <m:ctrlPr>
                          <a:rPr sz="9800" i="1">
                            <a:solidFill>
                              <a:srgbClr val="D25327"/>
                            </a:solidFill>
                            <a:latin typeface="Cambria Math" panose="02040503050406030204" pitchFamily="18" charset="0"/>
                          </a:rPr>
                        </m:ctrlPr>
                      </m:sSubPr>
                      <m:e>
                        <m:r>
                          <a:rPr sz="9800" i="1">
                            <a:solidFill>
                              <a:srgbClr val="D25327"/>
                            </a:solidFill>
                            <a:latin typeface="Cambria Math" panose="02040503050406030204" pitchFamily="18" charset="0"/>
                          </a:rPr>
                          <m:t>𝛼</m:t>
                        </m:r>
                      </m:e>
                      <m:sub>
                        <m:r>
                          <a:rPr sz="9800" i="1">
                            <a:solidFill>
                              <a:srgbClr val="D25327"/>
                            </a:solidFill>
                            <a:latin typeface="Cambria Math" panose="02040503050406030204" pitchFamily="18" charset="0"/>
                          </a:rPr>
                          <m:t>1</m:t>
                        </m:r>
                      </m:sub>
                    </m:sSub>
                    <m:sSub>
                      <m:sSubPr>
                        <m:ctrlPr>
                          <a:rPr sz="10050" i="1">
                            <a:solidFill>
                              <a:srgbClr val="598A38"/>
                            </a:solidFill>
                            <a:latin typeface="Cambria Math" panose="02040503050406030204" pitchFamily="18" charset="0"/>
                          </a:rPr>
                        </m:ctrlPr>
                      </m:sSubPr>
                      <m:e>
                        <m:r>
                          <a:rPr sz="10050" i="1">
                            <a:solidFill>
                              <a:srgbClr val="598A38"/>
                            </a:solidFill>
                            <a:latin typeface="Cambria Math" panose="02040503050406030204" pitchFamily="18" charset="0"/>
                          </a:rPr>
                          <m:t>𝑐</m:t>
                        </m:r>
                      </m:e>
                      <m:sub>
                        <m:r>
                          <a:rPr sz="10050" i="1">
                            <a:solidFill>
                              <a:srgbClr val="598A38"/>
                            </a:solidFill>
                            <a:latin typeface="Cambria Math" panose="02040503050406030204" pitchFamily="18" charset="0"/>
                          </a:rPr>
                          <m:t>1</m:t>
                        </m:r>
                      </m:sub>
                    </m:sSub>
                  </m:oMath>
                </a14:m>
                <a:r>
                  <a:rPr dirty="0"/>
                  <a:t> + </a:t>
                </a:r>
                <a14:m>
                  <m:oMath xmlns:m="http://schemas.openxmlformats.org/officeDocument/2006/math">
                    <m:sSub>
                      <m:sSubPr>
                        <m:ctrlPr>
                          <a:rPr sz="9100" i="1">
                            <a:solidFill>
                              <a:srgbClr val="D25327"/>
                            </a:solidFill>
                            <a:latin typeface="Cambria Math" panose="02040503050406030204" pitchFamily="18" charset="0"/>
                          </a:rPr>
                        </m:ctrlPr>
                      </m:sSubPr>
                      <m:e>
                        <m:r>
                          <a:rPr sz="9100" i="1">
                            <a:solidFill>
                              <a:srgbClr val="D25327"/>
                            </a:solidFill>
                            <a:latin typeface="Cambria Math" panose="02040503050406030204" pitchFamily="18" charset="0"/>
                          </a:rPr>
                          <m:t>𝛼</m:t>
                        </m:r>
                      </m:e>
                      <m:sub>
                        <m:r>
                          <a:rPr sz="9100" i="1">
                            <a:solidFill>
                              <a:srgbClr val="D25327"/>
                            </a:solidFill>
                            <a:latin typeface="Cambria Math" panose="02040503050406030204" pitchFamily="18" charset="0"/>
                          </a:rPr>
                          <m:t>2</m:t>
                        </m:r>
                      </m:sub>
                    </m:sSub>
                    <m:sSub>
                      <m:sSubPr>
                        <m:ctrlPr>
                          <a:rPr sz="9250" i="1">
                            <a:solidFill>
                              <a:srgbClr val="487CAA"/>
                            </a:solidFill>
                            <a:latin typeface="Cambria Math" panose="02040503050406030204" pitchFamily="18" charset="0"/>
                          </a:rPr>
                        </m:ctrlPr>
                      </m:sSubPr>
                      <m:e>
                        <m:r>
                          <a:rPr sz="9250" i="1">
                            <a:solidFill>
                              <a:srgbClr val="487CAA"/>
                            </a:solidFill>
                            <a:latin typeface="Cambria Math" panose="02040503050406030204" pitchFamily="18" charset="0"/>
                          </a:rPr>
                          <m:t>𝑐</m:t>
                        </m:r>
                      </m:e>
                      <m:sub>
                        <m:r>
                          <a:rPr sz="9250" i="1">
                            <a:solidFill>
                              <a:srgbClr val="487CAA"/>
                            </a:solidFill>
                            <a:latin typeface="Cambria Math" panose="02040503050406030204" pitchFamily="18" charset="0"/>
                          </a:rPr>
                          <m:t>2</m:t>
                        </m:r>
                      </m:sub>
                    </m:sSub>
                    <m:r>
                      <a:rPr sz="8900" i="1">
                        <a:solidFill>
                          <a:srgbClr val="000000"/>
                        </a:solidFill>
                        <a:latin typeface="Cambria Math" panose="02040503050406030204" pitchFamily="18" charset="0"/>
                      </a:rPr>
                      <m:t>)⋅</m:t>
                    </m:r>
                    <m:r>
                      <a:rPr sz="11100" i="1">
                        <a:solidFill>
                          <a:srgbClr val="CB00F5"/>
                        </a:solidFill>
                        <a:latin typeface="Cambria Math" panose="02040503050406030204" pitchFamily="18" charset="0"/>
                      </a:rPr>
                      <m:t>?</m:t>
                    </m:r>
                    <m:r>
                      <a:rPr sz="11650" i="1">
                        <a:solidFill>
                          <a:srgbClr val="000000"/>
                        </a:solidFill>
                        <a:latin typeface="Cambria Math" panose="02040503050406030204" pitchFamily="18" charset="0"/>
                      </a:rPr>
                      <m:t>⋅</m:t>
                    </m:r>
                    <m:r>
                      <a:rPr sz="11650" i="1">
                        <a:solidFill>
                          <a:srgbClr val="000000"/>
                        </a:solidFill>
                        <a:latin typeface="Cambria Math" panose="02040503050406030204" pitchFamily="18" charset="0"/>
                      </a:rPr>
                      <m:t>𝑥</m:t>
                    </m:r>
                  </m:oMath>
                </a14:m>
                <a:endParaRPr dirty="0"/>
              </a:p>
            </p:txBody>
          </p:sp>
        </mc:Choice>
        <mc:Fallback xmlns="">
          <p:sp>
            <p:nvSpPr>
              <p:cNvPr id="658" name="+    +     +"/>
              <p:cNvSpPr txBox="1">
                <a:spLocks noRot="1" noChangeAspect="1" noMove="1" noResize="1" noEditPoints="1" noAdjustHandles="1" noChangeArrowheads="1" noChangeShapeType="1" noTextEdit="1"/>
              </p:cNvSpPr>
              <p:nvPr/>
            </p:nvSpPr>
            <p:spPr>
              <a:xfrm>
                <a:off x="4108702" y="12952546"/>
                <a:ext cx="24294593" cy="2039014"/>
              </a:xfrm>
              <a:prstGeom prst="rect">
                <a:avLst/>
              </a:prstGeom>
              <a:blipFill>
                <a:blip r:embed="rId4"/>
                <a:stretch>
                  <a:fillRect l="-731" b="-20497"/>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59" name="Any   ,"/>
              <p:cNvSpPr txBox="1"/>
              <p:nvPr/>
            </p:nvSpPr>
            <p:spPr>
              <a:xfrm>
                <a:off x="14808592" y="10125052"/>
                <a:ext cx="5439753" cy="175432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solidFill>
                      <a:srgbClr val="D25428"/>
                    </a:solidFill>
                  </a:defRPr>
                </a:pPr>
                <a:r>
                  <a:rPr dirty="0"/>
                  <a:t>Any </a:t>
                </a:r>
                <a14:m>
                  <m:oMath xmlns:m="http://schemas.openxmlformats.org/officeDocument/2006/math">
                    <m:sSub>
                      <m:sSubPr>
                        <m:ctrlPr>
                          <a:rPr sz="9800" i="1">
                            <a:solidFill>
                              <a:srgbClr val="D25327"/>
                            </a:solidFill>
                            <a:latin typeface="Cambria Math" panose="02040503050406030204" pitchFamily="18" charset="0"/>
                          </a:rPr>
                        </m:ctrlPr>
                      </m:sSubPr>
                      <m:e>
                        <m:r>
                          <a:rPr sz="9800" i="1">
                            <a:solidFill>
                              <a:srgbClr val="D25327"/>
                            </a:solidFill>
                            <a:latin typeface="Cambria Math" panose="02040503050406030204" pitchFamily="18" charset="0"/>
                          </a:rPr>
                          <m:t>𝛼</m:t>
                        </m:r>
                      </m:e>
                      <m:sub>
                        <m:r>
                          <a:rPr sz="9800" i="1">
                            <a:solidFill>
                              <a:srgbClr val="D25327"/>
                            </a:solidFill>
                            <a:latin typeface="Cambria Math" panose="02040503050406030204" pitchFamily="18" charset="0"/>
                          </a:rPr>
                          <m:t>1</m:t>
                        </m:r>
                      </m:sub>
                    </m:sSub>
                  </m:oMath>
                </a14:m>
                <a:r>
                  <a:rPr dirty="0"/>
                  <a:t> , </a:t>
                </a:r>
                <a14:m>
                  <m:oMath xmlns:m="http://schemas.openxmlformats.org/officeDocument/2006/math">
                    <m:sSub>
                      <m:sSubPr>
                        <m:ctrlPr>
                          <a:rPr sz="9800" i="1">
                            <a:solidFill>
                              <a:srgbClr val="D25327"/>
                            </a:solidFill>
                            <a:latin typeface="Cambria Math" panose="02040503050406030204" pitchFamily="18" charset="0"/>
                          </a:rPr>
                        </m:ctrlPr>
                      </m:sSubPr>
                      <m:e>
                        <m:r>
                          <a:rPr sz="9800" i="1">
                            <a:solidFill>
                              <a:srgbClr val="D25327"/>
                            </a:solidFill>
                            <a:latin typeface="Cambria Math" panose="02040503050406030204" pitchFamily="18" charset="0"/>
                          </a:rPr>
                          <m:t>𝛼</m:t>
                        </m:r>
                      </m:e>
                      <m:sub>
                        <m:r>
                          <a:rPr sz="9800" i="1">
                            <a:solidFill>
                              <a:srgbClr val="D25327"/>
                            </a:solidFill>
                            <a:latin typeface="Cambria Math" panose="02040503050406030204" pitchFamily="18" charset="0"/>
                          </a:rPr>
                          <m:t>2</m:t>
                        </m:r>
                      </m:sub>
                    </m:sSub>
                  </m:oMath>
                </a14:m>
                <a:endParaRPr sz="9800" dirty="0"/>
              </a:p>
            </p:txBody>
          </p:sp>
        </mc:Choice>
        <mc:Fallback xmlns="">
          <p:sp>
            <p:nvSpPr>
              <p:cNvPr id="659" name="Any   ,"/>
              <p:cNvSpPr txBox="1">
                <a:spLocks noRot="1" noChangeAspect="1" noMove="1" noResize="1" noEditPoints="1" noAdjustHandles="1" noChangeArrowheads="1" noChangeShapeType="1" noTextEdit="1"/>
              </p:cNvSpPr>
              <p:nvPr/>
            </p:nvSpPr>
            <p:spPr>
              <a:xfrm>
                <a:off x="14808592" y="10125052"/>
                <a:ext cx="5439753" cy="1754320"/>
              </a:xfrm>
              <a:prstGeom prst="rect">
                <a:avLst/>
              </a:prstGeom>
              <a:blipFill>
                <a:blip r:embed="rId5"/>
                <a:stretch>
                  <a:fillRect l="-8837" r="-1163" b="-23741"/>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cxnSp>
        <p:nvCxnSpPr>
          <p:cNvPr id="660" name="Connection Line"/>
          <p:cNvCxnSpPr>
            <a:cxnSpLocks/>
          </p:cNvCxnSpPr>
          <p:nvPr/>
        </p:nvCxnSpPr>
        <p:spPr>
          <a:xfrm flipV="1">
            <a:off x="12518886" y="9462052"/>
            <a:ext cx="0" cy="3490494"/>
          </a:xfrm>
          <a:prstGeom prst="straightConnector1">
            <a:avLst/>
          </a:prstGeom>
          <a:ln w="127000">
            <a:solidFill>
              <a:srgbClr val="000000"/>
            </a:solidFill>
            <a:headEnd type="triangle"/>
          </a:ln>
        </p:spPr>
      </p:cxnSp>
      <mc:AlternateContent xmlns:mc="http://schemas.openxmlformats.org/markup-compatibility/2006" xmlns:a14="http://schemas.microsoft.com/office/drawing/2010/main">
        <mc:Choice Requires="a14">
          <p:sp>
            <p:nvSpPr>
              <p:cNvPr id="661" name=",   are chosen randomly and hidden to the adversary before picking   ,"/>
              <p:cNvSpPr txBox="1"/>
              <p:nvPr/>
            </p:nvSpPr>
            <p:spPr>
              <a:xfrm>
                <a:off x="19440400" y="5589919"/>
                <a:ext cx="10489281" cy="317620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lIns="121917" tIns="121917" rIns="121917" bIns="121917">
                <a:spAutoFit/>
              </a:bodyPr>
              <a:lstStyle/>
              <a:p>
                <a:pPr>
                  <a:defRPr sz="6000">
                    <a:solidFill>
                      <a:srgbClr val="CC00F5"/>
                    </a:solidFill>
                  </a:defRPr>
                </a:pPr>
                <a14:m>
                  <m:oMath xmlns:m="http://schemas.openxmlformats.org/officeDocument/2006/math">
                    <m:sSub>
                      <m:sSubPr>
                        <m:ctrlPr>
                          <a:rPr sz="6950" i="1">
                            <a:solidFill>
                              <a:srgbClr val="CB00F5"/>
                            </a:solidFill>
                            <a:latin typeface="Cambria Math" panose="02040503050406030204" pitchFamily="18" charset="0"/>
                          </a:rPr>
                        </m:ctrlPr>
                      </m:sSubPr>
                      <m:e>
                        <m:r>
                          <a:rPr sz="6950" i="1">
                            <a:solidFill>
                              <a:srgbClr val="CB00F5"/>
                            </a:solidFill>
                            <a:latin typeface="Cambria Math" panose="02040503050406030204" pitchFamily="18" charset="0"/>
                          </a:rPr>
                          <m:t>𝑦</m:t>
                        </m:r>
                      </m:e>
                      <m:sub>
                        <m:r>
                          <a:rPr sz="6950" i="1">
                            <a:solidFill>
                              <a:srgbClr val="CB00F5"/>
                            </a:solidFill>
                            <a:latin typeface="Cambria Math" panose="02040503050406030204" pitchFamily="18" charset="0"/>
                          </a:rPr>
                          <m:t>1</m:t>
                        </m:r>
                      </m:sub>
                    </m:sSub>
                  </m:oMath>
                </a14:m>
                <a:r>
                  <a:rPr dirty="0"/>
                  <a:t>, </a:t>
                </a:r>
                <a14:m>
                  <m:oMath xmlns:m="http://schemas.openxmlformats.org/officeDocument/2006/math">
                    <m:sSub>
                      <m:sSubPr>
                        <m:ctrlPr>
                          <a:rPr sz="6450" i="1">
                            <a:solidFill>
                              <a:srgbClr val="CB00F5"/>
                            </a:solidFill>
                            <a:latin typeface="Cambria Math" panose="02040503050406030204" pitchFamily="18" charset="0"/>
                          </a:rPr>
                        </m:ctrlPr>
                      </m:sSubPr>
                      <m:e>
                        <m:r>
                          <a:rPr sz="6450" i="1">
                            <a:solidFill>
                              <a:srgbClr val="CB00F5"/>
                            </a:solidFill>
                            <a:latin typeface="Cambria Math" panose="02040503050406030204" pitchFamily="18" charset="0"/>
                          </a:rPr>
                          <m:t>𝑦</m:t>
                        </m:r>
                      </m:e>
                      <m:sub>
                        <m:r>
                          <a:rPr sz="6450" i="1">
                            <a:solidFill>
                              <a:srgbClr val="CB00F5"/>
                            </a:solidFill>
                            <a:latin typeface="Cambria Math" panose="02040503050406030204" pitchFamily="18" charset="0"/>
                          </a:rPr>
                          <m:t>2</m:t>
                        </m:r>
                      </m:sub>
                    </m:sSub>
                  </m:oMath>
                </a14:m>
                <a:r>
                  <a:rPr dirty="0"/>
                  <a:t> </a:t>
                </a:r>
                <a:r>
                  <a:rPr dirty="0">
                    <a:solidFill>
                      <a:srgbClr val="000000"/>
                    </a:solidFill>
                  </a:rPr>
                  <a:t>are chosen </a:t>
                </a:r>
                <a:r>
                  <a:rPr b="1" dirty="0">
                    <a:solidFill>
                      <a:srgbClr val="000000"/>
                    </a:solidFill>
                  </a:rPr>
                  <a:t>randomly</a:t>
                </a:r>
                <a:r>
                  <a:rPr dirty="0">
                    <a:solidFill>
                      <a:srgbClr val="000000"/>
                    </a:solidFill>
                  </a:rPr>
                  <a:t> and </a:t>
                </a:r>
                <a:r>
                  <a:rPr b="1" dirty="0">
                    <a:solidFill>
                      <a:srgbClr val="000000"/>
                    </a:solidFill>
                  </a:rPr>
                  <a:t>hidden</a:t>
                </a:r>
                <a:r>
                  <a:rPr dirty="0">
                    <a:solidFill>
                      <a:srgbClr val="000000"/>
                    </a:solidFill>
                  </a:rPr>
                  <a:t> to the adversary before picking </a:t>
                </a:r>
                <a14:m>
                  <m:oMath xmlns:m="http://schemas.openxmlformats.org/officeDocument/2006/math">
                    <m:sSub>
                      <m:sSubPr>
                        <m:ctrlPr>
                          <a:rPr sz="7500" i="1">
                            <a:solidFill>
                              <a:srgbClr val="598A38"/>
                            </a:solidFill>
                            <a:latin typeface="Cambria Math" panose="02040503050406030204" pitchFamily="18" charset="0"/>
                          </a:rPr>
                        </m:ctrlPr>
                      </m:sSubPr>
                      <m:e>
                        <m:r>
                          <a:rPr sz="7500" i="1">
                            <a:solidFill>
                              <a:srgbClr val="598A38"/>
                            </a:solidFill>
                            <a:latin typeface="Cambria Math" panose="02040503050406030204" pitchFamily="18" charset="0"/>
                          </a:rPr>
                          <m:t>𝑐</m:t>
                        </m:r>
                      </m:e>
                      <m:sub>
                        <m:r>
                          <a:rPr sz="7500" i="1">
                            <a:solidFill>
                              <a:srgbClr val="598A38"/>
                            </a:solidFill>
                            <a:latin typeface="Cambria Math" panose="02040503050406030204" pitchFamily="18" charset="0"/>
                          </a:rPr>
                          <m:t>1</m:t>
                        </m:r>
                      </m:sub>
                    </m:sSub>
                  </m:oMath>
                </a14:m>
                <a:r>
                  <a:rPr dirty="0">
                    <a:solidFill>
                      <a:srgbClr val="000000"/>
                    </a:solidFill>
                  </a:rPr>
                  <a:t> , </a:t>
                </a:r>
                <a14:m>
                  <m:oMath xmlns:m="http://schemas.openxmlformats.org/officeDocument/2006/math">
                    <m:sSub>
                      <m:sSubPr>
                        <m:ctrlPr>
                          <a:rPr sz="6900" i="1">
                            <a:solidFill>
                              <a:srgbClr val="487CAA"/>
                            </a:solidFill>
                            <a:latin typeface="Cambria Math" panose="02040503050406030204" pitchFamily="18" charset="0"/>
                          </a:rPr>
                        </m:ctrlPr>
                      </m:sSubPr>
                      <m:e>
                        <m:r>
                          <a:rPr sz="6900" i="1">
                            <a:solidFill>
                              <a:srgbClr val="487CAA"/>
                            </a:solidFill>
                            <a:latin typeface="Cambria Math" panose="02040503050406030204" pitchFamily="18" charset="0"/>
                          </a:rPr>
                          <m:t>𝑐</m:t>
                        </m:r>
                      </m:e>
                      <m:sub>
                        <m:r>
                          <a:rPr sz="6900" i="1">
                            <a:solidFill>
                              <a:srgbClr val="487CAA"/>
                            </a:solidFill>
                            <a:latin typeface="Cambria Math" panose="02040503050406030204" pitchFamily="18" charset="0"/>
                          </a:rPr>
                          <m:t>2</m:t>
                        </m:r>
                      </m:sub>
                    </m:sSub>
                  </m:oMath>
                </a14:m>
                <a:r>
                  <a:rPr dirty="0">
                    <a:solidFill>
                      <a:srgbClr val="000000"/>
                    </a:solidFill>
                  </a:rPr>
                  <a:t> </a:t>
                </a:r>
                <a:endParaRPr dirty="0">
                  <a:solidFill>
                    <a:srgbClr val="497CAA"/>
                  </a:solidFill>
                </a:endParaRPr>
              </a:p>
            </p:txBody>
          </p:sp>
        </mc:Choice>
        <mc:Fallback xmlns="">
          <p:sp>
            <p:nvSpPr>
              <p:cNvPr id="661" name=",   are chosen randomly and hidden to the adversary before picking   ,"/>
              <p:cNvSpPr txBox="1">
                <a:spLocks noRot="1" noChangeAspect="1" noMove="1" noResize="1" noEditPoints="1" noAdjustHandles="1" noChangeArrowheads="1" noChangeShapeType="1" noTextEdit="1"/>
              </p:cNvSpPr>
              <p:nvPr/>
            </p:nvSpPr>
            <p:spPr>
              <a:xfrm>
                <a:off x="19440400" y="5589919"/>
                <a:ext cx="10489281" cy="3176200"/>
              </a:xfrm>
              <a:prstGeom prst="rect">
                <a:avLst/>
              </a:prstGeom>
              <a:blipFill>
                <a:blip r:embed="rId6"/>
                <a:stretch>
                  <a:fillRect l="-3144" r="-3869" b="-14741"/>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662" name="Slide Number"/>
          <p:cNvSpPr txBox="1">
            <a:spLocks noGrp="1"/>
          </p:cNvSpPr>
          <p:nvPr>
            <p:ph type="sldNum" sz="quarter" idx="4294967295"/>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29</a:t>
            </a:fld>
            <a:endParaRPr/>
          </a:p>
        </p:txBody>
      </p:sp>
      <p:sp>
        <p:nvSpPr>
          <p:cNvPr id="663" name="However, the adversary can use more general strategies to combine sessions …"/>
          <p:cNvSpPr txBox="1"/>
          <p:nvPr/>
        </p:nvSpPr>
        <p:spPr>
          <a:xfrm>
            <a:off x="2538682" y="16194165"/>
            <a:ext cx="16244234" cy="216143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spAutoFit/>
          </a:bodyPr>
          <a:lstStyle>
            <a:lvl1pPr>
              <a:defRPr sz="6800"/>
            </a:lvl1pPr>
          </a:lstStyle>
          <a:p>
            <a:r>
              <a:t>However, the adversary can use more general strategies to combine sessions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5" nodeType="clickEffect">
                                  <p:stCondLst>
                                    <p:cond delay="0"/>
                                  </p:stCondLst>
                                  <p:iterate>
                                    <p:tmAbs val="0"/>
                                  </p:iterate>
                                  <p:childTnLst>
                                    <p:set>
                                      <p:cBhvr>
                                        <p:cTn id="6" fill="hold"/>
                                        <p:tgtEl>
                                          <p:spTgt spid="663"/>
                                        </p:tgtEl>
                                        <p:attrNameLst>
                                          <p:attrName>style.visibility</p:attrName>
                                        </p:attrNameLst>
                                      </p:cBhvr>
                                      <p:to>
                                        <p:strVal val="visible"/>
                                      </p:to>
                                    </p:set>
                                    <p:animEffect transition="in" filter="fade">
                                      <p:cBhvr>
                                        <p:cTn id="7" dur="300"/>
                                        <p:tgtEl>
                                          <p:spTgt spid="6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3" grpId="5"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Applications of Blind Signatures"/>
          <p:cNvSpPr txBox="1">
            <a:spLocks noGrp="1"/>
          </p:cNvSpPr>
          <p:nvPr>
            <p:ph type="title"/>
          </p:nvPr>
        </p:nvSpPr>
        <p:spPr>
          <a:prstGeom prst="rect">
            <a:avLst/>
          </a:prstGeom>
        </p:spPr>
        <p:txBody>
          <a:bodyPr/>
          <a:lstStyle/>
          <a:p>
            <a:r>
              <a:t>Applications of Blind Signatures</a:t>
            </a:r>
          </a:p>
        </p:txBody>
      </p:sp>
      <p:sp>
        <p:nvSpPr>
          <p:cNvPr id="117" name="Anonymous e-cash systems [Chaum83]…"/>
          <p:cNvSpPr txBox="1">
            <a:spLocks noGrp="1"/>
          </p:cNvSpPr>
          <p:nvPr>
            <p:ph type="body" idx="1"/>
          </p:nvPr>
        </p:nvSpPr>
        <p:spPr>
          <a:prstGeom prst="rect">
            <a:avLst/>
          </a:prstGeom>
        </p:spPr>
        <p:txBody>
          <a:bodyPr/>
          <a:lstStyle/>
          <a:p>
            <a:r>
              <a:rPr dirty="0"/>
              <a:t>Anonymous e-cash systems </a:t>
            </a:r>
            <a:r>
              <a:rPr dirty="0">
                <a:solidFill>
                  <a:srgbClr val="0063FC"/>
                </a:solidFill>
              </a:rPr>
              <a:t>[Chaum83]</a:t>
            </a:r>
          </a:p>
          <a:p>
            <a:pPr marL="1126671" lvl="1" indent="-669471"/>
            <a:endParaRPr dirty="0">
              <a:solidFill>
                <a:srgbClr val="0063FC"/>
              </a:solidFill>
            </a:endParaRPr>
          </a:p>
          <a:p>
            <a:r>
              <a:rPr dirty="0"/>
              <a:t>Anonymous credentials (e.g., </a:t>
            </a:r>
            <a:r>
              <a:rPr dirty="0">
                <a:solidFill>
                  <a:srgbClr val="0063FC"/>
                </a:solidFill>
              </a:rPr>
              <a:t>[CL04]</a:t>
            </a:r>
            <a:r>
              <a:rPr dirty="0"/>
              <a:t>)</a:t>
            </a:r>
          </a:p>
          <a:p>
            <a:pPr marL="1126671" lvl="1" indent="-669471"/>
            <a:endParaRPr dirty="0"/>
          </a:p>
          <a:p>
            <a:r>
              <a:rPr dirty="0"/>
              <a:t>Anonymous tokens in web applications:</a:t>
            </a:r>
          </a:p>
          <a:p>
            <a:pPr marL="1740078" lvl="2" indent="-669471">
              <a:buChar char="-"/>
            </a:pPr>
            <a:r>
              <a:rPr dirty="0"/>
              <a:t>e.g. Privacy-preserving ad-click measurement</a:t>
            </a:r>
          </a:p>
        </p:txBody>
      </p:sp>
      <p:sp>
        <p:nvSpPr>
          <p:cNvPr id="118" name="Cash"/>
          <p:cNvSpPr/>
          <p:nvPr/>
        </p:nvSpPr>
        <p:spPr>
          <a:xfrm>
            <a:off x="21029517" y="5858777"/>
            <a:ext cx="3383285" cy="138768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20071"/>
                </a:lnTo>
                <a:lnTo>
                  <a:pt x="21600" y="0"/>
                </a:lnTo>
                <a:lnTo>
                  <a:pt x="0" y="0"/>
                </a:lnTo>
                <a:close/>
                <a:moveTo>
                  <a:pt x="3019" y="1846"/>
                </a:moveTo>
                <a:lnTo>
                  <a:pt x="9380" y="1846"/>
                </a:lnTo>
                <a:cubicBezTo>
                  <a:pt x="8379" y="3482"/>
                  <a:pt x="7686" y="6872"/>
                  <a:pt x="7686" y="10802"/>
                </a:cubicBezTo>
                <a:cubicBezTo>
                  <a:pt x="7686" y="14732"/>
                  <a:pt x="8379" y="18118"/>
                  <a:pt x="9380" y="19754"/>
                </a:cubicBezTo>
                <a:lnTo>
                  <a:pt x="3019" y="19754"/>
                </a:lnTo>
                <a:cubicBezTo>
                  <a:pt x="2835" y="16931"/>
                  <a:pt x="1920" y="14704"/>
                  <a:pt x="762" y="14256"/>
                </a:cubicBezTo>
                <a:lnTo>
                  <a:pt x="762" y="7344"/>
                </a:lnTo>
                <a:cubicBezTo>
                  <a:pt x="1920" y="6896"/>
                  <a:pt x="2835" y="4669"/>
                  <a:pt x="3019" y="1846"/>
                </a:cubicBezTo>
                <a:close/>
                <a:moveTo>
                  <a:pt x="12080" y="1846"/>
                </a:moveTo>
                <a:lnTo>
                  <a:pt x="18581" y="1846"/>
                </a:lnTo>
                <a:cubicBezTo>
                  <a:pt x="18765" y="4669"/>
                  <a:pt x="19678" y="6896"/>
                  <a:pt x="20836" y="7344"/>
                </a:cubicBezTo>
                <a:lnTo>
                  <a:pt x="20836" y="14256"/>
                </a:lnTo>
                <a:cubicBezTo>
                  <a:pt x="19678" y="14704"/>
                  <a:pt x="18765" y="16931"/>
                  <a:pt x="18581" y="19754"/>
                </a:cubicBezTo>
                <a:lnTo>
                  <a:pt x="12080" y="19754"/>
                </a:lnTo>
                <a:cubicBezTo>
                  <a:pt x="13080" y="18118"/>
                  <a:pt x="13772" y="14732"/>
                  <a:pt x="13772" y="10802"/>
                </a:cubicBezTo>
                <a:cubicBezTo>
                  <a:pt x="13772" y="6872"/>
                  <a:pt x="13080" y="3482"/>
                  <a:pt x="12080" y="1846"/>
                </a:cubicBezTo>
                <a:close/>
                <a:moveTo>
                  <a:pt x="4544" y="7884"/>
                </a:moveTo>
                <a:cubicBezTo>
                  <a:pt x="4232" y="7884"/>
                  <a:pt x="3921" y="8174"/>
                  <a:pt x="3683" y="8754"/>
                </a:cubicBezTo>
                <a:cubicBezTo>
                  <a:pt x="3208" y="9913"/>
                  <a:pt x="3208" y="11795"/>
                  <a:pt x="3683" y="12953"/>
                </a:cubicBezTo>
                <a:cubicBezTo>
                  <a:pt x="4159" y="14112"/>
                  <a:pt x="4929" y="14112"/>
                  <a:pt x="5404" y="12953"/>
                </a:cubicBezTo>
                <a:cubicBezTo>
                  <a:pt x="5880" y="11795"/>
                  <a:pt x="5880" y="9913"/>
                  <a:pt x="5404" y="8754"/>
                </a:cubicBezTo>
                <a:cubicBezTo>
                  <a:pt x="5167" y="8174"/>
                  <a:pt x="4855" y="7884"/>
                  <a:pt x="4544" y="7884"/>
                </a:cubicBezTo>
                <a:close/>
                <a:moveTo>
                  <a:pt x="16914" y="7884"/>
                </a:moveTo>
                <a:cubicBezTo>
                  <a:pt x="16603" y="7884"/>
                  <a:pt x="16291" y="8174"/>
                  <a:pt x="16054" y="8754"/>
                </a:cubicBezTo>
                <a:cubicBezTo>
                  <a:pt x="15578" y="9913"/>
                  <a:pt x="15578" y="11795"/>
                  <a:pt x="16054" y="12953"/>
                </a:cubicBezTo>
                <a:cubicBezTo>
                  <a:pt x="16529" y="14112"/>
                  <a:pt x="17301" y="14112"/>
                  <a:pt x="17776" y="12953"/>
                </a:cubicBezTo>
                <a:cubicBezTo>
                  <a:pt x="18252" y="11795"/>
                  <a:pt x="18252" y="9913"/>
                  <a:pt x="17776" y="8754"/>
                </a:cubicBezTo>
                <a:cubicBezTo>
                  <a:pt x="17539" y="8174"/>
                  <a:pt x="17226" y="7884"/>
                  <a:pt x="16914" y="7884"/>
                </a:cubicBezTo>
                <a:close/>
              </a:path>
            </a:pathLst>
          </a:custGeom>
          <a:solidFill>
            <a:schemeClr val="accent6"/>
          </a:solidFill>
          <a:ln w="12700">
            <a:miter lim="400000"/>
          </a:ln>
        </p:spPr>
        <p:txBody>
          <a:bodyPr lIns="121917" tIns="121917" rIns="121917" bIns="121917" anchor="ctr"/>
          <a:lstStyle/>
          <a:p>
            <a:endParaRPr/>
          </a:p>
        </p:txBody>
      </p:sp>
      <p:sp>
        <p:nvSpPr>
          <p:cNvPr id="119" name="Slide Number"/>
          <p:cNvSpPr txBox="1">
            <a:spLocks noGrp="1"/>
          </p:cNvSpPr>
          <p:nvPr>
            <p:ph type="sldNum" sz="quarter" idx="4294967295"/>
          </p:nvPr>
        </p:nvSpPr>
        <p:spPr>
          <a:xfrm>
            <a:off x="29801413" y="18105782"/>
            <a:ext cx="475388" cy="69463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a:t>
            </a:fld>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117">
                                            <p:bg/>
                                          </p:spTgt>
                                        </p:tgtEl>
                                        <p:attrNameLst>
                                          <p:attrName>style.visibility</p:attrName>
                                        </p:attrNameLst>
                                      </p:cBhvr>
                                      <p:to>
                                        <p:strVal val="visible"/>
                                      </p:to>
                                    </p:set>
                                    <p:animEffect transition="in" filter="fade">
                                      <p:cBhvr>
                                        <p:cTn id="7" dur="300"/>
                                        <p:tgtEl>
                                          <p:spTgt spid="117">
                                            <p:bg/>
                                          </p:spTgt>
                                        </p:tgtEl>
                                      </p:cBhvr>
                                    </p:animEffect>
                                  </p:childTnLst>
                                </p:cTn>
                              </p:par>
                              <p:par>
                                <p:cTn id="8" presetID="10" presetClass="entr" presetSubtype="0" fill="hold" grpId="1" nodeType="withEffect">
                                  <p:stCondLst>
                                    <p:cond delay="0"/>
                                  </p:stCondLst>
                                  <p:iterate>
                                    <p:tmAbs val="0"/>
                                  </p:iterate>
                                  <p:childTnLst>
                                    <p:set>
                                      <p:cBhvr>
                                        <p:cTn id="9" fill="hold"/>
                                        <p:tgtEl>
                                          <p:spTgt spid="117">
                                            <p:txEl>
                                              <p:pRg st="0" end="0"/>
                                            </p:txEl>
                                          </p:spTgt>
                                        </p:tgtEl>
                                        <p:attrNameLst>
                                          <p:attrName>style.visibility</p:attrName>
                                        </p:attrNameLst>
                                      </p:cBhvr>
                                      <p:to>
                                        <p:strVal val="visible"/>
                                      </p:to>
                                    </p:set>
                                    <p:animEffect transition="in" filter="fade">
                                      <p:cBhvr>
                                        <p:cTn id="10" dur="300"/>
                                        <p:tgtEl>
                                          <p:spTgt spid="117">
                                            <p:txEl>
                                              <p:pRg st="0" end="0"/>
                                            </p:txEl>
                                          </p:spTgt>
                                        </p:tgtEl>
                                      </p:cBhvr>
                                    </p:animEffect>
                                  </p:childTnLst>
                                </p:cTn>
                              </p:par>
                              <p:par>
                                <p:cTn id="11" presetID="10" presetClass="entr" fill="hold" grpId="2" nodeType="withEffect">
                                  <p:stCondLst>
                                    <p:cond delay="0"/>
                                  </p:stCondLst>
                                  <p:iterate>
                                    <p:tmAbs val="0"/>
                                  </p:iterate>
                                  <p:childTnLst>
                                    <p:set>
                                      <p:cBhvr>
                                        <p:cTn id="12" fill="hold"/>
                                        <p:tgtEl>
                                          <p:spTgt spid="118"/>
                                        </p:tgtEl>
                                        <p:attrNameLst>
                                          <p:attrName>style.visibility</p:attrName>
                                        </p:attrNameLst>
                                      </p:cBhvr>
                                      <p:to>
                                        <p:strVal val="visible"/>
                                      </p:to>
                                    </p:set>
                                    <p:animEffect transition="in" filter="fade">
                                      <p:cBhvr>
                                        <p:cTn id="13" dur="300"/>
                                        <p:tgtEl>
                                          <p:spTgt spid="11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fill="hold" grpId="1" nodeType="clickEffect">
                                  <p:stCondLst>
                                    <p:cond delay="0"/>
                                  </p:stCondLst>
                                  <p:iterate>
                                    <p:tmAbs val="0"/>
                                  </p:iterate>
                                  <p:childTnLst>
                                    <p:set>
                                      <p:cBhvr>
                                        <p:cTn id="17" fill="hold"/>
                                        <p:tgtEl>
                                          <p:spTgt spid="117">
                                            <p:txEl>
                                              <p:pRg st="2" end="2"/>
                                            </p:txEl>
                                          </p:spTgt>
                                        </p:tgtEl>
                                        <p:attrNameLst>
                                          <p:attrName>style.visibility</p:attrName>
                                        </p:attrNameLst>
                                      </p:cBhvr>
                                      <p:to>
                                        <p:strVal val="visible"/>
                                      </p:to>
                                    </p:set>
                                    <p:animEffect transition="in" filter="fade">
                                      <p:cBhvr>
                                        <p:cTn id="18" dur="300"/>
                                        <p:tgtEl>
                                          <p:spTgt spid="117">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fill="hold" grpId="1" nodeType="clickEffect">
                                  <p:stCondLst>
                                    <p:cond delay="0"/>
                                  </p:stCondLst>
                                  <p:iterate>
                                    <p:tmAbs val="0"/>
                                  </p:iterate>
                                  <p:childTnLst>
                                    <p:set>
                                      <p:cBhvr>
                                        <p:cTn id="22" fill="hold"/>
                                        <p:tgtEl>
                                          <p:spTgt spid="117">
                                            <p:txEl>
                                              <p:pRg st="4" end="4"/>
                                            </p:txEl>
                                          </p:spTgt>
                                        </p:tgtEl>
                                        <p:attrNameLst>
                                          <p:attrName>style.visibility</p:attrName>
                                        </p:attrNameLst>
                                      </p:cBhvr>
                                      <p:to>
                                        <p:strVal val="visible"/>
                                      </p:to>
                                    </p:set>
                                    <p:animEffect transition="in" filter="fade">
                                      <p:cBhvr>
                                        <p:cTn id="23" dur="300"/>
                                        <p:tgtEl>
                                          <p:spTgt spid="117">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fill="hold" grpId="1" nodeType="clickEffect">
                                  <p:stCondLst>
                                    <p:cond delay="0"/>
                                  </p:stCondLst>
                                  <p:iterate>
                                    <p:tmAbs val="0"/>
                                  </p:iterate>
                                  <p:childTnLst>
                                    <p:set>
                                      <p:cBhvr>
                                        <p:cTn id="27" fill="hold"/>
                                        <p:tgtEl>
                                          <p:spTgt spid="117">
                                            <p:txEl>
                                              <p:pRg st="5" end="5"/>
                                            </p:txEl>
                                          </p:spTgt>
                                        </p:tgtEl>
                                        <p:attrNameLst>
                                          <p:attrName>style.visibility</p:attrName>
                                        </p:attrNameLst>
                                      </p:cBhvr>
                                      <p:to>
                                        <p:strVal val="visible"/>
                                      </p:to>
                                    </p:set>
                                    <p:animEffect transition="in" filter="fade">
                                      <p:cBhvr>
                                        <p:cTn id="28" dur="300"/>
                                        <p:tgtEl>
                                          <p:spTgt spid="11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1" uiExpand="1" build="p" bldLvl="5" animBg="1" advAuto="0"/>
      <p:bldP spid="118" grpId="2" uiExpand="1" animBg="1" advAuto="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7" name="Combining two sessions trivially"/>
          <p:cNvSpPr txBox="1">
            <a:spLocks noGrp="1"/>
          </p:cNvSpPr>
          <p:nvPr>
            <p:ph type="title"/>
          </p:nvPr>
        </p:nvSpPr>
        <p:spPr>
          <a:prstGeom prst="rect">
            <a:avLst/>
          </a:prstGeom>
        </p:spPr>
        <p:txBody>
          <a:bodyPr/>
          <a:lstStyle/>
          <a:p>
            <a:r>
              <a:rPr dirty="0"/>
              <a:t>Combining two sessions trivially</a:t>
            </a:r>
          </a:p>
        </p:txBody>
      </p:sp>
      <mc:AlternateContent xmlns:mc="http://schemas.openxmlformats.org/markup-compatibility/2006" xmlns:a14="http://schemas.microsoft.com/office/drawing/2010/main">
        <mc:Choice Requires="a14">
          <p:sp>
            <p:nvSpPr>
              <p:cNvPr id="668" name="Text"/>
              <p:cNvSpPr txBox="1"/>
              <p:nvPr/>
            </p:nvSpPr>
            <p:spPr>
              <a:xfrm>
                <a:off x="10065114" y="5077772"/>
                <a:ext cx="8339389" cy="291752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solidFill>
                      <a:schemeClr val="accent6">
                        <a:lumOff val="-9568"/>
                      </a:schemeClr>
                    </a:solidFill>
                  </a:defRPr>
                </a:pPr>
                <a14:m>
                  <m:oMathPara xmlns:m="http://schemas.openxmlformats.org/officeDocument/2006/math">
                    <m:oMathParaPr>
                      <m:jc m:val="left"/>
                    </m:oMathParaPr>
                    <m:oMath xmlns:m="http://schemas.openxmlformats.org/officeDocument/2006/math">
                      <m:sSub>
                        <m:sSubPr>
                          <m:ctrlPr>
                            <a:rPr sz="8700" i="1">
                              <a:solidFill>
                                <a:srgbClr val="598A38"/>
                              </a:solidFill>
                              <a:latin typeface="Cambria Math" panose="02040503050406030204" pitchFamily="18" charset="0"/>
                            </a:rPr>
                          </m:ctrlPr>
                        </m:sSubPr>
                        <m:e>
                          <m:r>
                            <a:rPr sz="8700" i="1">
                              <a:solidFill>
                                <a:srgbClr val="598A38"/>
                              </a:solidFill>
                              <a:latin typeface="Cambria Math" panose="02040503050406030204" pitchFamily="18" charset="0"/>
                            </a:rPr>
                            <m:t>𝑠</m:t>
                          </m:r>
                        </m:e>
                        <m:sub>
                          <m:r>
                            <a:rPr sz="8700" i="1">
                              <a:solidFill>
                                <a:srgbClr val="598A38"/>
                              </a:solidFill>
                              <a:latin typeface="Cambria Math" panose="02040503050406030204" pitchFamily="18" charset="0"/>
                            </a:rPr>
                            <m:t>1</m:t>
                          </m:r>
                        </m:sub>
                      </m:sSub>
                      <m:r>
                        <a:rPr sz="8700" i="1">
                          <a:solidFill>
                            <a:srgbClr val="598A38"/>
                          </a:solidFill>
                          <a:latin typeface="Cambria Math" panose="02040503050406030204" pitchFamily="18" charset="0"/>
                        </a:rPr>
                        <m:t>=</m:t>
                      </m:r>
                      <m:sSub>
                        <m:sSubPr>
                          <m:ctrlPr>
                            <a:rPr sz="8700" i="1">
                              <a:solidFill>
                                <a:srgbClr val="598A38"/>
                              </a:solidFill>
                              <a:latin typeface="Cambria Math" panose="02040503050406030204" pitchFamily="18" charset="0"/>
                            </a:rPr>
                          </m:ctrlPr>
                        </m:sSubPr>
                        <m:e>
                          <m:r>
                            <a:rPr sz="8700" i="1">
                              <a:solidFill>
                                <a:srgbClr val="598A38"/>
                              </a:solidFill>
                              <a:latin typeface="Cambria Math" panose="02040503050406030204" pitchFamily="18" charset="0"/>
                            </a:rPr>
                            <m:t>𝑎</m:t>
                          </m:r>
                        </m:e>
                        <m:sub>
                          <m:r>
                            <a:rPr sz="8700" i="1">
                              <a:solidFill>
                                <a:srgbClr val="598A38"/>
                              </a:solidFill>
                              <a:latin typeface="Cambria Math" panose="02040503050406030204" pitchFamily="18" charset="0"/>
                            </a:rPr>
                            <m:t>1</m:t>
                          </m:r>
                        </m:sub>
                      </m:sSub>
                      <m:r>
                        <a:rPr sz="8700" i="1">
                          <a:solidFill>
                            <a:srgbClr val="598A38"/>
                          </a:solidFill>
                          <a:latin typeface="Cambria Math" panose="02040503050406030204" pitchFamily="18" charset="0"/>
                        </a:rPr>
                        <m:t>+</m:t>
                      </m:r>
                      <m:sSub>
                        <m:sSubPr>
                          <m:ctrlPr>
                            <a:rPr sz="8700" i="1">
                              <a:solidFill>
                                <a:srgbClr val="598A38"/>
                              </a:solidFill>
                              <a:latin typeface="Cambria Math" panose="02040503050406030204" pitchFamily="18" charset="0"/>
                            </a:rPr>
                          </m:ctrlPr>
                        </m:sSubPr>
                        <m:e>
                          <m:r>
                            <a:rPr sz="8700" i="1">
                              <a:solidFill>
                                <a:srgbClr val="598A38"/>
                              </a:solidFill>
                              <a:latin typeface="Cambria Math" panose="02040503050406030204" pitchFamily="18" charset="0"/>
                            </a:rPr>
                            <m:t>𝑐</m:t>
                          </m:r>
                        </m:e>
                        <m:sub>
                          <m:r>
                            <a:rPr sz="8700" i="1">
                              <a:solidFill>
                                <a:srgbClr val="598A38"/>
                              </a:solidFill>
                              <a:latin typeface="Cambria Math" panose="02040503050406030204" pitchFamily="18" charset="0"/>
                            </a:rPr>
                            <m:t>1</m:t>
                          </m:r>
                        </m:sub>
                      </m:sSub>
                      <m:r>
                        <a:rPr sz="8700" i="1">
                          <a:solidFill>
                            <a:srgbClr val="598A38"/>
                          </a:solidFill>
                          <a:latin typeface="Cambria Math" panose="02040503050406030204" pitchFamily="18" charset="0"/>
                        </a:rPr>
                        <m:t>⋅</m:t>
                      </m:r>
                      <m:sSub>
                        <m:sSubPr>
                          <m:ctrlPr>
                            <a:rPr sz="9250" i="1">
                              <a:solidFill>
                                <a:srgbClr val="CB00F5"/>
                              </a:solidFill>
                              <a:latin typeface="Cambria Math" panose="02040503050406030204" pitchFamily="18" charset="0"/>
                            </a:rPr>
                          </m:ctrlPr>
                        </m:sSubPr>
                        <m:e>
                          <m:r>
                            <a:rPr sz="9250" i="1">
                              <a:solidFill>
                                <a:srgbClr val="CB00F5"/>
                              </a:solidFill>
                              <a:latin typeface="Cambria Math" panose="02040503050406030204" pitchFamily="18" charset="0"/>
                            </a:rPr>
                            <m:t>𝑦</m:t>
                          </m:r>
                        </m:e>
                        <m:sub>
                          <m:r>
                            <a:rPr sz="9250" i="1">
                              <a:solidFill>
                                <a:srgbClr val="CB00F5"/>
                              </a:solidFill>
                              <a:latin typeface="Cambria Math" panose="02040503050406030204" pitchFamily="18" charset="0"/>
                            </a:rPr>
                            <m:t>1</m:t>
                          </m:r>
                        </m:sub>
                      </m:sSub>
                      <m:r>
                        <a:rPr sz="11650" i="1">
                          <a:solidFill>
                            <a:srgbClr val="598A38"/>
                          </a:solidFill>
                          <a:latin typeface="Cambria Math" panose="02040503050406030204" pitchFamily="18" charset="0"/>
                        </a:rPr>
                        <m:t>⋅</m:t>
                      </m:r>
                      <m:r>
                        <a:rPr sz="11650" i="1">
                          <a:solidFill>
                            <a:srgbClr val="598A38"/>
                          </a:solidFill>
                          <a:latin typeface="Cambria Math" panose="02040503050406030204" pitchFamily="18" charset="0"/>
                        </a:rPr>
                        <m:t>𝑥</m:t>
                      </m:r>
                    </m:oMath>
                  </m:oMathPara>
                </a14:m>
                <a:endParaRPr dirty="0"/>
              </a:p>
              <a:p>
                <a:pPr>
                  <a:defRPr sz="8000">
                    <a:solidFill>
                      <a:schemeClr val="accent5">
                        <a:satOff val="-19091"/>
                        <a:lumOff val="-11921"/>
                      </a:schemeClr>
                    </a:solidFill>
                  </a:defRPr>
                </a:pPr>
                <a14:m>
                  <m:oMathPara xmlns:m="http://schemas.openxmlformats.org/officeDocument/2006/math">
                    <m:oMathParaPr>
                      <m:jc m:val="left"/>
                    </m:oMathParaPr>
                    <m:oMath xmlns:m="http://schemas.openxmlformats.org/officeDocument/2006/math">
                      <m:sSub>
                        <m:sSubPr>
                          <m:ctrlPr>
                            <a:rPr sz="8700" i="1">
                              <a:solidFill>
                                <a:srgbClr val="487CAA"/>
                              </a:solidFill>
                              <a:latin typeface="Cambria Math" panose="02040503050406030204" pitchFamily="18" charset="0"/>
                            </a:rPr>
                          </m:ctrlPr>
                        </m:sSubPr>
                        <m:e>
                          <m:r>
                            <a:rPr sz="8700" i="1">
                              <a:solidFill>
                                <a:srgbClr val="487CAA"/>
                              </a:solidFill>
                              <a:latin typeface="Cambria Math" panose="02040503050406030204" pitchFamily="18" charset="0"/>
                            </a:rPr>
                            <m:t>𝑠</m:t>
                          </m:r>
                        </m:e>
                        <m:sub>
                          <m:r>
                            <a:rPr sz="8700" i="1">
                              <a:solidFill>
                                <a:srgbClr val="487CAA"/>
                              </a:solidFill>
                              <a:latin typeface="Cambria Math" panose="02040503050406030204" pitchFamily="18" charset="0"/>
                            </a:rPr>
                            <m:t>2</m:t>
                          </m:r>
                        </m:sub>
                      </m:sSub>
                      <m:r>
                        <a:rPr sz="8700" i="1">
                          <a:solidFill>
                            <a:srgbClr val="487CAA"/>
                          </a:solidFill>
                          <a:latin typeface="Cambria Math" panose="02040503050406030204" pitchFamily="18" charset="0"/>
                        </a:rPr>
                        <m:t>=</m:t>
                      </m:r>
                      <m:sSub>
                        <m:sSubPr>
                          <m:ctrlPr>
                            <a:rPr sz="8700" i="1">
                              <a:solidFill>
                                <a:srgbClr val="487CAA"/>
                              </a:solidFill>
                              <a:latin typeface="Cambria Math" panose="02040503050406030204" pitchFamily="18" charset="0"/>
                            </a:rPr>
                          </m:ctrlPr>
                        </m:sSubPr>
                        <m:e>
                          <m:r>
                            <a:rPr sz="8700" i="1">
                              <a:solidFill>
                                <a:srgbClr val="487CAA"/>
                              </a:solidFill>
                              <a:latin typeface="Cambria Math" panose="02040503050406030204" pitchFamily="18" charset="0"/>
                            </a:rPr>
                            <m:t>𝑎</m:t>
                          </m:r>
                        </m:e>
                        <m:sub>
                          <m:r>
                            <a:rPr sz="8700" i="1">
                              <a:solidFill>
                                <a:srgbClr val="487CAA"/>
                              </a:solidFill>
                              <a:latin typeface="Cambria Math" panose="02040503050406030204" pitchFamily="18" charset="0"/>
                            </a:rPr>
                            <m:t>2</m:t>
                          </m:r>
                        </m:sub>
                      </m:sSub>
                      <m:r>
                        <a:rPr sz="8700" i="1">
                          <a:solidFill>
                            <a:srgbClr val="487CAA"/>
                          </a:solidFill>
                          <a:latin typeface="Cambria Math" panose="02040503050406030204" pitchFamily="18" charset="0"/>
                        </a:rPr>
                        <m:t>+</m:t>
                      </m:r>
                      <m:sSub>
                        <m:sSubPr>
                          <m:ctrlPr>
                            <a:rPr sz="8700" i="1">
                              <a:solidFill>
                                <a:srgbClr val="487CAA"/>
                              </a:solidFill>
                              <a:latin typeface="Cambria Math" panose="02040503050406030204" pitchFamily="18" charset="0"/>
                            </a:rPr>
                          </m:ctrlPr>
                        </m:sSubPr>
                        <m:e>
                          <m:r>
                            <a:rPr sz="8700" i="1">
                              <a:solidFill>
                                <a:srgbClr val="487CAA"/>
                              </a:solidFill>
                              <a:latin typeface="Cambria Math" panose="02040503050406030204" pitchFamily="18" charset="0"/>
                            </a:rPr>
                            <m:t>𝑐</m:t>
                          </m:r>
                        </m:e>
                        <m:sub>
                          <m:r>
                            <a:rPr sz="8700" i="1">
                              <a:solidFill>
                                <a:srgbClr val="487CAA"/>
                              </a:solidFill>
                              <a:latin typeface="Cambria Math" panose="02040503050406030204" pitchFamily="18" charset="0"/>
                            </a:rPr>
                            <m:t>2</m:t>
                          </m:r>
                        </m:sub>
                      </m:sSub>
                      <m:r>
                        <a:rPr sz="8700" i="1">
                          <a:solidFill>
                            <a:srgbClr val="487CAA"/>
                          </a:solidFill>
                          <a:latin typeface="Cambria Math" panose="02040503050406030204" pitchFamily="18" charset="0"/>
                        </a:rPr>
                        <m:t>⋅</m:t>
                      </m:r>
                      <m:sSub>
                        <m:sSubPr>
                          <m:ctrlPr>
                            <a:rPr sz="8600" i="1">
                              <a:solidFill>
                                <a:srgbClr val="CB00F5"/>
                              </a:solidFill>
                              <a:latin typeface="Cambria Math" panose="02040503050406030204" pitchFamily="18" charset="0"/>
                            </a:rPr>
                          </m:ctrlPr>
                        </m:sSubPr>
                        <m:e>
                          <m:r>
                            <a:rPr sz="8600" i="1">
                              <a:solidFill>
                                <a:srgbClr val="CB00F5"/>
                              </a:solidFill>
                              <a:latin typeface="Cambria Math" panose="02040503050406030204" pitchFamily="18" charset="0"/>
                            </a:rPr>
                            <m:t>𝑦</m:t>
                          </m:r>
                        </m:e>
                        <m:sub>
                          <m:r>
                            <a:rPr sz="8600" i="1">
                              <a:solidFill>
                                <a:srgbClr val="CB00F5"/>
                              </a:solidFill>
                              <a:latin typeface="Cambria Math" panose="02040503050406030204" pitchFamily="18" charset="0"/>
                            </a:rPr>
                            <m:t>2</m:t>
                          </m:r>
                        </m:sub>
                      </m:sSub>
                      <m:r>
                        <a:rPr sz="11650" i="1">
                          <a:solidFill>
                            <a:srgbClr val="487CAA"/>
                          </a:solidFill>
                          <a:latin typeface="Cambria Math" panose="02040503050406030204" pitchFamily="18" charset="0"/>
                        </a:rPr>
                        <m:t>⋅</m:t>
                      </m:r>
                      <m:r>
                        <a:rPr sz="11650" i="1">
                          <a:solidFill>
                            <a:srgbClr val="487CAA"/>
                          </a:solidFill>
                          <a:latin typeface="Cambria Math" panose="02040503050406030204" pitchFamily="18" charset="0"/>
                        </a:rPr>
                        <m:t>𝑥</m:t>
                      </m:r>
                    </m:oMath>
                  </m:oMathPara>
                </a14:m>
                <a:endParaRPr dirty="0">
                  <a:solidFill>
                    <a:srgbClr val="497CAA"/>
                  </a:solidFill>
                </a:endParaRPr>
              </a:p>
            </p:txBody>
          </p:sp>
        </mc:Choice>
        <mc:Fallback xmlns="">
          <p:sp>
            <p:nvSpPr>
              <p:cNvPr id="668" name="Text"/>
              <p:cNvSpPr txBox="1">
                <a:spLocks noRot="1" noChangeAspect="1" noMove="1" noResize="1" noEditPoints="1" noAdjustHandles="1" noChangeArrowheads="1" noChangeShapeType="1" noTextEdit="1"/>
              </p:cNvSpPr>
              <p:nvPr/>
            </p:nvSpPr>
            <p:spPr>
              <a:xfrm>
                <a:off x="10065114" y="5077772"/>
                <a:ext cx="8339389" cy="2917520"/>
              </a:xfrm>
              <a:prstGeom prst="rect">
                <a:avLst/>
              </a:prstGeom>
              <a:blipFill>
                <a:blip r:embed="rId3"/>
                <a:stretch>
                  <a:fillRect l="-1824" r="-20061" b="-33333"/>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69" name="+    +     +"/>
              <p:cNvSpPr txBox="1"/>
              <p:nvPr/>
            </p:nvSpPr>
            <p:spPr>
              <a:xfrm>
                <a:off x="4370721" y="11116971"/>
                <a:ext cx="19728176" cy="1508631"/>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pPr>
                <a14:m>
                  <m:oMath xmlns:m="http://schemas.openxmlformats.org/officeDocument/2006/math">
                    <m:sSub>
                      <m:sSubPr>
                        <m:ctrlPr>
                          <a:rPr sz="9800" i="1">
                            <a:solidFill>
                              <a:srgbClr val="D25327"/>
                            </a:solidFill>
                            <a:latin typeface="Cambria Math" panose="02040503050406030204" pitchFamily="18" charset="0"/>
                          </a:rPr>
                        </m:ctrlPr>
                      </m:sSubPr>
                      <m:e>
                        <m:r>
                          <a:rPr sz="9800" i="1">
                            <a:solidFill>
                              <a:srgbClr val="D25327"/>
                            </a:solidFill>
                            <a:latin typeface="Cambria Math" panose="02040503050406030204" pitchFamily="18" charset="0"/>
                          </a:rPr>
                          <m:t>𝛼</m:t>
                        </m:r>
                      </m:e>
                      <m:sub>
                        <m:r>
                          <a:rPr sz="9800" i="1">
                            <a:solidFill>
                              <a:srgbClr val="D25327"/>
                            </a:solidFill>
                            <a:latin typeface="Cambria Math" panose="02040503050406030204" pitchFamily="18" charset="0"/>
                          </a:rPr>
                          <m:t>1</m:t>
                        </m:r>
                      </m:sub>
                    </m:sSub>
                    <m:sSub>
                      <m:sSubPr>
                        <m:ctrlPr>
                          <a:rPr sz="9950" i="1">
                            <a:solidFill>
                              <a:srgbClr val="598A38"/>
                            </a:solidFill>
                            <a:latin typeface="Cambria Math" panose="02040503050406030204" pitchFamily="18" charset="0"/>
                          </a:rPr>
                        </m:ctrlPr>
                      </m:sSubPr>
                      <m:e>
                        <m:r>
                          <a:rPr sz="9950" i="1">
                            <a:solidFill>
                              <a:srgbClr val="598A38"/>
                            </a:solidFill>
                            <a:latin typeface="Cambria Math" panose="02040503050406030204" pitchFamily="18" charset="0"/>
                          </a:rPr>
                          <m:t>𝑠</m:t>
                        </m:r>
                      </m:e>
                      <m:sub>
                        <m:r>
                          <a:rPr sz="9950" i="1">
                            <a:solidFill>
                              <a:srgbClr val="598A38"/>
                            </a:solidFill>
                            <a:latin typeface="Cambria Math" panose="02040503050406030204" pitchFamily="18" charset="0"/>
                          </a:rPr>
                          <m:t>1</m:t>
                        </m:r>
                      </m:sub>
                    </m:sSub>
                  </m:oMath>
                </a14:m>
                <a:r>
                  <a:rPr dirty="0"/>
                  <a:t> </a:t>
                </a:r>
                <a14:m>
                  <m:oMath xmlns:m="http://schemas.openxmlformats.org/officeDocument/2006/math">
                    <m:r>
                      <a:rPr sz="10050" i="1">
                        <a:solidFill>
                          <a:srgbClr val="000000"/>
                        </a:solidFill>
                        <a:latin typeface="Cambria Math" panose="02040503050406030204" pitchFamily="18" charset="0"/>
                      </a:rPr>
                      <m:t>+</m:t>
                    </m:r>
                  </m:oMath>
                </a14:m>
                <a:r>
                  <a:rPr dirty="0"/>
                  <a:t> </a:t>
                </a:r>
                <a14:m>
                  <m:oMath xmlns:m="http://schemas.openxmlformats.org/officeDocument/2006/math">
                    <m:sSub>
                      <m:sSubPr>
                        <m:ctrlPr>
                          <a:rPr sz="9100" i="1">
                            <a:solidFill>
                              <a:srgbClr val="D25327"/>
                            </a:solidFill>
                            <a:latin typeface="Cambria Math" panose="02040503050406030204" pitchFamily="18" charset="0"/>
                          </a:rPr>
                        </m:ctrlPr>
                      </m:sSubPr>
                      <m:e>
                        <m:r>
                          <a:rPr sz="9100" i="1">
                            <a:solidFill>
                              <a:srgbClr val="D25327"/>
                            </a:solidFill>
                            <a:latin typeface="Cambria Math" panose="02040503050406030204" pitchFamily="18" charset="0"/>
                          </a:rPr>
                          <m:t>𝛼</m:t>
                        </m:r>
                      </m:e>
                      <m:sub>
                        <m:r>
                          <a:rPr sz="9100" i="1">
                            <a:solidFill>
                              <a:srgbClr val="D25327"/>
                            </a:solidFill>
                            <a:latin typeface="Cambria Math" panose="02040503050406030204" pitchFamily="18" charset="0"/>
                          </a:rPr>
                          <m:t>2</m:t>
                        </m:r>
                      </m:sub>
                    </m:sSub>
                    <m:sSub>
                      <m:sSubPr>
                        <m:ctrlPr>
                          <a:rPr sz="9100" i="1">
                            <a:solidFill>
                              <a:srgbClr val="487CAA"/>
                            </a:solidFill>
                            <a:latin typeface="Cambria Math" panose="02040503050406030204" pitchFamily="18" charset="0"/>
                          </a:rPr>
                        </m:ctrlPr>
                      </m:sSubPr>
                      <m:e>
                        <m:r>
                          <a:rPr sz="9100" i="1">
                            <a:solidFill>
                              <a:srgbClr val="487CAA"/>
                            </a:solidFill>
                            <a:latin typeface="Cambria Math" panose="02040503050406030204" pitchFamily="18" charset="0"/>
                          </a:rPr>
                          <m:t>𝑠</m:t>
                        </m:r>
                      </m:e>
                      <m:sub>
                        <m:r>
                          <a:rPr sz="9100" i="1">
                            <a:solidFill>
                              <a:srgbClr val="487CAA"/>
                            </a:solidFill>
                            <a:latin typeface="Cambria Math" panose="02040503050406030204" pitchFamily="18" charset="0"/>
                          </a:rPr>
                          <m:t>2</m:t>
                        </m:r>
                      </m:sub>
                    </m:sSub>
                  </m:oMath>
                </a14:m>
                <a:r>
                  <a:rPr dirty="0"/>
                  <a:t> </a:t>
                </a:r>
                <a14:m>
                  <m:oMath xmlns:m="http://schemas.openxmlformats.org/officeDocument/2006/math">
                    <m:r>
                      <a:rPr sz="10050" i="1">
                        <a:solidFill>
                          <a:srgbClr val="000000"/>
                        </a:solidFill>
                        <a:latin typeface="Cambria Math" panose="02040503050406030204" pitchFamily="18" charset="0"/>
                      </a:rPr>
                      <m:t>=</m:t>
                    </m:r>
                  </m:oMath>
                </a14:m>
                <a:r>
                  <a:rPr dirty="0"/>
                  <a:t> </a:t>
                </a:r>
                <a14:m>
                  <m:oMath xmlns:m="http://schemas.openxmlformats.org/officeDocument/2006/math">
                    <m:sSub>
                      <m:sSubPr>
                        <m:ctrlPr>
                          <a:rPr sz="9800" i="1">
                            <a:solidFill>
                              <a:srgbClr val="D25327"/>
                            </a:solidFill>
                            <a:latin typeface="Cambria Math" panose="02040503050406030204" pitchFamily="18" charset="0"/>
                          </a:rPr>
                        </m:ctrlPr>
                      </m:sSubPr>
                      <m:e>
                        <m:r>
                          <a:rPr sz="9800" i="1">
                            <a:solidFill>
                              <a:srgbClr val="D25327"/>
                            </a:solidFill>
                            <a:latin typeface="Cambria Math" panose="02040503050406030204" pitchFamily="18" charset="0"/>
                          </a:rPr>
                          <m:t>𝛼</m:t>
                        </m:r>
                      </m:e>
                      <m:sub>
                        <m:r>
                          <a:rPr sz="9800" i="1">
                            <a:solidFill>
                              <a:srgbClr val="D25327"/>
                            </a:solidFill>
                            <a:latin typeface="Cambria Math" panose="02040503050406030204" pitchFamily="18" charset="0"/>
                          </a:rPr>
                          <m:t>1</m:t>
                        </m:r>
                      </m:sub>
                    </m:sSub>
                    <m:sSub>
                      <m:sSubPr>
                        <m:ctrlPr>
                          <a:rPr sz="9750" i="1">
                            <a:solidFill>
                              <a:srgbClr val="598A38"/>
                            </a:solidFill>
                            <a:latin typeface="Cambria Math" panose="02040503050406030204" pitchFamily="18" charset="0"/>
                          </a:rPr>
                        </m:ctrlPr>
                      </m:sSubPr>
                      <m:e>
                        <m:r>
                          <a:rPr sz="9750" i="1">
                            <a:solidFill>
                              <a:srgbClr val="598A38"/>
                            </a:solidFill>
                            <a:latin typeface="Cambria Math" panose="02040503050406030204" pitchFamily="18" charset="0"/>
                          </a:rPr>
                          <m:t>𝑎</m:t>
                        </m:r>
                      </m:e>
                      <m:sub>
                        <m:r>
                          <a:rPr sz="9750" i="1">
                            <a:solidFill>
                              <a:srgbClr val="598A38"/>
                            </a:solidFill>
                            <a:latin typeface="Cambria Math" panose="02040503050406030204" pitchFamily="18" charset="0"/>
                          </a:rPr>
                          <m:t>1</m:t>
                        </m:r>
                      </m:sub>
                    </m:sSub>
                  </m:oMath>
                </a14:m>
                <a:r>
                  <a:rPr dirty="0"/>
                  <a:t> + </a:t>
                </a:r>
                <a14:m>
                  <m:oMath xmlns:m="http://schemas.openxmlformats.org/officeDocument/2006/math">
                    <m:sSub>
                      <m:sSubPr>
                        <m:ctrlPr>
                          <a:rPr sz="9100" i="1">
                            <a:solidFill>
                              <a:srgbClr val="D25327"/>
                            </a:solidFill>
                            <a:latin typeface="Cambria Math" panose="02040503050406030204" pitchFamily="18" charset="0"/>
                          </a:rPr>
                        </m:ctrlPr>
                      </m:sSubPr>
                      <m:e>
                        <m:r>
                          <a:rPr sz="9100" i="1">
                            <a:solidFill>
                              <a:srgbClr val="D25327"/>
                            </a:solidFill>
                            <a:latin typeface="Cambria Math" panose="02040503050406030204" pitchFamily="18" charset="0"/>
                          </a:rPr>
                          <m:t>𝛼</m:t>
                        </m:r>
                      </m:e>
                      <m:sub>
                        <m:r>
                          <a:rPr sz="9100" i="1">
                            <a:solidFill>
                              <a:srgbClr val="D25327"/>
                            </a:solidFill>
                            <a:latin typeface="Cambria Math" panose="02040503050406030204" pitchFamily="18" charset="0"/>
                          </a:rPr>
                          <m:t>2</m:t>
                        </m:r>
                      </m:sub>
                    </m:sSub>
                    <m:sSub>
                      <m:sSubPr>
                        <m:ctrlPr>
                          <a:rPr sz="9050" i="1">
                            <a:solidFill>
                              <a:srgbClr val="487CAA"/>
                            </a:solidFill>
                            <a:latin typeface="Cambria Math" panose="02040503050406030204" pitchFamily="18" charset="0"/>
                          </a:rPr>
                        </m:ctrlPr>
                      </m:sSubPr>
                      <m:e>
                        <m:r>
                          <a:rPr sz="9050" i="1">
                            <a:solidFill>
                              <a:srgbClr val="487CAA"/>
                            </a:solidFill>
                            <a:latin typeface="Cambria Math" panose="02040503050406030204" pitchFamily="18" charset="0"/>
                          </a:rPr>
                          <m:t>𝑎</m:t>
                        </m:r>
                      </m:e>
                      <m:sub>
                        <m:r>
                          <a:rPr sz="9050" i="1">
                            <a:solidFill>
                              <a:srgbClr val="487CAA"/>
                            </a:solidFill>
                            <a:latin typeface="Cambria Math" panose="02040503050406030204" pitchFamily="18" charset="0"/>
                          </a:rPr>
                          <m:t>2</m:t>
                        </m:r>
                      </m:sub>
                    </m:sSub>
                  </m:oMath>
                </a14:m>
                <a:r>
                  <a:rPr dirty="0"/>
                  <a:t> + </a:t>
                </a:r>
                <a14:m>
                  <m:oMath xmlns:m="http://schemas.openxmlformats.org/officeDocument/2006/math">
                    <m:r>
                      <a:rPr sz="9000" i="1">
                        <a:solidFill>
                          <a:srgbClr val="000000"/>
                        </a:solidFill>
                        <a:latin typeface="Cambria Math" panose="02040503050406030204" pitchFamily="18" charset="0"/>
                      </a:rPr>
                      <m:t>𝑐</m:t>
                    </m:r>
                    <m:r>
                      <a:rPr sz="9000" i="1">
                        <a:solidFill>
                          <a:srgbClr val="000000"/>
                        </a:solidFill>
                        <a:latin typeface="Cambria Math" panose="02040503050406030204" pitchFamily="18" charset="0"/>
                      </a:rPr>
                      <m:t>⋅(</m:t>
                    </m:r>
                    <m:sSub>
                      <m:sSubPr>
                        <m:ctrlPr>
                          <a:rPr sz="9800" i="1">
                            <a:solidFill>
                              <a:srgbClr val="D25327"/>
                            </a:solidFill>
                            <a:latin typeface="Cambria Math" panose="02040503050406030204" pitchFamily="18" charset="0"/>
                          </a:rPr>
                        </m:ctrlPr>
                      </m:sSubPr>
                      <m:e>
                        <m:r>
                          <a:rPr sz="9800" i="1">
                            <a:solidFill>
                              <a:srgbClr val="D25327"/>
                            </a:solidFill>
                            <a:latin typeface="Cambria Math" panose="02040503050406030204" pitchFamily="18" charset="0"/>
                          </a:rPr>
                          <m:t>𝛼</m:t>
                        </m:r>
                      </m:e>
                      <m:sub>
                        <m:r>
                          <a:rPr sz="9800" i="1">
                            <a:solidFill>
                              <a:srgbClr val="D25327"/>
                            </a:solidFill>
                            <a:latin typeface="Cambria Math" panose="02040503050406030204" pitchFamily="18" charset="0"/>
                          </a:rPr>
                          <m:t>1</m:t>
                        </m:r>
                      </m:sub>
                    </m:sSub>
                    <m:sSub>
                      <m:sSubPr>
                        <m:ctrlPr>
                          <a:rPr sz="9250" i="1">
                            <a:solidFill>
                              <a:srgbClr val="598A38"/>
                            </a:solidFill>
                            <a:latin typeface="Cambria Math" panose="02040503050406030204" pitchFamily="18" charset="0"/>
                          </a:rPr>
                        </m:ctrlPr>
                      </m:sSubPr>
                      <m:e>
                        <m:r>
                          <a:rPr sz="9250" i="1">
                            <a:solidFill>
                              <a:srgbClr val="598A38"/>
                            </a:solidFill>
                            <a:latin typeface="Cambria Math" panose="02040503050406030204" pitchFamily="18" charset="0"/>
                          </a:rPr>
                          <m:t>𝑦</m:t>
                        </m:r>
                      </m:e>
                      <m:sub>
                        <m:r>
                          <a:rPr sz="9250" i="1">
                            <a:solidFill>
                              <a:srgbClr val="598A38"/>
                            </a:solidFill>
                            <a:latin typeface="Cambria Math" panose="02040503050406030204" pitchFamily="18" charset="0"/>
                          </a:rPr>
                          <m:t>1</m:t>
                        </m:r>
                      </m:sub>
                    </m:sSub>
                  </m:oMath>
                </a14:m>
                <a:r>
                  <a:rPr dirty="0"/>
                  <a:t> + </a:t>
                </a:r>
                <a14:m>
                  <m:oMath xmlns:m="http://schemas.openxmlformats.org/officeDocument/2006/math">
                    <m:sSub>
                      <m:sSubPr>
                        <m:ctrlPr>
                          <a:rPr sz="9100" i="1">
                            <a:solidFill>
                              <a:srgbClr val="D25327"/>
                            </a:solidFill>
                            <a:latin typeface="Cambria Math" panose="02040503050406030204" pitchFamily="18" charset="0"/>
                          </a:rPr>
                        </m:ctrlPr>
                      </m:sSubPr>
                      <m:e>
                        <m:r>
                          <a:rPr sz="9100" i="1">
                            <a:solidFill>
                              <a:srgbClr val="D25327"/>
                            </a:solidFill>
                            <a:latin typeface="Cambria Math" panose="02040503050406030204" pitchFamily="18" charset="0"/>
                          </a:rPr>
                          <m:t>𝛼</m:t>
                        </m:r>
                      </m:e>
                      <m:sub>
                        <m:r>
                          <a:rPr sz="9100" i="1">
                            <a:solidFill>
                              <a:srgbClr val="D25327"/>
                            </a:solidFill>
                            <a:latin typeface="Cambria Math" panose="02040503050406030204" pitchFamily="18" charset="0"/>
                          </a:rPr>
                          <m:t>2</m:t>
                        </m:r>
                      </m:sub>
                    </m:sSub>
                    <m:sSub>
                      <m:sSubPr>
                        <m:ctrlPr>
                          <a:rPr sz="8600" i="1">
                            <a:solidFill>
                              <a:srgbClr val="487CAA"/>
                            </a:solidFill>
                            <a:latin typeface="Cambria Math" panose="02040503050406030204" pitchFamily="18" charset="0"/>
                          </a:rPr>
                        </m:ctrlPr>
                      </m:sSubPr>
                      <m:e>
                        <m:r>
                          <a:rPr sz="8600" i="1">
                            <a:solidFill>
                              <a:srgbClr val="487CAA"/>
                            </a:solidFill>
                            <a:latin typeface="Cambria Math" panose="02040503050406030204" pitchFamily="18" charset="0"/>
                          </a:rPr>
                          <m:t>𝑦</m:t>
                        </m:r>
                      </m:e>
                      <m:sub>
                        <m:r>
                          <a:rPr sz="8600" i="1">
                            <a:solidFill>
                              <a:srgbClr val="487CAA"/>
                            </a:solidFill>
                            <a:latin typeface="Cambria Math" panose="02040503050406030204" pitchFamily="18" charset="0"/>
                          </a:rPr>
                          <m:t>2</m:t>
                        </m:r>
                      </m:sub>
                    </m:sSub>
                    <m:r>
                      <a:rPr sz="8800" i="1">
                        <a:solidFill>
                          <a:srgbClr val="000000"/>
                        </a:solidFill>
                        <a:latin typeface="Cambria Math" panose="02040503050406030204" pitchFamily="18" charset="0"/>
                      </a:rPr>
                      <m:t>)⋅</m:t>
                    </m:r>
                    <m:r>
                      <a:rPr sz="8800" i="1">
                        <a:solidFill>
                          <a:srgbClr val="000000"/>
                        </a:solidFill>
                        <a:latin typeface="Cambria Math" panose="02040503050406030204" pitchFamily="18" charset="0"/>
                      </a:rPr>
                      <m:t>𝑥</m:t>
                    </m:r>
                  </m:oMath>
                </a14:m>
                <a:endParaRPr dirty="0"/>
              </a:p>
            </p:txBody>
          </p:sp>
        </mc:Choice>
        <mc:Fallback xmlns="">
          <p:sp>
            <p:nvSpPr>
              <p:cNvPr id="669" name="+    +     +"/>
              <p:cNvSpPr txBox="1">
                <a:spLocks noRot="1" noChangeAspect="1" noMove="1" noResize="1" noEditPoints="1" noAdjustHandles="1" noChangeArrowheads="1" noChangeShapeType="1" noTextEdit="1"/>
              </p:cNvSpPr>
              <p:nvPr/>
            </p:nvSpPr>
            <p:spPr>
              <a:xfrm>
                <a:off x="4370721" y="11116971"/>
                <a:ext cx="19728176" cy="1508631"/>
              </a:xfrm>
              <a:prstGeom prst="rect">
                <a:avLst/>
              </a:prstGeom>
              <a:blipFill>
                <a:blip r:embed="rId4"/>
                <a:stretch>
                  <a:fillRect l="-965" r="-22780" b="-45833"/>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70" name="Any   ,"/>
              <p:cNvSpPr txBox="1"/>
              <p:nvPr/>
            </p:nvSpPr>
            <p:spPr>
              <a:xfrm>
                <a:off x="15238163" y="8902297"/>
                <a:ext cx="5439753" cy="175432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solidFill>
                      <a:srgbClr val="D25428"/>
                    </a:solidFill>
                  </a:defRPr>
                </a:pPr>
                <a:r>
                  <a:rPr dirty="0"/>
                  <a:t>Any </a:t>
                </a:r>
                <a14:m>
                  <m:oMath xmlns:m="http://schemas.openxmlformats.org/officeDocument/2006/math">
                    <m:sSub>
                      <m:sSubPr>
                        <m:ctrlPr>
                          <a:rPr sz="9800" i="1">
                            <a:solidFill>
                              <a:srgbClr val="D25327"/>
                            </a:solidFill>
                            <a:latin typeface="Cambria Math" panose="02040503050406030204" pitchFamily="18" charset="0"/>
                          </a:rPr>
                        </m:ctrlPr>
                      </m:sSubPr>
                      <m:e>
                        <m:r>
                          <a:rPr sz="9800" i="1">
                            <a:solidFill>
                              <a:srgbClr val="D25327"/>
                            </a:solidFill>
                            <a:latin typeface="Cambria Math" panose="02040503050406030204" pitchFamily="18" charset="0"/>
                          </a:rPr>
                          <m:t>𝛼</m:t>
                        </m:r>
                      </m:e>
                      <m:sub>
                        <m:r>
                          <a:rPr sz="9800" i="1">
                            <a:solidFill>
                              <a:srgbClr val="D25327"/>
                            </a:solidFill>
                            <a:latin typeface="Cambria Math" panose="02040503050406030204" pitchFamily="18" charset="0"/>
                          </a:rPr>
                          <m:t>1</m:t>
                        </m:r>
                      </m:sub>
                    </m:sSub>
                  </m:oMath>
                </a14:m>
                <a:r>
                  <a:rPr dirty="0"/>
                  <a:t> , </a:t>
                </a:r>
                <a14:m>
                  <m:oMath xmlns:m="http://schemas.openxmlformats.org/officeDocument/2006/math">
                    <m:sSub>
                      <m:sSubPr>
                        <m:ctrlPr>
                          <a:rPr sz="9800" i="1">
                            <a:solidFill>
                              <a:srgbClr val="D25327"/>
                            </a:solidFill>
                            <a:latin typeface="Cambria Math" panose="02040503050406030204" pitchFamily="18" charset="0"/>
                          </a:rPr>
                        </m:ctrlPr>
                      </m:sSubPr>
                      <m:e>
                        <m:r>
                          <a:rPr sz="9800" i="1">
                            <a:solidFill>
                              <a:srgbClr val="D25327"/>
                            </a:solidFill>
                            <a:latin typeface="Cambria Math" panose="02040503050406030204" pitchFamily="18" charset="0"/>
                          </a:rPr>
                          <m:t>𝛼</m:t>
                        </m:r>
                      </m:e>
                      <m:sub>
                        <m:r>
                          <a:rPr sz="9800" i="1">
                            <a:solidFill>
                              <a:srgbClr val="D25327"/>
                            </a:solidFill>
                            <a:latin typeface="Cambria Math" panose="02040503050406030204" pitchFamily="18" charset="0"/>
                          </a:rPr>
                          <m:t>2</m:t>
                        </m:r>
                      </m:sub>
                    </m:sSub>
                  </m:oMath>
                </a14:m>
                <a:endParaRPr sz="9800" dirty="0"/>
              </a:p>
            </p:txBody>
          </p:sp>
        </mc:Choice>
        <mc:Fallback xmlns="">
          <p:sp>
            <p:nvSpPr>
              <p:cNvPr id="670" name="Any   ,"/>
              <p:cNvSpPr txBox="1">
                <a:spLocks noRot="1" noChangeAspect="1" noMove="1" noResize="1" noEditPoints="1" noAdjustHandles="1" noChangeArrowheads="1" noChangeShapeType="1" noTextEdit="1"/>
              </p:cNvSpPr>
              <p:nvPr/>
            </p:nvSpPr>
            <p:spPr>
              <a:xfrm>
                <a:off x="15238163" y="8902297"/>
                <a:ext cx="5439753" cy="1754320"/>
              </a:xfrm>
              <a:prstGeom prst="rect">
                <a:avLst/>
              </a:prstGeom>
              <a:blipFill>
                <a:blip r:embed="rId5"/>
                <a:stretch>
                  <a:fillRect l="-9091" r="-932" b="-22857"/>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cxnSp>
        <p:nvCxnSpPr>
          <p:cNvPr id="671" name="Connection Line"/>
          <p:cNvCxnSpPr>
            <a:cxnSpLocks/>
            <a:stCxn id="669" idx="0"/>
          </p:cNvCxnSpPr>
          <p:nvPr/>
        </p:nvCxnSpPr>
        <p:spPr>
          <a:xfrm flipV="1">
            <a:off x="14234809" y="8902297"/>
            <a:ext cx="0" cy="2214674"/>
          </a:xfrm>
          <a:prstGeom prst="straightConnector1">
            <a:avLst/>
          </a:prstGeom>
          <a:ln w="127000">
            <a:solidFill>
              <a:srgbClr val="000000"/>
            </a:solidFill>
            <a:headEnd type="triangle"/>
          </a:ln>
        </p:spPr>
      </p:cxnSp>
      <p:sp>
        <p:nvSpPr>
          <p:cNvPr id="672" name="Slide Number"/>
          <p:cNvSpPr txBox="1">
            <a:spLocks noGrp="1"/>
          </p:cNvSpPr>
          <p:nvPr>
            <p:ph type="sldNum" sz="quarter" idx="4294967295"/>
          </p:nvPr>
        </p:nvSpPr>
        <p:spPr>
          <a:xfrm>
            <a:off x="27561370" y="17582359"/>
            <a:ext cx="694240" cy="69463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30</a:t>
            </a:fld>
            <a:endParaRPr/>
          </a:p>
        </p:txBody>
      </p:sp>
      <mc:AlternateContent xmlns:mc="http://schemas.openxmlformats.org/markup-compatibility/2006" xmlns:a14="http://schemas.microsoft.com/office/drawing/2010/main">
        <mc:Choice Requires="a14">
          <p:sp>
            <p:nvSpPr>
              <p:cNvPr id="673" name="Let"/>
              <p:cNvSpPr txBox="1"/>
              <p:nvPr/>
            </p:nvSpPr>
            <p:spPr>
              <a:xfrm>
                <a:off x="21996295" y="6325675"/>
                <a:ext cx="6662121" cy="146856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8000"/>
                </a:pPr>
                <a:r>
                  <a:t>Let </a:t>
                </a:r>
                <a14:m>
                  <m:oMath xmlns:m="http://schemas.openxmlformats.org/officeDocument/2006/math">
                    <m:sSub>
                      <m:sSubPr>
                        <m:ctrlPr>
                          <a:rPr sz="8750" i="1">
                            <a:solidFill>
                              <a:srgbClr val="000000"/>
                            </a:solidFill>
                            <a:latin typeface="Cambria Math" panose="02040503050406030204" pitchFamily="18" charset="0"/>
                          </a:rPr>
                        </m:ctrlPr>
                      </m:sSubPr>
                      <m:e>
                        <m:r>
                          <a:rPr sz="8750" i="1">
                            <a:solidFill>
                              <a:srgbClr val="000000"/>
                            </a:solidFill>
                            <a:latin typeface="Cambria Math" panose="02040503050406030204" pitchFamily="18" charset="0"/>
                          </a:rPr>
                          <m:t>𝑐</m:t>
                        </m:r>
                      </m:e>
                      <m:sub>
                        <m:r>
                          <a:rPr sz="8750" i="1">
                            <a:solidFill>
                              <a:srgbClr val="000000"/>
                            </a:solidFill>
                            <a:latin typeface="Cambria Math" panose="02040503050406030204" pitchFamily="18" charset="0"/>
                          </a:rPr>
                          <m:t>1</m:t>
                        </m:r>
                      </m:sub>
                    </m:sSub>
                    <m:r>
                      <a:rPr sz="8750" i="1">
                        <a:solidFill>
                          <a:srgbClr val="000000"/>
                        </a:solidFill>
                        <a:latin typeface="Cambria Math" panose="02040503050406030204" pitchFamily="18" charset="0"/>
                      </a:rPr>
                      <m:t>=</m:t>
                    </m:r>
                    <m:sSub>
                      <m:sSubPr>
                        <m:ctrlPr>
                          <a:rPr sz="8750" i="1">
                            <a:solidFill>
                              <a:srgbClr val="000000"/>
                            </a:solidFill>
                            <a:latin typeface="Cambria Math" panose="02040503050406030204" pitchFamily="18" charset="0"/>
                          </a:rPr>
                        </m:ctrlPr>
                      </m:sSubPr>
                      <m:e>
                        <m:r>
                          <a:rPr sz="8750" i="1">
                            <a:solidFill>
                              <a:srgbClr val="000000"/>
                            </a:solidFill>
                            <a:latin typeface="Cambria Math" panose="02040503050406030204" pitchFamily="18" charset="0"/>
                          </a:rPr>
                          <m:t>𝑐</m:t>
                        </m:r>
                      </m:e>
                      <m:sub>
                        <m:r>
                          <a:rPr sz="8750" i="1">
                            <a:solidFill>
                              <a:srgbClr val="000000"/>
                            </a:solidFill>
                            <a:latin typeface="Cambria Math" panose="02040503050406030204" pitchFamily="18" charset="0"/>
                          </a:rPr>
                          <m:t>2</m:t>
                        </m:r>
                      </m:sub>
                    </m:sSub>
                    <m:r>
                      <a:rPr sz="8750" i="1">
                        <a:solidFill>
                          <a:srgbClr val="000000"/>
                        </a:solidFill>
                        <a:latin typeface="Cambria Math" panose="02040503050406030204" pitchFamily="18" charset="0"/>
                      </a:rPr>
                      <m:t>=</m:t>
                    </m:r>
                    <m:r>
                      <a:rPr sz="8750" i="1">
                        <a:solidFill>
                          <a:srgbClr val="000000"/>
                        </a:solidFill>
                        <a:latin typeface="Cambria Math" panose="02040503050406030204" pitchFamily="18" charset="0"/>
                      </a:rPr>
                      <m:t>𝑐</m:t>
                    </m:r>
                  </m:oMath>
                </a14:m>
                <a:endParaRPr/>
              </a:p>
            </p:txBody>
          </p:sp>
        </mc:Choice>
        <mc:Fallback xmlns="">
          <p:sp>
            <p:nvSpPr>
              <p:cNvPr id="673" name="Let"/>
              <p:cNvSpPr txBox="1">
                <a:spLocks noRot="1" noChangeAspect="1" noMove="1" noResize="1" noEditPoints="1" noAdjustHandles="1" noChangeArrowheads="1" noChangeShapeType="1" noTextEdit="1"/>
              </p:cNvSpPr>
              <p:nvPr/>
            </p:nvSpPr>
            <p:spPr>
              <a:xfrm>
                <a:off x="21996295" y="6325675"/>
                <a:ext cx="6662121" cy="1468560"/>
              </a:xfrm>
              <a:prstGeom prst="rect">
                <a:avLst/>
              </a:prstGeom>
              <a:blipFill>
                <a:blip r:embed="rId6"/>
                <a:stretch>
                  <a:fillRect l="-7224" t="-6897" r="-9316" b="-39655"/>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674" name="Line"/>
          <p:cNvSpPr/>
          <p:nvPr/>
        </p:nvSpPr>
        <p:spPr>
          <a:xfrm>
            <a:off x="20765941" y="12972430"/>
            <a:ext cx="5871283" cy="1"/>
          </a:xfrm>
          <a:prstGeom prst="line">
            <a:avLst/>
          </a:prstGeom>
          <a:ln w="88900">
            <a:solidFill>
              <a:srgbClr val="000000"/>
            </a:solidFill>
          </a:ln>
        </p:spPr>
        <p:txBody>
          <a:bodyPr lIns="121917" tIns="121917" rIns="121917" bIns="121917"/>
          <a:lstStyle/>
          <a:p>
            <a:endParaRPr/>
          </a:p>
        </p:txBody>
      </p:sp>
      <p:sp>
        <p:nvSpPr>
          <p:cNvPr id="675" name="Line"/>
          <p:cNvSpPr/>
          <p:nvPr/>
        </p:nvSpPr>
        <p:spPr>
          <a:xfrm flipV="1">
            <a:off x="4359673" y="12972431"/>
            <a:ext cx="6377782" cy="0"/>
          </a:xfrm>
          <a:prstGeom prst="line">
            <a:avLst/>
          </a:prstGeom>
          <a:ln w="88900">
            <a:solidFill>
              <a:srgbClr val="000000"/>
            </a:solidFill>
          </a:ln>
        </p:spPr>
        <p:txBody>
          <a:bodyPr lIns="121917" tIns="121917" rIns="121917" bIns="121917"/>
          <a:lstStyle/>
          <a:p>
            <a:endParaRPr/>
          </a:p>
        </p:txBody>
      </p:sp>
      <mc:AlternateContent xmlns:mc="http://schemas.openxmlformats.org/markup-compatibility/2006" xmlns:a14="http://schemas.microsoft.com/office/drawing/2010/main">
        <mc:Choice Requires="a14">
          <p:sp>
            <p:nvSpPr>
              <p:cNvPr id="676" name="Text"/>
              <p:cNvSpPr txBox="1"/>
              <p:nvPr/>
            </p:nvSpPr>
            <p:spPr>
              <a:xfrm>
                <a:off x="5856373" y="16407460"/>
                <a:ext cx="3699437" cy="1800487"/>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square" lIns="121917" tIns="121917" rIns="121917" bIns="121917">
                <a:spAutoFit/>
              </a:bodyPr>
              <a:lstStyle>
                <a:lvl1pPr>
                  <a:defRPr sz="9000"/>
                </a:lvl1pPr>
              </a:lstStyle>
              <a:p>
                <a:pPr/>
                <a14:m>
                  <m:oMathPara xmlns:m="http://schemas.openxmlformats.org/officeDocument/2006/math">
                    <m:oMathParaPr>
                      <m:jc m:val="left"/>
                    </m:oMathParaPr>
                    <m:oMath xmlns:m="http://schemas.openxmlformats.org/officeDocument/2006/math">
                      <m:r>
                        <a:rPr sz="10100" i="1">
                          <a:solidFill>
                            <a:srgbClr val="000000"/>
                          </a:solidFill>
                          <a:latin typeface="Cambria Math" panose="02040503050406030204" pitchFamily="18" charset="0"/>
                        </a:rPr>
                        <m:t>(</m:t>
                      </m:r>
                      <m:r>
                        <a:rPr sz="10100" i="1">
                          <a:solidFill>
                            <a:srgbClr val="000000"/>
                          </a:solidFill>
                          <a:latin typeface="Cambria Math" panose="02040503050406030204" pitchFamily="18" charset="0"/>
                        </a:rPr>
                        <m:t>𝑐</m:t>
                      </m:r>
                      <m:r>
                        <a:rPr sz="10100" i="1">
                          <a:solidFill>
                            <a:srgbClr val="000000"/>
                          </a:solidFill>
                          <a:latin typeface="Cambria Math" panose="02040503050406030204" pitchFamily="18" charset="0"/>
                        </a:rPr>
                        <m:t>,</m:t>
                      </m:r>
                      <m:r>
                        <a:rPr sz="10100" i="1">
                          <a:solidFill>
                            <a:srgbClr val="000000"/>
                          </a:solidFill>
                          <a:latin typeface="Cambria Math" panose="02040503050406030204" pitchFamily="18" charset="0"/>
                        </a:rPr>
                        <m:t>𝑠</m:t>
                      </m:r>
                      <m:r>
                        <a:rPr sz="10100" i="1">
                          <a:solidFill>
                            <a:srgbClr val="000000"/>
                          </a:solidFill>
                          <a:latin typeface="Cambria Math" panose="02040503050406030204" pitchFamily="18" charset="0"/>
                        </a:rPr>
                        <m:t>,</m:t>
                      </m:r>
                      <m:r>
                        <a:rPr sz="10100" i="1">
                          <a:solidFill>
                            <a:srgbClr val="000000"/>
                          </a:solidFill>
                          <a:latin typeface="Cambria Math" panose="02040503050406030204" pitchFamily="18" charset="0"/>
                        </a:rPr>
                        <m:t>𝑦</m:t>
                      </m:r>
                      <m:r>
                        <a:rPr sz="10100" i="1">
                          <a:solidFill>
                            <a:srgbClr val="000000"/>
                          </a:solidFill>
                          <a:latin typeface="Cambria Math" panose="02040503050406030204" pitchFamily="18" charset="0"/>
                        </a:rPr>
                        <m:t>)</m:t>
                      </m:r>
                    </m:oMath>
                  </m:oMathPara>
                </a14:m>
                <a:endParaRPr dirty="0"/>
              </a:p>
            </p:txBody>
          </p:sp>
        </mc:Choice>
        <mc:Fallback xmlns="">
          <p:sp>
            <p:nvSpPr>
              <p:cNvPr id="676" name="Text"/>
              <p:cNvSpPr txBox="1">
                <a:spLocks noRot="1" noChangeAspect="1" noMove="1" noResize="1" noEditPoints="1" noAdjustHandles="1" noChangeArrowheads="1" noChangeShapeType="1" noTextEdit="1"/>
              </p:cNvSpPr>
              <p:nvPr/>
            </p:nvSpPr>
            <p:spPr>
              <a:xfrm>
                <a:off x="5856373" y="16407460"/>
                <a:ext cx="3699437" cy="1800487"/>
              </a:xfrm>
              <a:prstGeom prst="rect">
                <a:avLst/>
              </a:prstGeom>
              <a:blipFill>
                <a:blip r:embed="rId7"/>
                <a:stretch>
                  <a:fillRect l="-13014" r="-27397" b="-22535"/>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cxnSp>
        <p:nvCxnSpPr>
          <p:cNvPr id="677" name="Connection Line"/>
          <p:cNvCxnSpPr>
            <a:cxnSpLocks/>
          </p:cNvCxnSpPr>
          <p:nvPr/>
        </p:nvCxnSpPr>
        <p:spPr>
          <a:xfrm flipV="1">
            <a:off x="7272806" y="14124696"/>
            <a:ext cx="434985" cy="2347065"/>
          </a:xfrm>
          <a:prstGeom prst="straightConnector1">
            <a:avLst/>
          </a:prstGeom>
          <a:ln w="127000">
            <a:solidFill>
              <a:srgbClr val="000000"/>
            </a:solidFill>
            <a:headEnd type="triangle"/>
          </a:ln>
        </p:spPr>
      </p:cxnSp>
      <p:cxnSp>
        <p:nvCxnSpPr>
          <p:cNvPr id="678" name="Connection Line"/>
          <p:cNvCxnSpPr>
            <a:cxnSpLocks/>
          </p:cNvCxnSpPr>
          <p:nvPr/>
        </p:nvCxnSpPr>
        <p:spPr>
          <a:xfrm flipV="1">
            <a:off x="9334463" y="13992032"/>
            <a:ext cx="13847798" cy="2494718"/>
          </a:xfrm>
          <a:prstGeom prst="straightConnector1">
            <a:avLst/>
          </a:prstGeom>
          <a:ln w="127000">
            <a:solidFill>
              <a:srgbClr val="000000"/>
            </a:solidFill>
            <a:headEnd type="triangle"/>
          </a:ln>
        </p:spPr>
      </p:cxnSp>
      <mc:AlternateContent xmlns:mc="http://schemas.openxmlformats.org/markup-compatibility/2006" xmlns:a14="http://schemas.microsoft.com/office/drawing/2010/main">
        <mc:Choice Requires="a14">
          <p:sp>
            <p:nvSpPr>
              <p:cNvPr id="679" name="Text"/>
              <p:cNvSpPr txBox="1"/>
              <p:nvPr/>
            </p:nvSpPr>
            <p:spPr>
              <a:xfrm>
                <a:off x="7179100" y="12599010"/>
                <a:ext cx="738930" cy="1483925"/>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9000"/>
                </a:lvl1pPr>
              </a:lstStyle>
              <a:p>
                <a:pPr/>
                <a14:m>
                  <m:oMathPara xmlns:m="http://schemas.openxmlformats.org/officeDocument/2006/math">
                    <m:oMathParaPr>
                      <m:jc m:val="left"/>
                    </m:oMathParaPr>
                    <m:oMath xmlns:m="http://schemas.openxmlformats.org/officeDocument/2006/math">
                      <m:r>
                        <a:rPr sz="10800" i="1">
                          <a:solidFill>
                            <a:srgbClr val="000000"/>
                          </a:solidFill>
                          <a:latin typeface="Cambria Math" panose="02040503050406030204" pitchFamily="18" charset="0"/>
                        </a:rPr>
                        <m:t>𝑠</m:t>
                      </m:r>
                    </m:oMath>
                  </m:oMathPara>
                </a14:m>
                <a:endParaRPr/>
              </a:p>
            </p:txBody>
          </p:sp>
        </mc:Choice>
        <mc:Fallback xmlns="">
          <p:sp>
            <p:nvSpPr>
              <p:cNvPr id="679" name="Text"/>
              <p:cNvSpPr txBox="1">
                <a:spLocks noRot="1" noChangeAspect="1" noMove="1" noResize="1" noEditPoints="1" noAdjustHandles="1" noChangeArrowheads="1" noChangeShapeType="1" noTextEdit="1"/>
              </p:cNvSpPr>
              <p:nvPr/>
            </p:nvSpPr>
            <p:spPr>
              <a:xfrm>
                <a:off x="7179100" y="12599010"/>
                <a:ext cx="738930" cy="1483925"/>
              </a:xfrm>
              <a:prstGeom prst="rect">
                <a:avLst/>
              </a:prstGeom>
              <a:blipFill>
                <a:blip r:embed="rId8"/>
                <a:stretch>
                  <a:fillRect l="-28814" r="-45763" b="-17949"/>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80" name="Text"/>
              <p:cNvSpPr txBox="1"/>
              <p:nvPr/>
            </p:nvSpPr>
            <p:spPr>
              <a:xfrm>
                <a:off x="23182261" y="12813403"/>
                <a:ext cx="807136" cy="1567447"/>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9000"/>
                </a:lvl1pPr>
              </a:lstStyle>
              <a:p>
                <a:pPr/>
                <a14:m>
                  <m:oMathPara xmlns:m="http://schemas.openxmlformats.org/officeDocument/2006/math">
                    <m:oMathParaPr>
                      <m:jc m:val="left"/>
                    </m:oMathParaPr>
                    <m:oMath xmlns:m="http://schemas.openxmlformats.org/officeDocument/2006/math">
                      <m:r>
                        <a:rPr sz="9600" i="1">
                          <a:solidFill>
                            <a:srgbClr val="000000"/>
                          </a:solidFill>
                          <a:latin typeface="Cambria Math" panose="02040503050406030204" pitchFamily="18" charset="0"/>
                        </a:rPr>
                        <m:t>𝑦</m:t>
                      </m:r>
                    </m:oMath>
                  </m:oMathPara>
                </a14:m>
                <a:endParaRPr dirty="0"/>
              </a:p>
            </p:txBody>
          </p:sp>
        </mc:Choice>
        <mc:Fallback xmlns="">
          <p:sp>
            <p:nvSpPr>
              <p:cNvPr id="680" name="Text"/>
              <p:cNvSpPr txBox="1">
                <a:spLocks noRot="1" noChangeAspect="1" noMove="1" noResize="1" noEditPoints="1" noAdjustHandles="1" noChangeArrowheads="1" noChangeShapeType="1" noTextEdit="1"/>
              </p:cNvSpPr>
              <p:nvPr/>
            </p:nvSpPr>
            <p:spPr>
              <a:xfrm>
                <a:off x="23182261" y="12813403"/>
                <a:ext cx="807136" cy="1567447"/>
              </a:xfrm>
              <a:prstGeom prst="rect">
                <a:avLst/>
              </a:prstGeom>
              <a:blipFill>
                <a:blip r:embed="rId9"/>
                <a:stretch>
                  <a:fillRect l="-37500" r="-51563" b="-2320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81" name="Text"/>
              <p:cNvSpPr txBox="1"/>
              <p:nvPr/>
            </p:nvSpPr>
            <p:spPr>
              <a:xfrm>
                <a:off x="3485432" y="16471761"/>
                <a:ext cx="2412500" cy="1769709"/>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square" lIns="121917" tIns="121917" rIns="121917" bIns="121917">
                <a:spAutoFit/>
              </a:bodyPr>
              <a:lstStyle>
                <a:lvl1pPr>
                  <a:defRPr sz="9000"/>
                </a:lvl1pPr>
              </a:lstStyle>
              <a:p>
                <a:pPr/>
                <a14:m>
                  <m:oMathPara xmlns:m="http://schemas.openxmlformats.org/officeDocument/2006/math">
                    <m:oMathParaPr>
                      <m:jc m:val="left"/>
                    </m:oMathParaPr>
                    <m:oMath xmlns:m="http://schemas.openxmlformats.org/officeDocument/2006/math">
                      <m:r>
                        <a:rPr sz="9900" i="1">
                          <a:solidFill>
                            <a:srgbClr val="000000"/>
                          </a:solidFill>
                          <a:latin typeface="Cambria Math" panose="02040503050406030204" pitchFamily="18" charset="0"/>
                        </a:rPr>
                        <m:t>𝜎</m:t>
                      </m:r>
                      <m:r>
                        <a:rPr sz="9900" i="1">
                          <a:solidFill>
                            <a:srgbClr val="000000"/>
                          </a:solidFill>
                          <a:latin typeface="Cambria Math" panose="02040503050406030204" pitchFamily="18" charset="0"/>
                        </a:rPr>
                        <m:t>=</m:t>
                      </m:r>
                    </m:oMath>
                  </m:oMathPara>
                </a14:m>
                <a:endParaRPr dirty="0"/>
              </a:p>
            </p:txBody>
          </p:sp>
        </mc:Choice>
        <mc:Fallback xmlns="">
          <p:sp>
            <p:nvSpPr>
              <p:cNvPr id="681" name="Text"/>
              <p:cNvSpPr txBox="1">
                <a:spLocks noRot="1" noChangeAspect="1" noMove="1" noResize="1" noEditPoints="1" noAdjustHandles="1" noChangeArrowheads="1" noChangeShapeType="1" noTextEdit="1"/>
              </p:cNvSpPr>
              <p:nvPr/>
            </p:nvSpPr>
            <p:spPr>
              <a:xfrm>
                <a:off x="3485432" y="16471761"/>
                <a:ext cx="2412500" cy="1769709"/>
              </a:xfrm>
              <a:prstGeom prst="rect">
                <a:avLst/>
              </a:prstGeom>
              <a:blipFill>
                <a:blip r:embed="rId10"/>
                <a:stretch>
                  <a:fillRect l="-7330" r="-1571"/>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684" name="Connection Line"/>
          <p:cNvSpPr/>
          <p:nvPr/>
        </p:nvSpPr>
        <p:spPr>
          <a:xfrm>
            <a:off x="8268873" y="12786285"/>
            <a:ext cx="10900162" cy="370045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path>
            </a:pathLst>
          </a:custGeom>
          <a:ln w="127000">
            <a:solidFill>
              <a:srgbClr val="000000"/>
            </a:solidFill>
            <a:headEnd type="triangle"/>
          </a:ln>
        </p:spPr>
        <p:txBody>
          <a:bodyPr/>
          <a:lstStyle/>
          <a:p>
            <a:endParaRPr/>
          </a:p>
        </p:txBody>
      </p:sp>
      <p:sp>
        <p:nvSpPr>
          <p:cNvPr id="683" name="Does not help! Both sessions cannot be used for generating other signatures!"/>
          <p:cNvSpPr txBox="1"/>
          <p:nvPr/>
        </p:nvSpPr>
        <p:spPr>
          <a:xfrm>
            <a:off x="14234809" y="16270703"/>
            <a:ext cx="16816446" cy="2508802"/>
          </a:xfrm>
          <a:prstGeom prst="rect">
            <a:avLst/>
          </a:prstGeom>
          <a:solidFill>
            <a:schemeClr val="accent2">
              <a:lumOff val="21960"/>
            </a:schemeClr>
          </a:solidFill>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spAutoFit/>
          </a:bodyPr>
          <a:lstStyle/>
          <a:p>
            <a:pPr>
              <a:defRPr sz="8000"/>
            </a:pPr>
            <a:r>
              <a:rPr b="1" dirty="0"/>
              <a:t>Does not help!</a:t>
            </a:r>
            <a:r>
              <a:rPr dirty="0"/>
              <a:t> Both sessions cannot be used for generating other signatures!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671"/>
                                        </p:tgtEl>
                                        <p:attrNameLst>
                                          <p:attrName>style.visibility</p:attrName>
                                        </p:attrNameLst>
                                      </p:cBhvr>
                                      <p:to>
                                        <p:strVal val="visible"/>
                                      </p:to>
                                    </p:set>
                                    <p:animEffect transition="in" filter="fade">
                                      <p:cBhvr>
                                        <p:cTn id="7" dur="300"/>
                                        <p:tgtEl>
                                          <p:spTgt spid="671"/>
                                        </p:tgtEl>
                                      </p:cBhvr>
                                    </p:animEffect>
                                  </p:childTnLst>
                                </p:cTn>
                              </p:par>
                              <p:par>
                                <p:cTn id="8" presetID="10" presetClass="entr" fill="hold" grpId="2" nodeType="withEffect">
                                  <p:stCondLst>
                                    <p:cond delay="0"/>
                                  </p:stCondLst>
                                  <p:iterate>
                                    <p:tmAbs val="0"/>
                                  </p:iterate>
                                  <p:childTnLst>
                                    <p:set>
                                      <p:cBhvr>
                                        <p:cTn id="9" fill="hold"/>
                                        <p:tgtEl>
                                          <p:spTgt spid="670"/>
                                        </p:tgtEl>
                                        <p:attrNameLst>
                                          <p:attrName>style.visibility</p:attrName>
                                        </p:attrNameLst>
                                      </p:cBhvr>
                                      <p:to>
                                        <p:strVal val="visible"/>
                                      </p:to>
                                    </p:set>
                                    <p:animEffect transition="in" filter="fade">
                                      <p:cBhvr>
                                        <p:cTn id="10" dur="300"/>
                                        <p:tgtEl>
                                          <p:spTgt spid="67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fill="hold" grpId="3" nodeType="clickEffect">
                                  <p:stCondLst>
                                    <p:cond delay="0"/>
                                  </p:stCondLst>
                                  <p:iterate>
                                    <p:tmAbs val="0"/>
                                  </p:iterate>
                                  <p:childTnLst>
                                    <p:set>
                                      <p:cBhvr>
                                        <p:cTn id="14" fill="hold"/>
                                        <p:tgtEl>
                                          <p:spTgt spid="669"/>
                                        </p:tgtEl>
                                        <p:attrNameLst>
                                          <p:attrName>style.visibility</p:attrName>
                                        </p:attrNameLst>
                                      </p:cBhvr>
                                      <p:to>
                                        <p:strVal val="visible"/>
                                      </p:to>
                                    </p:set>
                                    <p:animEffect transition="in" filter="fade">
                                      <p:cBhvr>
                                        <p:cTn id="15" dur="300"/>
                                        <p:tgtEl>
                                          <p:spTgt spid="66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fill="hold" grpId="4" nodeType="clickEffect">
                                  <p:stCondLst>
                                    <p:cond delay="0"/>
                                  </p:stCondLst>
                                  <p:iterate>
                                    <p:tmAbs val="0"/>
                                  </p:iterate>
                                  <p:childTnLst>
                                    <p:set>
                                      <p:cBhvr>
                                        <p:cTn id="19" fill="hold"/>
                                        <p:tgtEl>
                                          <p:spTgt spid="674"/>
                                        </p:tgtEl>
                                        <p:attrNameLst>
                                          <p:attrName>style.visibility</p:attrName>
                                        </p:attrNameLst>
                                      </p:cBhvr>
                                      <p:to>
                                        <p:strVal val="visible"/>
                                      </p:to>
                                    </p:set>
                                    <p:animEffect transition="in" filter="fade">
                                      <p:cBhvr>
                                        <p:cTn id="20" dur="300"/>
                                        <p:tgtEl>
                                          <p:spTgt spid="674"/>
                                        </p:tgtEl>
                                      </p:cBhvr>
                                    </p:animEffect>
                                  </p:childTnLst>
                                </p:cTn>
                              </p:par>
                              <p:par>
                                <p:cTn id="21" presetID="10" presetClass="entr" fill="hold" grpId="5" nodeType="withEffect">
                                  <p:stCondLst>
                                    <p:cond delay="0"/>
                                  </p:stCondLst>
                                  <p:iterate>
                                    <p:tmAbs val="0"/>
                                  </p:iterate>
                                  <p:childTnLst>
                                    <p:set>
                                      <p:cBhvr>
                                        <p:cTn id="22" fill="hold"/>
                                        <p:tgtEl>
                                          <p:spTgt spid="675"/>
                                        </p:tgtEl>
                                        <p:attrNameLst>
                                          <p:attrName>style.visibility</p:attrName>
                                        </p:attrNameLst>
                                      </p:cBhvr>
                                      <p:to>
                                        <p:strVal val="visible"/>
                                      </p:to>
                                    </p:set>
                                    <p:animEffect transition="in" filter="fade">
                                      <p:cBhvr>
                                        <p:cTn id="23" dur="300"/>
                                        <p:tgtEl>
                                          <p:spTgt spid="675"/>
                                        </p:tgtEl>
                                      </p:cBhvr>
                                    </p:animEffect>
                                  </p:childTnLst>
                                </p:cTn>
                              </p:par>
                              <p:par>
                                <p:cTn id="24" presetID="10" presetClass="entr" fill="hold" grpId="6" nodeType="withEffect">
                                  <p:stCondLst>
                                    <p:cond delay="0"/>
                                  </p:stCondLst>
                                  <p:iterate>
                                    <p:tmAbs val="0"/>
                                  </p:iterate>
                                  <p:childTnLst>
                                    <p:set>
                                      <p:cBhvr>
                                        <p:cTn id="25" fill="hold"/>
                                        <p:tgtEl>
                                          <p:spTgt spid="680"/>
                                        </p:tgtEl>
                                        <p:attrNameLst>
                                          <p:attrName>style.visibility</p:attrName>
                                        </p:attrNameLst>
                                      </p:cBhvr>
                                      <p:to>
                                        <p:strVal val="visible"/>
                                      </p:to>
                                    </p:set>
                                    <p:animEffect transition="in" filter="fade">
                                      <p:cBhvr>
                                        <p:cTn id="26" dur="300"/>
                                        <p:tgtEl>
                                          <p:spTgt spid="680"/>
                                        </p:tgtEl>
                                      </p:cBhvr>
                                    </p:animEffect>
                                  </p:childTnLst>
                                </p:cTn>
                              </p:par>
                              <p:par>
                                <p:cTn id="27" presetID="10" presetClass="entr" fill="hold" grpId="7" nodeType="withEffect">
                                  <p:stCondLst>
                                    <p:cond delay="0"/>
                                  </p:stCondLst>
                                  <p:iterate>
                                    <p:tmAbs val="0"/>
                                  </p:iterate>
                                  <p:childTnLst>
                                    <p:set>
                                      <p:cBhvr>
                                        <p:cTn id="28" fill="hold"/>
                                        <p:tgtEl>
                                          <p:spTgt spid="679"/>
                                        </p:tgtEl>
                                        <p:attrNameLst>
                                          <p:attrName>style.visibility</p:attrName>
                                        </p:attrNameLst>
                                      </p:cBhvr>
                                      <p:to>
                                        <p:strVal val="visible"/>
                                      </p:to>
                                    </p:set>
                                    <p:animEffect transition="in" filter="fade">
                                      <p:cBhvr>
                                        <p:cTn id="29" dur="300"/>
                                        <p:tgtEl>
                                          <p:spTgt spid="679"/>
                                        </p:tgtEl>
                                      </p:cBhvr>
                                    </p:animEffect>
                                  </p:childTnLst>
                                </p:cTn>
                              </p:par>
                              <p:par>
                                <p:cTn id="30" presetID="10" presetClass="entr" fill="hold" grpId="8" nodeType="withEffect">
                                  <p:stCondLst>
                                    <p:cond delay="0"/>
                                  </p:stCondLst>
                                  <p:iterate>
                                    <p:tmAbs val="0"/>
                                  </p:iterate>
                                  <p:childTnLst>
                                    <p:set>
                                      <p:cBhvr>
                                        <p:cTn id="31" fill="hold"/>
                                        <p:tgtEl>
                                          <p:spTgt spid="676"/>
                                        </p:tgtEl>
                                        <p:attrNameLst>
                                          <p:attrName>style.visibility</p:attrName>
                                        </p:attrNameLst>
                                      </p:cBhvr>
                                      <p:to>
                                        <p:strVal val="visible"/>
                                      </p:to>
                                    </p:set>
                                    <p:animEffect transition="in" filter="fade">
                                      <p:cBhvr>
                                        <p:cTn id="32" dur="300"/>
                                        <p:tgtEl>
                                          <p:spTgt spid="676"/>
                                        </p:tgtEl>
                                      </p:cBhvr>
                                    </p:animEffect>
                                  </p:childTnLst>
                                </p:cTn>
                              </p:par>
                              <p:par>
                                <p:cTn id="33" presetID="10" presetClass="entr" fill="hold" grpId="9" nodeType="withEffect">
                                  <p:stCondLst>
                                    <p:cond delay="0"/>
                                  </p:stCondLst>
                                  <p:iterate>
                                    <p:tmAbs val="0"/>
                                  </p:iterate>
                                  <p:childTnLst>
                                    <p:set>
                                      <p:cBhvr>
                                        <p:cTn id="34" fill="hold"/>
                                        <p:tgtEl>
                                          <p:spTgt spid="681"/>
                                        </p:tgtEl>
                                        <p:attrNameLst>
                                          <p:attrName>style.visibility</p:attrName>
                                        </p:attrNameLst>
                                      </p:cBhvr>
                                      <p:to>
                                        <p:strVal val="visible"/>
                                      </p:to>
                                    </p:set>
                                    <p:animEffect transition="in" filter="fade">
                                      <p:cBhvr>
                                        <p:cTn id="35" dur="300"/>
                                        <p:tgtEl>
                                          <p:spTgt spid="681"/>
                                        </p:tgtEl>
                                      </p:cBhvr>
                                    </p:animEffect>
                                  </p:childTnLst>
                                </p:cTn>
                              </p:par>
                              <p:par>
                                <p:cTn id="36" presetID="10" presetClass="entr" fill="hold" grpId="10" nodeType="withEffect">
                                  <p:stCondLst>
                                    <p:cond delay="0"/>
                                  </p:stCondLst>
                                  <p:iterate>
                                    <p:tmAbs val="0"/>
                                  </p:iterate>
                                  <p:childTnLst>
                                    <p:set>
                                      <p:cBhvr>
                                        <p:cTn id="37" fill="hold"/>
                                        <p:tgtEl>
                                          <p:spTgt spid="678"/>
                                        </p:tgtEl>
                                        <p:attrNameLst>
                                          <p:attrName>style.visibility</p:attrName>
                                        </p:attrNameLst>
                                      </p:cBhvr>
                                      <p:to>
                                        <p:strVal val="visible"/>
                                      </p:to>
                                    </p:set>
                                    <p:animEffect transition="in" filter="fade">
                                      <p:cBhvr>
                                        <p:cTn id="38" dur="300"/>
                                        <p:tgtEl>
                                          <p:spTgt spid="678"/>
                                        </p:tgtEl>
                                      </p:cBhvr>
                                    </p:animEffect>
                                  </p:childTnLst>
                                </p:cTn>
                              </p:par>
                              <p:par>
                                <p:cTn id="39" presetID="10" presetClass="entr" fill="hold" grpId="11" nodeType="withEffect">
                                  <p:stCondLst>
                                    <p:cond delay="0"/>
                                  </p:stCondLst>
                                  <p:iterate>
                                    <p:tmAbs val="0"/>
                                  </p:iterate>
                                  <p:childTnLst>
                                    <p:set>
                                      <p:cBhvr>
                                        <p:cTn id="40" fill="hold"/>
                                        <p:tgtEl>
                                          <p:spTgt spid="677"/>
                                        </p:tgtEl>
                                        <p:attrNameLst>
                                          <p:attrName>style.visibility</p:attrName>
                                        </p:attrNameLst>
                                      </p:cBhvr>
                                      <p:to>
                                        <p:strVal val="visible"/>
                                      </p:to>
                                    </p:set>
                                    <p:animEffect transition="in" filter="fade">
                                      <p:cBhvr>
                                        <p:cTn id="41" dur="300"/>
                                        <p:tgtEl>
                                          <p:spTgt spid="677"/>
                                        </p:tgtEl>
                                      </p:cBhvr>
                                    </p:animEffect>
                                  </p:childTnLst>
                                </p:cTn>
                              </p:par>
                              <p:par>
                                <p:cTn id="42" presetID="10" presetClass="entr" fill="hold" grpId="12" nodeType="withEffect">
                                  <p:stCondLst>
                                    <p:cond delay="0"/>
                                  </p:stCondLst>
                                  <p:iterate>
                                    <p:tmAbs val="0"/>
                                  </p:iterate>
                                  <p:childTnLst>
                                    <p:set>
                                      <p:cBhvr>
                                        <p:cTn id="43" fill="hold"/>
                                        <p:tgtEl>
                                          <p:spTgt spid="684"/>
                                        </p:tgtEl>
                                        <p:attrNameLst>
                                          <p:attrName>style.visibility</p:attrName>
                                        </p:attrNameLst>
                                      </p:cBhvr>
                                      <p:to>
                                        <p:strVal val="visible"/>
                                      </p:to>
                                    </p:set>
                                    <p:animEffect transition="in" filter="fade">
                                      <p:cBhvr>
                                        <p:cTn id="44" dur="300"/>
                                        <p:tgtEl>
                                          <p:spTgt spid="684"/>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fill="hold" grpId="13" nodeType="clickEffect">
                                  <p:stCondLst>
                                    <p:cond delay="0"/>
                                  </p:stCondLst>
                                  <p:iterate>
                                    <p:tmAbs val="0"/>
                                  </p:iterate>
                                  <p:childTnLst>
                                    <p:set>
                                      <p:cBhvr>
                                        <p:cTn id="48" fill="hold"/>
                                        <p:tgtEl>
                                          <p:spTgt spid="683"/>
                                        </p:tgtEl>
                                        <p:attrNameLst>
                                          <p:attrName>style.visibility</p:attrName>
                                        </p:attrNameLst>
                                      </p:cBhvr>
                                      <p:to>
                                        <p:strVal val="visible"/>
                                      </p:to>
                                    </p:set>
                                    <p:animEffect transition="in" filter="fade">
                                      <p:cBhvr>
                                        <p:cTn id="49" dur="300"/>
                                        <p:tgtEl>
                                          <p:spTgt spid="6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9" grpId="3" animBg="1" advAuto="0"/>
      <p:bldP spid="670" grpId="2" animBg="1" advAuto="0"/>
      <p:bldP spid="671" grpId="1" animBg="1" advAuto="0"/>
      <p:bldP spid="674" grpId="4" animBg="1" advAuto="0"/>
      <p:bldP spid="675" grpId="5" animBg="1" advAuto="0"/>
      <p:bldP spid="676" grpId="8" animBg="1" advAuto="0"/>
      <p:bldP spid="677" grpId="11" animBg="1" advAuto="0"/>
      <p:bldP spid="678" grpId="10" animBg="1" advAuto="0"/>
      <p:bldP spid="679" grpId="7" animBg="1" advAuto="0"/>
      <p:bldP spid="680" grpId="6" animBg="1" advAuto="0"/>
      <p:bldP spid="681" grpId="9" animBg="1" advAuto="0"/>
      <p:bldP spid="684" grpId="12" animBg="1" advAuto="0"/>
      <p:bldP spid="683" grpId="13" animBg="1" advAuto="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88" name="WFROS problem for"/>
              <p:cNvSpPr txBox="1">
                <a:spLocks noGrp="1"/>
              </p:cNvSpPr>
              <p:nvPr>
                <p:ph type="title"/>
              </p:nvPr>
            </p:nvSpPr>
            <p:spPr>
              <a:prstGeom prst="rect">
                <a:avLst/>
              </a:prstGeom>
            </p:spPr>
            <p:txBody>
              <a:bodyPr/>
              <a:lstStyle/>
              <a:p>
                <a:r>
                  <a:t>WFROS problem for </a:t>
                </a:r>
                <a14:m>
                  <m:oMath xmlns:m="http://schemas.openxmlformats.org/officeDocument/2006/math">
                    <m:r>
                      <a:rPr sz="17550" i="1">
                        <a:solidFill>
                          <a:srgbClr val="000000"/>
                        </a:solidFill>
                        <a:latin typeface="Cambria Math" panose="02040503050406030204" pitchFamily="18" charset="0"/>
                      </a:rPr>
                      <m:t>ℓ</m:t>
                    </m:r>
                  </m:oMath>
                </a14:m>
                <a:endParaRPr/>
              </a:p>
            </p:txBody>
          </p:sp>
        </mc:Choice>
        <mc:Fallback xmlns="">
          <p:sp>
            <p:nvSpPr>
              <p:cNvPr id="688" name="WFROS problem for"/>
              <p:cNvSpPr txBox="1">
                <a:spLocks noGrp="1" noRot="1" noChangeAspect="1" noMove="1" noResize="1" noEditPoints="1" noAdjustHandles="1" noChangeArrowheads="1" noChangeShapeType="1" noTextEdit="1"/>
              </p:cNvSpPr>
              <p:nvPr>
                <p:ph type="title"/>
              </p:nvPr>
            </p:nvSpPr>
            <p:spPr>
              <a:prstGeom prst="rect">
                <a:avLst/>
              </a:prstGeom>
              <a:blipFill>
                <a:blip r:embed="rId3"/>
                <a:stretch>
                  <a:fillRect l="-3124" b="-8244"/>
                </a:stretch>
              </a:blipFill>
            </p:spPr>
            <p:txBody>
              <a:bodyPr/>
              <a:lstStyle/>
              <a:p>
                <a:r>
                  <a:rPr lang="en-US">
                    <a:noFill/>
                  </a:rPr>
                  <a:t> </a:t>
                </a:r>
              </a:p>
            </p:txBody>
          </p:sp>
        </mc:Fallback>
      </mc:AlternateContent>
      <p:sp>
        <p:nvSpPr>
          <p:cNvPr id="689" name="Rectangle"/>
          <p:cNvSpPr/>
          <p:nvPr/>
        </p:nvSpPr>
        <p:spPr>
          <a:xfrm>
            <a:off x="5979582" y="5929848"/>
            <a:ext cx="2831559" cy="7972617"/>
          </a:xfrm>
          <a:prstGeom prst="rect">
            <a:avLst/>
          </a:prstGeom>
          <a:solidFill>
            <a:srgbClr val="DE868B"/>
          </a:solidFill>
          <a:ln w="127000">
            <a:solidFill>
              <a:srgbClr val="DE2240"/>
            </a:solidFill>
          </a:ln>
        </p:spPr>
        <p:txBody>
          <a:bodyPr lIns="121917" tIns="121917" rIns="121917" bIns="121917" anchor="ctr"/>
          <a:lstStyle/>
          <a:p>
            <a:endParaRPr/>
          </a:p>
        </p:txBody>
      </p:sp>
      <mc:AlternateContent xmlns:mc="http://schemas.openxmlformats.org/markup-compatibility/2006" xmlns:a14="http://schemas.microsoft.com/office/drawing/2010/main">
        <mc:Choice Requires="a14">
          <p:sp>
            <p:nvSpPr>
              <p:cNvPr id="690" name="Text"/>
              <p:cNvSpPr txBox="1"/>
              <p:nvPr/>
            </p:nvSpPr>
            <p:spPr>
              <a:xfrm>
                <a:off x="6560243" y="7027977"/>
                <a:ext cx="1670238" cy="1954087"/>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12000">
                    <a:solidFill>
                      <a:srgbClr val="DE2240"/>
                    </a:solidFill>
                  </a:defRPr>
                </a:lvl1pPr>
              </a:lstStyle>
              <a:p>
                <a:pPr/>
                <a14:m>
                  <m:oMathPara xmlns:m="http://schemas.openxmlformats.org/officeDocument/2006/math">
                    <m:oMathParaPr>
                      <m:jc m:val="left"/>
                    </m:oMathParaPr>
                    <m:oMath xmlns:m="http://schemas.openxmlformats.org/officeDocument/2006/math">
                      <m:r>
                        <a:rPr sz="13600" i="1">
                          <a:solidFill>
                            <a:srgbClr val="DE213F"/>
                          </a:solidFill>
                          <a:latin typeface="Cambria Math" panose="02040503050406030204" pitchFamily="18" charset="0"/>
                        </a:rPr>
                        <m:t>𝒜</m:t>
                      </m:r>
                    </m:oMath>
                  </m:oMathPara>
                </a14:m>
                <a:endParaRPr/>
              </a:p>
            </p:txBody>
          </p:sp>
        </mc:Choice>
        <mc:Fallback xmlns="">
          <p:sp>
            <p:nvSpPr>
              <p:cNvPr id="690" name="Text"/>
              <p:cNvSpPr txBox="1">
                <a:spLocks noRot="1" noChangeAspect="1" noMove="1" noResize="1" noEditPoints="1" noAdjustHandles="1" noChangeArrowheads="1" noChangeShapeType="1" noTextEdit="1"/>
              </p:cNvSpPr>
              <p:nvPr/>
            </p:nvSpPr>
            <p:spPr>
              <a:xfrm>
                <a:off x="6560243" y="7027977"/>
                <a:ext cx="1670238" cy="1954087"/>
              </a:xfrm>
              <a:prstGeom prst="rect">
                <a:avLst/>
              </a:prstGeom>
              <a:blipFill>
                <a:blip r:embed="rId4"/>
                <a:stretch>
                  <a:fillRect l="-27273" r="-34848" b="-2000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691" name="Line"/>
          <p:cNvSpPr/>
          <p:nvPr/>
        </p:nvSpPr>
        <p:spPr>
          <a:xfrm flipH="1" flipV="1">
            <a:off x="9645837" y="12718998"/>
            <a:ext cx="8784782" cy="1"/>
          </a:xfrm>
          <a:prstGeom prst="line">
            <a:avLst/>
          </a:prstGeom>
          <a:ln w="76200">
            <a:solidFill>
              <a:srgbClr val="000000"/>
            </a:solidFill>
            <a:tailEnd type="triangle"/>
          </a:ln>
        </p:spPr>
        <p:txBody>
          <a:bodyPr lIns="121917" tIns="121917" rIns="121917" bIns="121917"/>
          <a:lstStyle/>
          <a:p>
            <a:endParaRPr/>
          </a:p>
        </p:txBody>
      </p:sp>
      <p:sp>
        <p:nvSpPr>
          <p:cNvPr id="692" name="Line"/>
          <p:cNvSpPr/>
          <p:nvPr/>
        </p:nvSpPr>
        <p:spPr>
          <a:xfrm>
            <a:off x="9645837" y="7215375"/>
            <a:ext cx="8784782" cy="1"/>
          </a:xfrm>
          <a:prstGeom prst="line">
            <a:avLst/>
          </a:prstGeom>
          <a:ln w="76200">
            <a:solidFill>
              <a:srgbClr val="000000"/>
            </a:solidFill>
            <a:tailEnd type="triangle"/>
          </a:ln>
        </p:spPr>
        <p:txBody>
          <a:bodyPr lIns="121917" tIns="121917" rIns="121917" bIns="121917"/>
          <a:lstStyle/>
          <a:p>
            <a:endParaRPr/>
          </a:p>
        </p:txBody>
      </p:sp>
      <mc:AlternateContent xmlns:mc="http://schemas.openxmlformats.org/markup-compatibility/2006" xmlns:a14="http://schemas.microsoft.com/office/drawing/2010/main">
        <mc:Choice Requires="a14">
          <p:sp>
            <p:nvSpPr>
              <p:cNvPr id="693" name=", …,  ,  , …,"/>
              <p:cNvSpPr txBox="1"/>
              <p:nvPr/>
            </p:nvSpPr>
            <p:spPr>
              <a:xfrm>
                <a:off x="9961543" y="5547532"/>
                <a:ext cx="8153370" cy="1628136"/>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6500"/>
                </a:pPr>
                <a14:m>
                  <m:oMath xmlns:m="http://schemas.openxmlformats.org/officeDocument/2006/math">
                    <m:sSubSup>
                      <m:sSubSupPr>
                        <m:ctrlPr>
                          <a:rPr sz="7350" i="1">
                            <a:solidFill>
                              <a:srgbClr val="000000"/>
                            </a:solidFill>
                            <a:latin typeface="Cambria Math" panose="02040503050406030204" pitchFamily="18" charset="0"/>
                          </a:rPr>
                        </m:ctrlPr>
                      </m:sSubSupPr>
                      <m:e>
                        <m:r>
                          <a:rPr sz="7350" i="1">
                            <a:solidFill>
                              <a:srgbClr val="000000"/>
                            </a:solidFill>
                            <a:latin typeface="Cambria Math" panose="02040503050406030204" pitchFamily="18" charset="0"/>
                          </a:rPr>
                          <m:t>𝛼</m:t>
                        </m:r>
                      </m:e>
                      <m:sub>
                        <m:r>
                          <a:rPr sz="7350" i="1">
                            <a:solidFill>
                              <a:srgbClr val="000000"/>
                            </a:solidFill>
                            <a:latin typeface="Cambria Math" panose="02040503050406030204" pitchFamily="18" charset="0"/>
                          </a:rPr>
                          <m:t>1</m:t>
                        </m:r>
                      </m:sub>
                      <m:sup>
                        <m:r>
                          <a:rPr sz="7350" i="1">
                            <a:solidFill>
                              <a:srgbClr val="000000"/>
                            </a:solidFill>
                            <a:latin typeface="Cambria Math" panose="02040503050406030204" pitchFamily="18" charset="0"/>
                          </a:rPr>
                          <m:t>(</m:t>
                        </m:r>
                        <m:r>
                          <a:rPr sz="7350" i="1">
                            <a:solidFill>
                              <a:srgbClr val="000000"/>
                            </a:solidFill>
                            <a:latin typeface="Cambria Math" panose="02040503050406030204" pitchFamily="18" charset="0"/>
                          </a:rPr>
                          <m:t>𝑗</m:t>
                        </m:r>
                        <m:r>
                          <a:rPr sz="7350" i="1">
                            <a:solidFill>
                              <a:srgbClr val="000000"/>
                            </a:solidFill>
                            <a:latin typeface="Cambria Math" panose="02040503050406030204" pitchFamily="18" charset="0"/>
                          </a:rPr>
                          <m:t>)</m:t>
                        </m:r>
                      </m:sup>
                    </m:sSubSup>
                  </m:oMath>
                </a14:m>
                <a:r>
                  <a:t>, …, </a:t>
                </a:r>
                <a14:m>
                  <m:oMath xmlns:m="http://schemas.openxmlformats.org/officeDocument/2006/math">
                    <m:sSubSup>
                      <m:sSubSupPr>
                        <m:ctrlPr>
                          <a:rPr sz="7350" i="1">
                            <a:solidFill>
                              <a:srgbClr val="000000"/>
                            </a:solidFill>
                            <a:latin typeface="Cambria Math" panose="02040503050406030204" pitchFamily="18" charset="0"/>
                          </a:rPr>
                        </m:ctrlPr>
                      </m:sSubSupPr>
                      <m:e>
                        <m:r>
                          <a:rPr sz="7350" i="1">
                            <a:solidFill>
                              <a:srgbClr val="000000"/>
                            </a:solidFill>
                            <a:latin typeface="Cambria Math" panose="02040503050406030204" pitchFamily="18" charset="0"/>
                          </a:rPr>
                          <m:t>𝛼</m:t>
                        </m:r>
                      </m:e>
                      <m:sub>
                        <m:r>
                          <a:rPr sz="7350" i="1">
                            <a:solidFill>
                              <a:srgbClr val="000000"/>
                            </a:solidFill>
                            <a:latin typeface="Cambria Math" panose="02040503050406030204" pitchFamily="18" charset="0"/>
                          </a:rPr>
                          <m:t>ℓ</m:t>
                        </m:r>
                      </m:sub>
                      <m:sup>
                        <m:r>
                          <a:rPr sz="7350" i="1">
                            <a:solidFill>
                              <a:srgbClr val="000000"/>
                            </a:solidFill>
                            <a:latin typeface="Cambria Math" panose="02040503050406030204" pitchFamily="18" charset="0"/>
                          </a:rPr>
                          <m:t>(</m:t>
                        </m:r>
                        <m:r>
                          <a:rPr sz="7350" i="1">
                            <a:solidFill>
                              <a:srgbClr val="000000"/>
                            </a:solidFill>
                            <a:latin typeface="Cambria Math" panose="02040503050406030204" pitchFamily="18" charset="0"/>
                          </a:rPr>
                          <m:t>𝑗</m:t>
                        </m:r>
                        <m:r>
                          <a:rPr sz="7350" i="1">
                            <a:solidFill>
                              <a:srgbClr val="000000"/>
                            </a:solidFill>
                            <a:latin typeface="Cambria Math" panose="02040503050406030204" pitchFamily="18" charset="0"/>
                          </a:rPr>
                          <m:t>)</m:t>
                        </m:r>
                      </m:sup>
                    </m:sSubSup>
                  </m:oMath>
                </a14:m>
                <a:r>
                  <a:t>, </a:t>
                </a:r>
                <a14:m>
                  <m:oMath xmlns:m="http://schemas.openxmlformats.org/officeDocument/2006/math">
                    <m:sSubSup>
                      <m:sSubSupPr>
                        <m:ctrlPr>
                          <a:rPr sz="7000" i="1">
                            <a:solidFill>
                              <a:srgbClr val="000000"/>
                            </a:solidFill>
                            <a:latin typeface="Cambria Math" panose="02040503050406030204" pitchFamily="18" charset="0"/>
                          </a:rPr>
                        </m:ctrlPr>
                      </m:sSubSupPr>
                      <m:e>
                        <m:r>
                          <a:rPr sz="7000" i="1">
                            <a:solidFill>
                              <a:srgbClr val="000000"/>
                            </a:solidFill>
                            <a:latin typeface="Cambria Math" panose="02040503050406030204" pitchFamily="18" charset="0"/>
                          </a:rPr>
                          <m:t>𝛽</m:t>
                        </m:r>
                      </m:e>
                      <m:sub>
                        <m:r>
                          <a:rPr sz="7000" i="1">
                            <a:solidFill>
                              <a:srgbClr val="000000"/>
                            </a:solidFill>
                            <a:latin typeface="Cambria Math" panose="02040503050406030204" pitchFamily="18" charset="0"/>
                          </a:rPr>
                          <m:t>1</m:t>
                        </m:r>
                      </m:sub>
                      <m:sup>
                        <m:r>
                          <a:rPr sz="7000" i="1">
                            <a:solidFill>
                              <a:srgbClr val="000000"/>
                            </a:solidFill>
                            <a:latin typeface="Cambria Math" panose="02040503050406030204" pitchFamily="18" charset="0"/>
                          </a:rPr>
                          <m:t>(</m:t>
                        </m:r>
                        <m:r>
                          <a:rPr sz="7000" i="1">
                            <a:solidFill>
                              <a:srgbClr val="000000"/>
                            </a:solidFill>
                            <a:latin typeface="Cambria Math" panose="02040503050406030204" pitchFamily="18" charset="0"/>
                          </a:rPr>
                          <m:t>𝑗</m:t>
                        </m:r>
                        <m:r>
                          <a:rPr sz="7000" i="1">
                            <a:solidFill>
                              <a:srgbClr val="000000"/>
                            </a:solidFill>
                            <a:latin typeface="Cambria Math" panose="02040503050406030204" pitchFamily="18" charset="0"/>
                          </a:rPr>
                          <m:t>)</m:t>
                        </m:r>
                      </m:sup>
                    </m:sSubSup>
                  </m:oMath>
                </a14:m>
                <a:r>
                  <a:t>, …, </a:t>
                </a:r>
                <a14:m>
                  <m:oMath xmlns:m="http://schemas.openxmlformats.org/officeDocument/2006/math">
                    <m:sSubSup>
                      <m:sSubSupPr>
                        <m:ctrlPr>
                          <a:rPr sz="7000" i="1">
                            <a:solidFill>
                              <a:srgbClr val="000000"/>
                            </a:solidFill>
                            <a:latin typeface="Cambria Math" panose="02040503050406030204" pitchFamily="18" charset="0"/>
                          </a:rPr>
                        </m:ctrlPr>
                      </m:sSubSupPr>
                      <m:e>
                        <m:r>
                          <a:rPr sz="7000" i="1">
                            <a:solidFill>
                              <a:srgbClr val="000000"/>
                            </a:solidFill>
                            <a:latin typeface="Cambria Math" panose="02040503050406030204" pitchFamily="18" charset="0"/>
                          </a:rPr>
                          <m:t>𝛽</m:t>
                        </m:r>
                      </m:e>
                      <m:sub>
                        <m:r>
                          <a:rPr sz="7000" i="1">
                            <a:solidFill>
                              <a:srgbClr val="000000"/>
                            </a:solidFill>
                            <a:latin typeface="Cambria Math" panose="02040503050406030204" pitchFamily="18" charset="0"/>
                          </a:rPr>
                          <m:t>ℓ</m:t>
                        </m:r>
                      </m:sub>
                      <m:sup>
                        <m:r>
                          <a:rPr sz="7000" i="1">
                            <a:solidFill>
                              <a:srgbClr val="000000"/>
                            </a:solidFill>
                            <a:latin typeface="Cambria Math" panose="02040503050406030204" pitchFamily="18" charset="0"/>
                          </a:rPr>
                          <m:t>(</m:t>
                        </m:r>
                        <m:r>
                          <a:rPr sz="7000" i="1">
                            <a:solidFill>
                              <a:srgbClr val="000000"/>
                            </a:solidFill>
                            <a:latin typeface="Cambria Math" panose="02040503050406030204" pitchFamily="18" charset="0"/>
                          </a:rPr>
                          <m:t>𝑗</m:t>
                        </m:r>
                        <m:r>
                          <a:rPr sz="7000" i="1">
                            <a:solidFill>
                              <a:srgbClr val="000000"/>
                            </a:solidFill>
                            <a:latin typeface="Cambria Math" panose="02040503050406030204" pitchFamily="18" charset="0"/>
                          </a:rPr>
                          <m:t>)</m:t>
                        </m:r>
                      </m:sup>
                    </m:sSubSup>
                  </m:oMath>
                </a14:m>
                <a:endParaRPr/>
              </a:p>
            </p:txBody>
          </p:sp>
        </mc:Choice>
        <mc:Fallback xmlns="">
          <p:sp>
            <p:nvSpPr>
              <p:cNvPr id="693" name=", …,  ,  , …,"/>
              <p:cNvSpPr txBox="1">
                <a:spLocks noRot="1" noChangeAspect="1" noMove="1" noResize="1" noEditPoints="1" noAdjustHandles="1" noChangeArrowheads="1" noChangeShapeType="1" noTextEdit="1"/>
              </p:cNvSpPr>
              <p:nvPr/>
            </p:nvSpPr>
            <p:spPr>
              <a:xfrm>
                <a:off x="9961543" y="5547532"/>
                <a:ext cx="8153370" cy="1628136"/>
              </a:xfrm>
              <a:prstGeom prst="rect">
                <a:avLst/>
              </a:prstGeom>
              <a:blipFill>
                <a:blip r:embed="rId5"/>
                <a:stretch>
                  <a:fillRect l="-1400" r="-16952" b="-20155"/>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94" name="Text"/>
              <p:cNvSpPr txBox="1"/>
              <p:nvPr/>
            </p:nvSpPr>
            <p:spPr>
              <a:xfrm>
                <a:off x="13351150" y="7536606"/>
                <a:ext cx="1374154" cy="1327815"/>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6500"/>
                </a:lvl1pPr>
              </a:lstStyle>
              <a:p>
                <a:pPr/>
                <a14:m>
                  <m:oMathPara xmlns:m="http://schemas.openxmlformats.org/officeDocument/2006/math">
                    <m:oMathParaPr>
                      <m:jc m:val="left"/>
                    </m:oMathParaPr>
                    <m:oMath xmlns:m="http://schemas.openxmlformats.org/officeDocument/2006/math">
                      <m:sSup>
                        <m:sSupPr>
                          <m:ctrlPr>
                            <a:rPr sz="7400" i="1">
                              <a:solidFill>
                                <a:srgbClr val="000000"/>
                              </a:solidFill>
                              <a:latin typeface="Cambria Math" panose="02040503050406030204" pitchFamily="18" charset="0"/>
                            </a:rPr>
                          </m:ctrlPr>
                        </m:sSupPr>
                        <m:e>
                          <m:r>
                            <a:rPr sz="7400" i="1">
                              <a:solidFill>
                                <a:srgbClr val="000000"/>
                              </a:solidFill>
                              <a:latin typeface="Cambria Math" panose="02040503050406030204" pitchFamily="18" charset="0"/>
                            </a:rPr>
                            <m:t>𝑐</m:t>
                          </m:r>
                        </m:e>
                        <m:sup>
                          <m:r>
                            <a:rPr sz="7400" i="1">
                              <a:solidFill>
                                <a:srgbClr val="000000"/>
                              </a:solidFill>
                              <a:latin typeface="Cambria Math" panose="02040503050406030204" pitchFamily="18" charset="0"/>
                            </a:rPr>
                            <m:t>(</m:t>
                          </m:r>
                          <m:r>
                            <a:rPr sz="7400" i="1">
                              <a:solidFill>
                                <a:srgbClr val="000000"/>
                              </a:solidFill>
                              <a:latin typeface="Cambria Math" panose="02040503050406030204" pitchFamily="18" charset="0"/>
                            </a:rPr>
                            <m:t>𝑗</m:t>
                          </m:r>
                          <m:r>
                            <a:rPr sz="7400" i="1">
                              <a:solidFill>
                                <a:srgbClr val="000000"/>
                              </a:solidFill>
                              <a:latin typeface="Cambria Math" panose="02040503050406030204" pitchFamily="18" charset="0"/>
                            </a:rPr>
                            <m:t>)</m:t>
                          </m:r>
                        </m:sup>
                      </m:sSup>
                    </m:oMath>
                  </m:oMathPara>
                </a14:m>
                <a:endParaRPr/>
              </a:p>
            </p:txBody>
          </p:sp>
        </mc:Choice>
        <mc:Fallback xmlns="">
          <p:sp>
            <p:nvSpPr>
              <p:cNvPr id="694" name="Text"/>
              <p:cNvSpPr txBox="1">
                <a:spLocks noRot="1" noChangeAspect="1" noMove="1" noResize="1" noEditPoints="1" noAdjustHandles="1" noChangeArrowheads="1" noChangeShapeType="1" noTextEdit="1"/>
              </p:cNvSpPr>
              <p:nvPr/>
            </p:nvSpPr>
            <p:spPr>
              <a:xfrm>
                <a:off x="13351150" y="7536606"/>
                <a:ext cx="1374154" cy="1327815"/>
              </a:xfrm>
              <a:prstGeom prst="rect">
                <a:avLst/>
              </a:prstGeom>
              <a:blipFill>
                <a:blip r:embed="rId6"/>
                <a:stretch>
                  <a:fillRect l="-8257" r="-33028"/>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695" name="Line"/>
          <p:cNvSpPr/>
          <p:nvPr/>
        </p:nvSpPr>
        <p:spPr>
          <a:xfrm>
            <a:off x="9645837" y="11028926"/>
            <a:ext cx="8784782" cy="1"/>
          </a:xfrm>
          <a:prstGeom prst="line">
            <a:avLst/>
          </a:prstGeom>
          <a:ln w="76200">
            <a:solidFill>
              <a:srgbClr val="000000"/>
            </a:solidFill>
            <a:tailEnd type="triangle"/>
          </a:ln>
        </p:spPr>
        <p:txBody>
          <a:bodyPr lIns="121917" tIns="121917" rIns="121917" bIns="121917"/>
          <a:lstStyle/>
          <a:p>
            <a:endParaRPr/>
          </a:p>
        </p:txBody>
      </p:sp>
      <mc:AlternateContent xmlns:mc="http://schemas.openxmlformats.org/markup-compatibility/2006" xmlns:a14="http://schemas.microsoft.com/office/drawing/2010/main">
        <mc:Choice Requires="a14">
          <p:sp>
            <p:nvSpPr>
              <p:cNvPr id="696" name=","/>
              <p:cNvSpPr txBox="1"/>
              <p:nvPr/>
            </p:nvSpPr>
            <p:spPr>
              <a:xfrm>
                <a:off x="13317687" y="9655589"/>
                <a:ext cx="1441080" cy="1258773"/>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6500"/>
                </a:pPr>
                <a14:m>
                  <m:oMath xmlns:m="http://schemas.openxmlformats.org/officeDocument/2006/math">
                    <m:r>
                      <a:rPr sz="9050" i="1">
                        <a:solidFill>
                          <a:srgbClr val="000000"/>
                        </a:solidFill>
                        <a:latin typeface="Cambria Math" panose="02040503050406030204" pitchFamily="18" charset="0"/>
                      </a:rPr>
                      <m:t>𝑖</m:t>
                    </m:r>
                  </m:oMath>
                </a14:m>
                <a:r>
                  <a:t>, </a:t>
                </a:r>
                <a14:m>
                  <m:oMath xmlns:m="http://schemas.openxmlformats.org/officeDocument/2006/math">
                    <m:sSub>
                      <m:sSubPr>
                        <m:ctrlPr>
                          <a:rPr sz="7500" i="1">
                            <a:solidFill>
                              <a:srgbClr val="000000"/>
                            </a:solidFill>
                            <a:latin typeface="Cambria Math" panose="02040503050406030204" pitchFamily="18" charset="0"/>
                          </a:rPr>
                        </m:ctrlPr>
                      </m:sSubPr>
                      <m:e>
                        <m:r>
                          <a:rPr sz="7500" i="1">
                            <a:solidFill>
                              <a:srgbClr val="000000"/>
                            </a:solidFill>
                            <a:latin typeface="Cambria Math" panose="02040503050406030204" pitchFamily="18" charset="0"/>
                          </a:rPr>
                          <m:t>𝑐</m:t>
                        </m:r>
                      </m:e>
                      <m:sub>
                        <m:r>
                          <a:rPr sz="7500" i="1">
                            <a:solidFill>
                              <a:srgbClr val="000000"/>
                            </a:solidFill>
                            <a:latin typeface="Cambria Math" panose="02040503050406030204" pitchFamily="18" charset="0"/>
                          </a:rPr>
                          <m:t>𝑖</m:t>
                        </m:r>
                      </m:sub>
                    </m:sSub>
                  </m:oMath>
                </a14:m>
                <a:endParaRPr/>
              </a:p>
            </p:txBody>
          </p:sp>
        </mc:Choice>
        <mc:Fallback xmlns="">
          <p:sp>
            <p:nvSpPr>
              <p:cNvPr id="696" name=","/>
              <p:cNvSpPr txBox="1">
                <a:spLocks noRot="1" noChangeAspect="1" noMove="1" noResize="1" noEditPoints="1" noAdjustHandles="1" noChangeArrowheads="1" noChangeShapeType="1" noTextEdit="1"/>
              </p:cNvSpPr>
              <p:nvPr/>
            </p:nvSpPr>
            <p:spPr>
              <a:xfrm>
                <a:off x="13317687" y="9655589"/>
                <a:ext cx="1441080" cy="1258773"/>
              </a:xfrm>
              <a:prstGeom prst="rect">
                <a:avLst/>
              </a:prstGeom>
              <a:blipFill>
                <a:blip r:embed="rId7"/>
                <a:stretch>
                  <a:fillRect l="-18261" r="-25217" b="-5300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697" name="Line"/>
          <p:cNvSpPr/>
          <p:nvPr/>
        </p:nvSpPr>
        <p:spPr>
          <a:xfrm flipH="1" flipV="1">
            <a:off x="9645837" y="8858122"/>
            <a:ext cx="8784782" cy="1"/>
          </a:xfrm>
          <a:prstGeom prst="line">
            <a:avLst/>
          </a:prstGeom>
          <a:ln w="76200">
            <a:solidFill>
              <a:srgbClr val="000000"/>
            </a:solidFill>
            <a:tailEnd type="triangle"/>
          </a:ln>
        </p:spPr>
        <p:txBody>
          <a:bodyPr lIns="121917" tIns="121917" rIns="121917" bIns="121917"/>
          <a:lstStyle/>
          <a:p>
            <a:endParaRPr/>
          </a:p>
        </p:txBody>
      </p:sp>
      <mc:AlternateContent xmlns:mc="http://schemas.openxmlformats.org/markup-compatibility/2006" xmlns:a14="http://schemas.microsoft.com/office/drawing/2010/main">
        <mc:Choice Requires="a14">
          <p:sp>
            <p:nvSpPr>
              <p:cNvPr id="698" name="Text"/>
              <p:cNvSpPr txBox="1"/>
              <p:nvPr/>
            </p:nvSpPr>
            <p:spPr>
              <a:xfrm>
                <a:off x="13638477" y="11251002"/>
                <a:ext cx="799501" cy="124592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6500"/>
                </a:lvl1pPr>
              </a:lstStyle>
              <a:p>
                <a:pPr/>
                <a14:m>
                  <m:oMathPara xmlns:m="http://schemas.openxmlformats.org/officeDocument/2006/math">
                    <m:oMathParaPr>
                      <m:jc m:val="left"/>
                    </m:oMathParaPr>
                    <m:oMath xmlns:m="http://schemas.openxmlformats.org/officeDocument/2006/math">
                      <m:sSub>
                        <m:sSubPr>
                          <m:ctrlPr>
                            <a:rPr sz="6850" i="1">
                              <a:solidFill>
                                <a:srgbClr val="000000"/>
                              </a:solidFill>
                              <a:latin typeface="Cambria Math" panose="02040503050406030204" pitchFamily="18" charset="0"/>
                            </a:rPr>
                          </m:ctrlPr>
                        </m:sSubPr>
                        <m:e>
                          <m:r>
                            <a:rPr sz="6850" i="1">
                              <a:solidFill>
                                <a:srgbClr val="000000"/>
                              </a:solidFill>
                              <a:latin typeface="Cambria Math" panose="02040503050406030204" pitchFamily="18" charset="0"/>
                            </a:rPr>
                            <m:t>𝑦</m:t>
                          </m:r>
                        </m:e>
                        <m:sub>
                          <m:r>
                            <a:rPr sz="6850" i="1">
                              <a:solidFill>
                                <a:srgbClr val="000000"/>
                              </a:solidFill>
                              <a:latin typeface="Cambria Math" panose="02040503050406030204" pitchFamily="18" charset="0"/>
                            </a:rPr>
                            <m:t>𝑖</m:t>
                          </m:r>
                        </m:sub>
                      </m:sSub>
                    </m:oMath>
                  </m:oMathPara>
                </a14:m>
                <a:endParaRPr/>
              </a:p>
            </p:txBody>
          </p:sp>
        </mc:Choice>
        <mc:Fallback xmlns="">
          <p:sp>
            <p:nvSpPr>
              <p:cNvPr id="698" name="Text"/>
              <p:cNvSpPr txBox="1">
                <a:spLocks noRot="1" noChangeAspect="1" noMove="1" noResize="1" noEditPoints="1" noAdjustHandles="1" noChangeArrowheads="1" noChangeShapeType="1" noTextEdit="1"/>
              </p:cNvSpPr>
              <p:nvPr/>
            </p:nvSpPr>
            <p:spPr>
              <a:xfrm>
                <a:off x="13638477" y="11251002"/>
                <a:ext cx="799501" cy="1245920"/>
              </a:xfrm>
              <a:prstGeom prst="rect">
                <a:avLst/>
              </a:prstGeom>
              <a:blipFill>
                <a:blip r:embed="rId8"/>
                <a:stretch>
                  <a:fillRect l="-21875" r="-28125" b="-14141"/>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99" name="wins if"/>
              <p:cNvSpPr txBox="1"/>
              <p:nvPr/>
            </p:nvSpPr>
            <p:spPr>
              <a:xfrm>
                <a:off x="5922764" y="18070219"/>
                <a:ext cx="8507388" cy="1305479"/>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7000"/>
                </a:pPr>
                <a14:m>
                  <m:oMath xmlns:m="http://schemas.openxmlformats.org/officeDocument/2006/math">
                    <m:r>
                      <a:rPr sz="7950" i="1">
                        <a:solidFill>
                          <a:srgbClr val="000000"/>
                        </a:solidFill>
                        <a:latin typeface="Cambria Math" panose="02040503050406030204" pitchFamily="18" charset="0"/>
                      </a:rPr>
                      <m:t>𝒜</m:t>
                    </m:r>
                  </m:oMath>
                </a14:m>
                <a:r>
                  <a:t> wins if </a:t>
                </a:r>
                <a14:m>
                  <m:oMath xmlns:m="http://schemas.openxmlformats.org/officeDocument/2006/math">
                    <m:r>
                      <a:rPr sz="8150" i="1">
                        <a:solidFill>
                          <a:srgbClr val="000000"/>
                        </a:solidFill>
                        <a:latin typeface="Cambria Math" panose="02040503050406030204" pitchFamily="18" charset="0"/>
                      </a:rPr>
                      <m:t>|</m:t>
                    </m:r>
                    <m:r>
                      <a:rPr sz="8150" i="1">
                        <a:solidFill>
                          <a:srgbClr val="000000"/>
                        </a:solidFill>
                        <a:latin typeface="Cambria Math" panose="02040503050406030204" pitchFamily="18" charset="0"/>
                      </a:rPr>
                      <m:t>𝐽</m:t>
                    </m:r>
                    <m:r>
                      <a:rPr sz="8150" i="1">
                        <a:solidFill>
                          <a:srgbClr val="000000"/>
                        </a:solidFill>
                        <a:latin typeface="Cambria Math" panose="02040503050406030204" pitchFamily="18" charset="0"/>
                      </a:rPr>
                      <m:t>|≥ℓ+1</m:t>
                    </m:r>
                  </m:oMath>
                </a14:m>
                <a:endParaRPr/>
              </a:p>
            </p:txBody>
          </p:sp>
        </mc:Choice>
        <mc:Fallback xmlns="">
          <p:sp>
            <p:nvSpPr>
              <p:cNvPr id="699" name="wins if"/>
              <p:cNvSpPr txBox="1">
                <a:spLocks noRot="1" noChangeAspect="1" noMove="1" noResize="1" noEditPoints="1" noAdjustHandles="1" noChangeArrowheads="1" noChangeShapeType="1" noTextEdit="1"/>
              </p:cNvSpPr>
              <p:nvPr/>
            </p:nvSpPr>
            <p:spPr>
              <a:xfrm>
                <a:off x="5922764" y="18070219"/>
                <a:ext cx="8507388" cy="1305479"/>
              </a:xfrm>
              <a:prstGeom prst="rect">
                <a:avLst/>
              </a:prstGeom>
              <a:blipFill>
                <a:blip r:embed="rId9"/>
                <a:stretch>
                  <a:fillRect l="-2683" r="-4620" b="-42308"/>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00" name="Text"/>
              <p:cNvSpPr txBox="1"/>
              <p:nvPr/>
            </p:nvSpPr>
            <p:spPr>
              <a:xfrm>
                <a:off x="5963066" y="14307811"/>
                <a:ext cx="12954807" cy="2957920"/>
              </a:xfrm>
              <a:prstGeom prst="rect">
                <a:avLst/>
              </a:prstGeom>
              <a:solidFill>
                <a:srgbClr val="FFF7B0"/>
              </a:solidFill>
              <a:ln w="25400">
                <a:miter lim="400000"/>
              </a:ln>
              <a:extLst>
                <a:ext uri="{C572A759-6A51-4108-AA02-DFA0A04FC94B}">
                  <ma14:wrappingTextBoxFlag xmlns="" xmlns:m="http://schemas.openxmlformats.org/officeDocument/2006/math" xmlns:ma14="http://schemas.microsoft.com/office/mac/drawingml/2011/main" val="1"/>
                </a:ext>
              </a:extLst>
            </p:spPr>
            <p:txBody>
              <a:bodyPr wrap="square" lIns="121917" tIns="121917" rIns="121917" bIns="121917">
                <a:spAutoFit/>
              </a:bodyPr>
              <a:lstStyle>
                <a:lvl1pPr>
                  <a:defRPr sz="7000">
                    <a:solidFill>
                      <a:schemeClr val="accent4">
                        <a:lumOff val="-9999"/>
                      </a:schemeClr>
                    </a:solidFill>
                  </a:defRPr>
                </a:lvl1pPr>
              </a:lstStyle>
              <a:p>
                <a:pPr/>
                <a14:m>
                  <m:oMathPara xmlns:m="http://schemas.openxmlformats.org/officeDocument/2006/math">
                    <m:oMathParaPr>
                      <m:jc m:val="left"/>
                    </m:oMathParaPr>
                    <m:oMath xmlns:m="http://schemas.openxmlformats.org/officeDocument/2006/math">
                      <m:r>
                        <a:rPr sz="7650" i="1">
                          <a:solidFill>
                            <a:srgbClr val="CC9900"/>
                          </a:solidFill>
                          <a:latin typeface="Cambria Math" panose="02040503050406030204" pitchFamily="18" charset="0"/>
                        </a:rPr>
                        <m:t>𝐽</m:t>
                      </m:r>
                      <m:r>
                        <a:rPr sz="7650" i="1">
                          <a:solidFill>
                            <a:srgbClr val="CC9900"/>
                          </a:solidFill>
                          <a:latin typeface="Cambria Math" panose="02040503050406030204" pitchFamily="18" charset="0"/>
                        </a:rPr>
                        <m:t>:=</m:t>
                      </m:r>
                      <m:d>
                        <m:dPr>
                          <m:begChr m:val="{"/>
                          <m:endChr m:val="}"/>
                          <m:ctrlPr>
                            <a:rPr sz="7650" i="1">
                              <a:solidFill>
                                <a:srgbClr val="CC9900"/>
                              </a:solidFill>
                              <a:latin typeface="Cambria Math" panose="02040503050406030204" pitchFamily="18" charset="0"/>
                            </a:rPr>
                          </m:ctrlPr>
                        </m:dPr>
                        <m:e>
                          <m:r>
                            <a:rPr sz="7650" i="1">
                              <a:solidFill>
                                <a:srgbClr val="CC9900"/>
                              </a:solidFill>
                              <a:latin typeface="Cambria Math" panose="02040503050406030204" pitchFamily="18" charset="0"/>
                            </a:rPr>
                            <m:t>𝑗</m:t>
                          </m:r>
                          <m:r>
                            <a:rPr sz="7650" i="1">
                              <a:solidFill>
                                <a:srgbClr val="CC9900"/>
                              </a:solidFill>
                              <a:latin typeface="Cambria Math" panose="02040503050406030204" pitchFamily="18" charset="0"/>
                            </a:rPr>
                            <m:t>:</m:t>
                          </m:r>
                          <m:sSup>
                            <m:sSupPr>
                              <m:ctrlPr>
                                <a:rPr sz="7650" i="1">
                                  <a:solidFill>
                                    <a:srgbClr val="CC9900"/>
                                  </a:solidFill>
                                  <a:latin typeface="Cambria Math" panose="02040503050406030204" pitchFamily="18" charset="0"/>
                                </a:rPr>
                              </m:ctrlPr>
                            </m:sSupPr>
                            <m:e>
                              <m:r>
                                <a:rPr sz="7650" i="1">
                                  <a:solidFill>
                                    <a:srgbClr val="CC9900"/>
                                  </a:solidFill>
                                  <a:latin typeface="Cambria Math" panose="02040503050406030204" pitchFamily="18" charset="0"/>
                                </a:rPr>
                                <m:t>𝐵</m:t>
                              </m:r>
                            </m:e>
                            <m:sup>
                              <m:r>
                                <a:rPr sz="7650" i="1">
                                  <a:solidFill>
                                    <a:srgbClr val="CC9900"/>
                                  </a:solidFill>
                                  <a:latin typeface="Cambria Math" panose="02040503050406030204" pitchFamily="18" charset="0"/>
                                </a:rPr>
                                <m:t>(</m:t>
                              </m:r>
                              <m:r>
                                <a:rPr sz="7650" i="1">
                                  <a:solidFill>
                                    <a:srgbClr val="CC9900"/>
                                  </a:solidFill>
                                  <a:latin typeface="Cambria Math" panose="02040503050406030204" pitchFamily="18" charset="0"/>
                                </a:rPr>
                                <m:t>𝑗</m:t>
                              </m:r>
                              <m:r>
                                <a:rPr sz="7650" i="1">
                                  <a:solidFill>
                                    <a:srgbClr val="CC9900"/>
                                  </a:solidFill>
                                  <a:latin typeface="Cambria Math" panose="02040503050406030204" pitchFamily="18" charset="0"/>
                                </a:rPr>
                                <m:t>)</m:t>
                              </m:r>
                            </m:sup>
                          </m:sSup>
                          <m:r>
                            <a:rPr sz="7650" i="1">
                              <a:solidFill>
                                <a:srgbClr val="CC9900"/>
                              </a:solidFill>
                              <a:latin typeface="Cambria Math" panose="02040503050406030204" pitchFamily="18" charset="0"/>
                            </a:rPr>
                            <m:t>≠0,</m:t>
                          </m:r>
                          <m:f>
                            <m:fPr>
                              <m:ctrlPr>
                                <a:rPr sz="7650" i="1">
                                  <a:solidFill>
                                    <a:srgbClr val="CC9900"/>
                                  </a:solidFill>
                                  <a:latin typeface="Cambria Math" panose="02040503050406030204" pitchFamily="18" charset="0"/>
                                </a:rPr>
                              </m:ctrlPr>
                            </m:fPr>
                            <m:num>
                              <m:sSup>
                                <m:sSupPr>
                                  <m:ctrlPr>
                                    <a:rPr sz="7650" i="1">
                                      <a:solidFill>
                                        <a:srgbClr val="CC9900"/>
                                      </a:solidFill>
                                      <a:latin typeface="Cambria Math" panose="02040503050406030204" pitchFamily="18" charset="0"/>
                                    </a:rPr>
                                  </m:ctrlPr>
                                </m:sSupPr>
                                <m:e>
                                  <m:r>
                                    <a:rPr sz="7650" i="1">
                                      <a:solidFill>
                                        <a:srgbClr val="CC9900"/>
                                      </a:solidFill>
                                      <a:latin typeface="Cambria Math" panose="02040503050406030204" pitchFamily="18" charset="0"/>
                                    </a:rPr>
                                    <m:t>𝐴</m:t>
                                  </m:r>
                                </m:e>
                                <m:sup>
                                  <m:r>
                                    <a:rPr sz="7650" i="1">
                                      <a:solidFill>
                                        <a:srgbClr val="CC9900"/>
                                      </a:solidFill>
                                      <a:latin typeface="Cambria Math" panose="02040503050406030204" pitchFamily="18" charset="0"/>
                                    </a:rPr>
                                    <m:t>(</m:t>
                                  </m:r>
                                  <m:r>
                                    <a:rPr sz="7650" i="1">
                                      <a:solidFill>
                                        <a:srgbClr val="CC9900"/>
                                      </a:solidFill>
                                      <a:latin typeface="Cambria Math" panose="02040503050406030204" pitchFamily="18" charset="0"/>
                                    </a:rPr>
                                    <m:t>𝑗</m:t>
                                  </m:r>
                                  <m:r>
                                    <a:rPr sz="7650" i="1">
                                      <a:solidFill>
                                        <a:srgbClr val="CC9900"/>
                                      </a:solidFill>
                                      <a:latin typeface="Cambria Math" panose="02040503050406030204" pitchFamily="18" charset="0"/>
                                    </a:rPr>
                                    <m:t>)</m:t>
                                  </m:r>
                                </m:sup>
                              </m:sSup>
                            </m:num>
                            <m:den>
                              <m:sSup>
                                <m:sSupPr>
                                  <m:ctrlPr>
                                    <a:rPr sz="7650" i="1">
                                      <a:solidFill>
                                        <a:srgbClr val="CC9900"/>
                                      </a:solidFill>
                                      <a:latin typeface="Cambria Math" panose="02040503050406030204" pitchFamily="18" charset="0"/>
                                    </a:rPr>
                                  </m:ctrlPr>
                                </m:sSupPr>
                                <m:e>
                                  <m:r>
                                    <a:rPr sz="7650" i="1">
                                      <a:solidFill>
                                        <a:srgbClr val="CC9900"/>
                                      </a:solidFill>
                                      <a:latin typeface="Cambria Math" panose="02040503050406030204" pitchFamily="18" charset="0"/>
                                    </a:rPr>
                                    <m:t>𝐵</m:t>
                                  </m:r>
                                </m:e>
                                <m:sup>
                                  <m:r>
                                    <a:rPr sz="7650" i="1">
                                      <a:solidFill>
                                        <a:srgbClr val="CC9900"/>
                                      </a:solidFill>
                                      <a:latin typeface="Cambria Math" panose="02040503050406030204" pitchFamily="18" charset="0"/>
                                    </a:rPr>
                                    <m:t>(</m:t>
                                  </m:r>
                                  <m:r>
                                    <a:rPr sz="7650" i="1">
                                      <a:solidFill>
                                        <a:srgbClr val="CC9900"/>
                                      </a:solidFill>
                                      <a:latin typeface="Cambria Math" panose="02040503050406030204" pitchFamily="18" charset="0"/>
                                    </a:rPr>
                                    <m:t>𝑗</m:t>
                                  </m:r>
                                  <m:r>
                                    <a:rPr sz="7650" i="1">
                                      <a:solidFill>
                                        <a:srgbClr val="CC9900"/>
                                      </a:solidFill>
                                      <a:latin typeface="Cambria Math" panose="02040503050406030204" pitchFamily="18" charset="0"/>
                                    </a:rPr>
                                    <m:t>)</m:t>
                                  </m:r>
                                </m:sup>
                              </m:sSup>
                            </m:den>
                          </m:f>
                          <m:r>
                            <a:rPr sz="7650" i="1">
                              <a:solidFill>
                                <a:srgbClr val="CC9900"/>
                              </a:solidFill>
                              <a:latin typeface="Cambria Math" panose="02040503050406030204" pitchFamily="18" charset="0"/>
                            </a:rPr>
                            <m:t>=</m:t>
                          </m:r>
                          <m:sSup>
                            <m:sSupPr>
                              <m:ctrlPr>
                                <a:rPr sz="7650" i="1">
                                  <a:solidFill>
                                    <a:srgbClr val="CC9900"/>
                                  </a:solidFill>
                                  <a:latin typeface="Cambria Math" panose="02040503050406030204" pitchFamily="18" charset="0"/>
                                </a:rPr>
                              </m:ctrlPr>
                            </m:sSupPr>
                            <m:e>
                              <m:r>
                                <a:rPr sz="7650" i="1">
                                  <a:solidFill>
                                    <a:srgbClr val="CC9900"/>
                                  </a:solidFill>
                                  <a:latin typeface="Cambria Math" panose="02040503050406030204" pitchFamily="18" charset="0"/>
                                </a:rPr>
                                <m:t>𝑐</m:t>
                              </m:r>
                            </m:e>
                            <m:sup>
                              <m:r>
                                <a:rPr sz="7650" i="1">
                                  <a:solidFill>
                                    <a:srgbClr val="CC9900"/>
                                  </a:solidFill>
                                  <a:latin typeface="Cambria Math" panose="02040503050406030204" pitchFamily="18" charset="0"/>
                                </a:rPr>
                                <m:t>(</m:t>
                              </m:r>
                              <m:r>
                                <a:rPr sz="7650" i="1">
                                  <a:solidFill>
                                    <a:srgbClr val="CC9900"/>
                                  </a:solidFill>
                                  <a:latin typeface="Cambria Math" panose="02040503050406030204" pitchFamily="18" charset="0"/>
                                </a:rPr>
                                <m:t>𝑗</m:t>
                              </m:r>
                              <m:r>
                                <a:rPr sz="7650" i="1">
                                  <a:solidFill>
                                    <a:srgbClr val="CC9900"/>
                                  </a:solidFill>
                                  <a:latin typeface="Cambria Math" panose="02040503050406030204" pitchFamily="18" charset="0"/>
                                </a:rPr>
                                <m:t>)</m:t>
                              </m:r>
                            </m:sup>
                          </m:sSup>
                        </m:e>
                      </m:d>
                    </m:oMath>
                  </m:oMathPara>
                </a14:m>
                <a:endParaRPr dirty="0">
                  <a:solidFill>
                    <a:srgbClr val="CC9A00"/>
                  </a:solidFill>
                </a:endParaRPr>
              </a:p>
            </p:txBody>
          </p:sp>
        </mc:Choice>
        <mc:Fallback xmlns="">
          <p:sp>
            <p:nvSpPr>
              <p:cNvPr id="700" name="Text"/>
              <p:cNvSpPr txBox="1">
                <a:spLocks noRot="1" noChangeAspect="1" noMove="1" noResize="1" noEditPoints="1" noAdjustHandles="1" noChangeArrowheads="1" noChangeShapeType="1" noTextEdit="1"/>
              </p:cNvSpPr>
              <p:nvPr/>
            </p:nvSpPr>
            <p:spPr>
              <a:xfrm>
                <a:off x="5963066" y="14307811"/>
                <a:ext cx="12954807" cy="2957920"/>
              </a:xfrm>
              <a:prstGeom prst="rect">
                <a:avLst/>
              </a:prstGeom>
              <a:blipFill>
                <a:blip r:embed="rId10"/>
                <a:stretch>
                  <a:fillRect l="-2253"/>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01" name="Rectangle"/>
              <p:cNvSpPr/>
              <p:nvPr/>
            </p:nvSpPr>
            <p:spPr>
              <a:xfrm>
                <a:off x="18960241" y="6283337"/>
                <a:ext cx="2831559" cy="2997275"/>
              </a:xfrm>
              <a:prstGeom prst="rect">
                <a:avLst/>
              </a:prstGeom>
              <a:solidFill>
                <a:srgbClr val="FFFFFF"/>
              </a:solidFill>
              <a:ln w="127000">
                <a:solidFill>
                  <a:srgbClr val="000000"/>
                </a:solidFill>
              </a:ln>
              <a:extLst>
                <a:ext uri="{C572A759-6A51-4108-AA02-DFA0A04FC94B}">
                  <ma14:wrappingTextBoxFlag xmlns="" xmlns:m="http://schemas.openxmlformats.org/officeDocument/2006/math" xmlns:ma14="http://schemas.microsoft.com/office/mac/drawingml/2011/main" val="1"/>
                </a:ext>
              </a:extLst>
            </p:spPr>
            <p:txBody>
              <a:bodyPr lIns="121917" tIns="121917" rIns="121917" bIns="121917" anchor="ctr"/>
              <a:lstStyle>
                <a:lvl1pPr algn="ctr">
                  <a:defRPr sz="10000"/>
                </a:lvl1pPr>
              </a:lstStyle>
              <a:p>
                <a:pPr/>
                <a14:m>
                  <m:oMathPara xmlns:m="http://schemas.openxmlformats.org/officeDocument/2006/math">
                    <m:oMathParaPr>
                      <m:jc m:val="center"/>
                    </m:oMathParaPr>
                    <m:oMath xmlns:m="http://schemas.openxmlformats.org/officeDocument/2006/math">
                      <m:r>
                        <a:rPr sz="10050" i="1">
                          <a:solidFill>
                            <a:srgbClr val="000000"/>
                          </a:solidFill>
                          <a:latin typeface="Cambria Math" panose="02040503050406030204" pitchFamily="18" charset="0"/>
                        </a:rPr>
                        <m:t>𝐻</m:t>
                      </m:r>
                    </m:oMath>
                  </m:oMathPara>
                </a14:m>
                <a:endParaRPr/>
              </a:p>
            </p:txBody>
          </p:sp>
        </mc:Choice>
        <mc:Fallback xmlns="">
          <p:sp>
            <p:nvSpPr>
              <p:cNvPr id="701" name="Rectangle"/>
              <p:cNvSpPr>
                <a:spLocks noRot="1" noChangeAspect="1" noMove="1" noResize="1" noEditPoints="1" noAdjustHandles="1" noChangeArrowheads="1" noChangeShapeType="1" noTextEdit="1"/>
              </p:cNvSpPr>
              <p:nvPr/>
            </p:nvSpPr>
            <p:spPr>
              <a:xfrm>
                <a:off x="18960241" y="6283337"/>
                <a:ext cx="2831559" cy="2997275"/>
              </a:xfrm>
              <a:prstGeom prst="rect">
                <a:avLst/>
              </a:prstGeom>
              <a:blipFill>
                <a:blip r:embed="rId11"/>
                <a:stretch>
                  <a:fillRect/>
                </a:stretch>
              </a:blipFill>
              <a:ln w="127000">
                <a:solidFill>
                  <a:srgbClr val="000000"/>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02" name="Rectangle"/>
              <p:cNvSpPr/>
              <p:nvPr/>
            </p:nvSpPr>
            <p:spPr>
              <a:xfrm>
                <a:off x="18960241" y="10102947"/>
                <a:ext cx="2831559" cy="2997274"/>
              </a:xfrm>
              <a:prstGeom prst="rect">
                <a:avLst/>
              </a:prstGeom>
              <a:solidFill>
                <a:srgbClr val="FFFFFF"/>
              </a:solidFill>
              <a:ln w="127000">
                <a:solidFill>
                  <a:srgbClr val="000000"/>
                </a:solidFill>
              </a:ln>
              <a:extLst>
                <a:ext uri="{C572A759-6A51-4108-AA02-DFA0A04FC94B}">
                  <ma14:wrappingTextBoxFlag xmlns="" xmlns:m="http://schemas.openxmlformats.org/officeDocument/2006/math" xmlns:ma14="http://schemas.microsoft.com/office/mac/drawingml/2011/main" val="1"/>
                </a:ext>
              </a:extLst>
            </p:spPr>
            <p:txBody>
              <a:bodyPr lIns="121917" tIns="121917" rIns="121917" bIns="121917" anchor="ctr"/>
              <a:lstStyle>
                <a:lvl1pPr algn="ctr">
                  <a:defRPr sz="10000"/>
                </a:lvl1pPr>
              </a:lstStyle>
              <a:p>
                <a:pPr/>
                <a14:m>
                  <m:oMathPara xmlns:m="http://schemas.openxmlformats.org/officeDocument/2006/math">
                    <m:oMathParaPr>
                      <m:jc m:val="center"/>
                    </m:oMathParaPr>
                    <m:oMath xmlns:m="http://schemas.openxmlformats.org/officeDocument/2006/math">
                      <m:r>
                        <a:rPr sz="11000" i="1">
                          <a:solidFill>
                            <a:srgbClr val="000000"/>
                          </a:solidFill>
                          <a:latin typeface="Cambria Math" panose="02040503050406030204" pitchFamily="18" charset="0"/>
                        </a:rPr>
                        <m:t>𝑆</m:t>
                      </m:r>
                    </m:oMath>
                  </m:oMathPara>
                </a14:m>
                <a:endParaRPr/>
              </a:p>
            </p:txBody>
          </p:sp>
        </mc:Choice>
        <mc:Fallback xmlns="">
          <p:sp>
            <p:nvSpPr>
              <p:cNvPr id="702" name="Rectangle"/>
              <p:cNvSpPr>
                <a:spLocks noRot="1" noChangeAspect="1" noMove="1" noResize="1" noEditPoints="1" noAdjustHandles="1" noChangeArrowheads="1" noChangeShapeType="1" noTextEdit="1"/>
              </p:cNvSpPr>
              <p:nvPr/>
            </p:nvSpPr>
            <p:spPr>
              <a:xfrm>
                <a:off x="18960241" y="10102947"/>
                <a:ext cx="2831559" cy="2997274"/>
              </a:xfrm>
              <a:prstGeom prst="rect">
                <a:avLst/>
              </a:prstGeom>
              <a:blipFill>
                <a:blip r:embed="rId12"/>
                <a:stretch>
                  <a:fillRect/>
                </a:stretch>
              </a:blipFill>
              <a:ln w="127000">
                <a:solidFill>
                  <a:srgbClr val="000000"/>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03" name="Text"/>
              <p:cNvSpPr txBox="1"/>
              <p:nvPr/>
            </p:nvSpPr>
            <p:spPr>
              <a:xfrm>
                <a:off x="22321422" y="7003153"/>
                <a:ext cx="3672669" cy="155764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6500"/>
                </a:lvl1pPr>
              </a:lstStyle>
              <a:p>
                <a:pPr/>
                <a14:m>
                  <m:oMathPara xmlns:m="http://schemas.openxmlformats.org/officeDocument/2006/math">
                    <m:oMathParaPr>
                      <m:jc m:val="left"/>
                    </m:oMathParaPr>
                    <m:oMath xmlns:m="http://schemas.openxmlformats.org/officeDocument/2006/math">
                      <m:sSup>
                        <m:sSupPr>
                          <m:ctrlPr>
                            <a:rPr sz="7100" i="1">
                              <a:solidFill>
                                <a:srgbClr val="000000"/>
                              </a:solidFill>
                              <a:latin typeface="Cambria Math" panose="02040503050406030204" pitchFamily="18" charset="0"/>
                            </a:rPr>
                          </m:ctrlPr>
                        </m:sSupPr>
                        <m:e>
                          <m:r>
                            <a:rPr sz="7100" i="1">
                              <a:solidFill>
                                <a:srgbClr val="000000"/>
                              </a:solidFill>
                              <a:latin typeface="Cambria Math" panose="02040503050406030204" pitchFamily="18" charset="0"/>
                            </a:rPr>
                            <m:t>𝑐</m:t>
                          </m:r>
                        </m:e>
                        <m:sup>
                          <m:r>
                            <a:rPr sz="7100" i="1">
                              <a:solidFill>
                                <a:srgbClr val="000000"/>
                              </a:solidFill>
                              <a:latin typeface="Cambria Math" panose="02040503050406030204" pitchFamily="18" charset="0"/>
                            </a:rPr>
                            <m:t>(</m:t>
                          </m:r>
                          <m:r>
                            <a:rPr sz="7100" i="1">
                              <a:solidFill>
                                <a:srgbClr val="000000"/>
                              </a:solidFill>
                              <a:latin typeface="Cambria Math" panose="02040503050406030204" pitchFamily="18" charset="0"/>
                            </a:rPr>
                            <m:t>𝑗</m:t>
                          </m:r>
                          <m:r>
                            <a:rPr sz="7100" i="1">
                              <a:solidFill>
                                <a:srgbClr val="000000"/>
                              </a:solidFill>
                              <a:latin typeface="Cambria Math" panose="02040503050406030204" pitchFamily="18" charset="0"/>
                            </a:rPr>
                            <m:t>)</m:t>
                          </m:r>
                        </m:sup>
                      </m:sSup>
                      <m:r>
                        <a:rPr sz="7100" i="1">
                          <a:solidFill>
                            <a:srgbClr val="000000"/>
                          </a:solidFill>
                          <a:latin typeface="Cambria Math" panose="02040503050406030204" pitchFamily="18" charset="0"/>
                        </a:rPr>
                        <m:t>←</m:t>
                      </m:r>
                      <m:sSub>
                        <m:sSubPr>
                          <m:ctrlPr>
                            <a:rPr sz="7100" i="1">
                              <a:solidFill>
                                <a:srgbClr val="000000"/>
                              </a:solidFill>
                              <a:latin typeface="Cambria Math" panose="02040503050406030204" pitchFamily="18" charset="0"/>
                            </a:rPr>
                          </m:ctrlPr>
                        </m:sSubPr>
                        <m:e>
                          <m:r>
                            <a:rPr sz="7100" i="1">
                              <a:solidFill>
                                <a:srgbClr val="000000"/>
                              </a:solidFill>
                              <a:latin typeface="Cambria Math" panose="02040503050406030204" pitchFamily="18" charset="0"/>
                            </a:rPr>
                            <m:t>ℤ</m:t>
                          </m:r>
                        </m:e>
                        <m:sub>
                          <m:r>
                            <a:rPr sz="7100" i="1">
                              <a:solidFill>
                                <a:srgbClr val="000000"/>
                              </a:solidFill>
                              <a:latin typeface="Cambria Math" panose="02040503050406030204" pitchFamily="18" charset="0"/>
                            </a:rPr>
                            <m:t>𝑝</m:t>
                          </m:r>
                        </m:sub>
                      </m:sSub>
                    </m:oMath>
                  </m:oMathPara>
                </a14:m>
                <a:endParaRPr/>
              </a:p>
            </p:txBody>
          </p:sp>
        </mc:Choice>
        <mc:Fallback xmlns="">
          <p:sp>
            <p:nvSpPr>
              <p:cNvPr id="703" name="Text"/>
              <p:cNvSpPr txBox="1">
                <a:spLocks noRot="1" noChangeAspect="1" noMove="1" noResize="1" noEditPoints="1" noAdjustHandles="1" noChangeArrowheads="1" noChangeShapeType="1" noTextEdit="1"/>
              </p:cNvSpPr>
              <p:nvPr/>
            </p:nvSpPr>
            <p:spPr>
              <a:xfrm>
                <a:off x="22321422" y="7003153"/>
                <a:ext cx="3672669" cy="1557642"/>
              </a:xfrm>
              <a:prstGeom prst="rect">
                <a:avLst/>
              </a:prstGeom>
              <a:blipFill>
                <a:blip r:embed="rId13"/>
                <a:stretch>
                  <a:fillRect l="-2759" r="-7241" b="-1626"/>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04" name="Text"/>
              <p:cNvSpPr txBox="1"/>
              <p:nvPr/>
            </p:nvSpPr>
            <p:spPr>
              <a:xfrm>
                <a:off x="22545087" y="11172993"/>
                <a:ext cx="3225338" cy="1401938"/>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6500"/>
                </a:lvl1pPr>
              </a:lstStyle>
              <a:p>
                <a:pPr/>
                <a14:m>
                  <m:oMathPara xmlns:m="http://schemas.openxmlformats.org/officeDocument/2006/math">
                    <m:oMathParaPr>
                      <m:jc m:val="left"/>
                    </m:oMathParaPr>
                    <m:oMath xmlns:m="http://schemas.openxmlformats.org/officeDocument/2006/math">
                      <m:sSub>
                        <m:sSubPr>
                          <m:ctrlPr>
                            <a:rPr sz="7100" i="1">
                              <a:solidFill>
                                <a:srgbClr val="000000"/>
                              </a:solidFill>
                              <a:latin typeface="Cambria Math" panose="02040503050406030204" pitchFamily="18" charset="0"/>
                            </a:rPr>
                          </m:ctrlPr>
                        </m:sSubPr>
                        <m:e>
                          <m:r>
                            <a:rPr sz="7100" i="1">
                              <a:solidFill>
                                <a:srgbClr val="000000"/>
                              </a:solidFill>
                              <a:latin typeface="Cambria Math" panose="02040503050406030204" pitchFamily="18" charset="0"/>
                            </a:rPr>
                            <m:t>𝑦</m:t>
                          </m:r>
                        </m:e>
                        <m:sub>
                          <m:r>
                            <a:rPr sz="7100" i="1" smtClean="0">
                              <a:solidFill>
                                <a:srgbClr val="000000"/>
                              </a:solidFill>
                              <a:latin typeface="Cambria Math" panose="02040503050406030204" pitchFamily="18" charset="0"/>
                            </a:rPr>
                            <m:t>𝑖</m:t>
                          </m:r>
                        </m:sub>
                      </m:sSub>
                      <m:r>
                        <a:rPr sz="7100" i="1">
                          <a:solidFill>
                            <a:srgbClr val="000000"/>
                          </a:solidFill>
                          <a:latin typeface="Cambria Math" panose="02040503050406030204" pitchFamily="18" charset="0"/>
                        </a:rPr>
                        <m:t>←</m:t>
                      </m:r>
                      <m:sSubSup>
                        <m:sSubSupPr>
                          <m:ctrlPr>
                            <a:rPr sz="7100" i="1">
                              <a:solidFill>
                                <a:srgbClr val="000000"/>
                              </a:solidFill>
                              <a:latin typeface="Cambria Math" panose="02040503050406030204" pitchFamily="18" charset="0"/>
                            </a:rPr>
                          </m:ctrlPr>
                        </m:sSubSupPr>
                        <m:e>
                          <m:r>
                            <a:rPr sz="7100" i="1">
                              <a:solidFill>
                                <a:srgbClr val="000000"/>
                              </a:solidFill>
                              <a:latin typeface="Cambria Math" panose="02040503050406030204" pitchFamily="18" charset="0"/>
                            </a:rPr>
                            <m:t>ℤ</m:t>
                          </m:r>
                        </m:e>
                        <m:sub>
                          <m:r>
                            <a:rPr sz="7100" i="1">
                              <a:solidFill>
                                <a:srgbClr val="000000"/>
                              </a:solidFill>
                              <a:latin typeface="Cambria Math" panose="02040503050406030204" pitchFamily="18" charset="0"/>
                            </a:rPr>
                            <m:t>𝑝</m:t>
                          </m:r>
                        </m:sub>
                        <m:sup>
                          <m:r>
                            <a:rPr sz="7100" i="1">
                              <a:solidFill>
                                <a:srgbClr val="000000"/>
                              </a:solidFill>
                              <a:latin typeface="Cambria Math" panose="02040503050406030204" pitchFamily="18" charset="0"/>
                            </a:rPr>
                            <m:t>∗</m:t>
                          </m:r>
                        </m:sup>
                      </m:sSubSup>
                    </m:oMath>
                  </m:oMathPara>
                </a14:m>
                <a:endParaRPr dirty="0"/>
              </a:p>
            </p:txBody>
          </p:sp>
        </mc:Choice>
        <mc:Fallback xmlns="">
          <p:sp>
            <p:nvSpPr>
              <p:cNvPr id="704" name="Text"/>
              <p:cNvSpPr txBox="1">
                <a:spLocks noRot="1" noChangeAspect="1" noMove="1" noResize="1" noEditPoints="1" noAdjustHandles="1" noChangeArrowheads="1" noChangeShapeType="1" noTextEdit="1"/>
              </p:cNvSpPr>
              <p:nvPr/>
            </p:nvSpPr>
            <p:spPr>
              <a:xfrm>
                <a:off x="22545087" y="11172993"/>
                <a:ext cx="3225338" cy="1401938"/>
              </a:xfrm>
              <a:prstGeom prst="rect">
                <a:avLst/>
              </a:prstGeom>
              <a:blipFill>
                <a:blip r:embed="rId14"/>
                <a:stretch>
                  <a:fillRect l="-5906" r="-3543" b="-625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05" name="*Exactly once for each"/>
              <p:cNvSpPr txBox="1"/>
              <p:nvPr/>
            </p:nvSpPr>
            <p:spPr>
              <a:xfrm>
                <a:off x="19307624" y="13405000"/>
                <a:ext cx="11648966" cy="114472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6000"/>
                </a:pPr>
                <a:r>
                  <a:t>*Exactly once for each </a:t>
                </a:r>
                <a14:m>
                  <m:oMath xmlns:m="http://schemas.openxmlformats.org/officeDocument/2006/math">
                    <m:r>
                      <a:rPr sz="6650" i="1">
                        <a:solidFill>
                          <a:srgbClr val="000000"/>
                        </a:solidFill>
                        <a:latin typeface="Cambria Math" panose="02040503050406030204" pitchFamily="18" charset="0"/>
                      </a:rPr>
                      <m:t>𝑖</m:t>
                    </m:r>
                    <m:r>
                      <a:rPr sz="6650" i="1">
                        <a:solidFill>
                          <a:srgbClr val="000000"/>
                        </a:solidFill>
                        <a:latin typeface="Cambria Math" panose="02040503050406030204" pitchFamily="18" charset="0"/>
                      </a:rPr>
                      <m:t>∈{1,…,ℓ}</m:t>
                    </m:r>
                  </m:oMath>
                </a14:m>
                <a:endParaRPr/>
              </a:p>
            </p:txBody>
          </p:sp>
        </mc:Choice>
        <mc:Fallback xmlns="">
          <p:sp>
            <p:nvSpPr>
              <p:cNvPr id="705" name="*Exactly once for each"/>
              <p:cNvSpPr txBox="1">
                <a:spLocks noRot="1" noChangeAspect="1" noMove="1" noResize="1" noEditPoints="1" noAdjustHandles="1" noChangeArrowheads="1" noChangeShapeType="1" noTextEdit="1"/>
              </p:cNvSpPr>
              <p:nvPr/>
            </p:nvSpPr>
            <p:spPr>
              <a:xfrm>
                <a:off x="19307624" y="13405000"/>
                <a:ext cx="11648966" cy="1144722"/>
              </a:xfrm>
              <a:prstGeom prst="rect">
                <a:avLst/>
              </a:prstGeom>
              <a:blipFill>
                <a:blip r:embed="rId15"/>
                <a:stretch>
                  <a:fillRect l="-2941" t="-3297" r="-1961" b="-37363"/>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06" name="*Denote # of   queries as"/>
              <p:cNvSpPr txBox="1"/>
              <p:nvPr/>
            </p:nvSpPr>
            <p:spPr>
              <a:xfrm>
                <a:off x="22035055" y="8963548"/>
                <a:ext cx="9508982" cy="1184166"/>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6000"/>
                </a:pPr>
                <a:r>
                  <a:t>*Denote # of </a:t>
                </a:r>
                <a14:m>
                  <m:oMath xmlns:m="http://schemas.openxmlformats.org/officeDocument/2006/math">
                    <m:r>
                      <a:rPr sz="6000" i="1">
                        <a:solidFill>
                          <a:srgbClr val="000000"/>
                        </a:solidFill>
                        <a:latin typeface="Cambria Math" panose="02040503050406030204" pitchFamily="18" charset="0"/>
                      </a:rPr>
                      <m:t>𝐻</m:t>
                    </m:r>
                  </m:oMath>
                </a14:m>
                <a:r>
                  <a:t> queries as </a:t>
                </a:r>
                <a14:m>
                  <m:oMath xmlns:m="http://schemas.openxmlformats.org/officeDocument/2006/math">
                    <m:sSub>
                      <m:sSubPr>
                        <m:ctrlPr>
                          <a:rPr sz="6600" i="1">
                            <a:solidFill>
                              <a:srgbClr val="000000"/>
                            </a:solidFill>
                            <a:latin typeface="Cambria Math" panose="02040503050406030204" pitchFamily="18" charset="0"/>
                          </a:rPr>
                        </m:ctrlPr>
                      </m:sSubPr>
                      <m:e>
                        <m:r>
                          <a:rPr sz="6600" i="1">
                            <a:solidFill>
                              <a:srgbClr val="000000"/>
                            </a:solidFill>
                            <a:latin typeface="Cambria Math" panose="02040503050406030204" pitchFamily="18" charset="0"/>
                          </a:rPr>
                          <m:t>𝑄</m:t>
                        </m:r>
                      </m:e>
                      <m:sub>
                        <m:r>
                          <a:rPr sz="6600" i="1">
                            <a:solidFill>
                              <a:srgbClr val="000000"/>
                            </a:solidFill>
                            <a:latin typeface="Cambria Math" panose="02040503050406030204" pitchFamily="18" charset="0"/>
                          </a:rPr>
                          <m:t>𝐻</m:t>
                        </m:r>
                      </m:sub>
                    </m:sSub>
                  </m:oMath>
                </a14:m>
                <a:endParaRPr/>
              </a:p>
            </p:txBody>
          </p:sp>
        </mc:Choice>
        <mc:Fallback xmlns="">
          <p:sp>
            <p:nvSpPr>
              <p:cNvPr id="706" name="*Denote # of   queries as"/>
              <p:cNvSpPr txBox="1">
                <a:spLocks noRot="1" noChangeAspect="1" noMove="1" noResize="1" noEditPoints="1" noAdjustHandles="1" noChangeArrowheads="1" noChangeShapeType="1" noTextEdit="1"/>
              </p:cNvSpPr>
              <p:nvPr/>
            </p:nvSpPr>
            <p:spPr>
              <a:xfrm>
                <a:off x="22035055" y="8963548"/>
                <a:ext cx="9508982" cy="1184166"/>
              </a:xfrm>
              <a:prstGeom prst="rect">
                <a:avLst/>
              </a:prstGeom>
              <a:blipFill>
                <a:blip r:embed="rId16"/>
                <a:stretch>
                  <a:fillRect l="-3605" t="-2105" r="-668" b="-31579"/>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07" name="Text"/>
              <p:cNvSpPr txBox="1"/>
              <p:nvPr/>
            </p:nvSpPr>
            <p:spPr>
              <a:xfrm>
                <a:off x="19525370" y="14658213"/>
                <a:ext cx="8475764" cy="2064004"/>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8000">
                    <a:solidFill>
                      <a:schemeClr val="accent5">
                        <a:satOff val="-19091"/>
                        <a:lumOff val="-11921"/>
                      </a:schemeClr>
                    </a:solidFill>
                  </a:defRPr>
                </a:lvl1pPr>
              </a:lstStyle>
              <a:p>
                <a:pPr/>
                <a14:m>
                  <m:oMathPara xmlns:m="http://schemas.openxmlformats.org/officeDocument/2006/math">
                    <m:oMathParaPr>
                      <m:jc m:val="left"/>
                    </m:oMathParaPr>
                    <m:oMath xmlns:m="http://schemas.openxmlformats.org/officeDocument/2006/math">
                      <m:sSup>
                        <m:sSupPr>
                          <m:ctrlPr>
                            <a:rPr sz="8600" i="1">
                              <a:solidFill>
                                <a:srgbClr val="487CAA"/>
                              </a:solidFill>
                              <a:latin typeface="Cambria Math" panose="02040503050406030204" pitchFamily="18" charset="0"/>
                            </a:rPr>
                          </m:ctrlPr>
                        </m:sSupPr>
                        <m:e>
                          <m:r>
                            <a:rPr sz="8600" i="1">
                              <a:solidFill>
                                <a:srgbClr val="487CAA"/>
                              </a:solidFill>
                              <a:latin typeface="Cambria Math" panose="02040503050406030204" pitchFamily="18" charset="0"/>
                            </a:rPr>
                            <m:t>𝐴</m:t>
                          </m:r>
                        </m:e>
                        <m:sup>
                          <m:r>
                            <a:rPr sz="8600" i="1">
                              <a:solidFill>
                                <a:srgbClr val="487CAA"/>
                              </a:solidFill>
                              <a:latin typeface="Cambria Math" panose="02040503050406030204" pitchFamily="18" charset="0"/>
                            </a:rPr>
                            <m:t>(</m:t>
                          </m:r>
                          <m:r>
                            <a:rPr sz="8600" i="1">
                              <a:solidFill>
                                <a:srgbClr val="487CAA"/>
                              </a:solidFill>
                              <a:latin typeface="Cambria Math" panose="02040503050406030204" pitchFamily="18" charset="0"/>
                            </a:rPr>
                            <m:t>𝑗</m:t>
                          </m:r>
                          <m:r>
                            <a:rPr sz="8600" i="1">
                              <a:solidFill>
                                <a:srgbClr val="487CAA"/>
                              </a:solidFill>
                              <a:latin typeface="Cambria Math" panose="02040503050406030204" pitchFamily="18" charset="0"/>
                            </a:rPr>
                            <m:t>)</m:t>
                          </m:r>
                        </m:sup>
                      </m:sSup>
                      <m:r>
                        <a:rPr sz="8600" i="1">
                          <a:solidFill>
                            <a:srgbClr val="487CAA"/>
                          </a:solidFill>
                          <a:latin typeface="Cambria Math" panose="02040503050406030204" pitchFamily="18" charset="0"/>
                        </a:rPr>
                        <m:t>=</m:t>
                      </m:r>
                      <m:sSubSup>
                        <m:sSubSupPr>
                          <m:ctrlPr>
                            <a:rPr sz="8600" i="1">
                              <a:solidFill>
                                <a:srgbClr val="487CAA"/>
                              </a:solidFill>
                              <a:latin typeface="Cambria Math" panose="02040503050406030204" pitchFamily="18" charset="0"/>
                            </a:rPr>
                          </m:ctrlPr>
                        </m:sSubSupPr>
                        <m:e>
                          <m:r>
                            <a:rPr sz="8600" i="1">
                              <a:solidFill>
                                <a:srgbClr val="487CAA"/>
                              </a:solidFill>
                              <a:latin typeface="Cambria Math" panose="02040503050406030204" pitchFamily="18" charset="0"/>
                            </a:rPr>
                            <m:t>∑</m:t>
                          </m:r>
                        </m:e>
                        <m:sub>
                          <m:r>
                            <a:rPr sz="8600" i="1">
                              <a:solidFill>
                                <a:srgbClr val="487CAA"/>
                              </a:solidFill>
                              <a:latin typeface="Cambria Math" panose="02040503050406030204" pitchFamily="18" charset="0"/>
                            </a:rPr>
                            <m:t>𝑖</m:t>
                          </m:r>
                          <m:r>
                            <a:rPr sz="8600" i="1">
                              <a:solidFill>
                                <a:srgbClr val="487CAA"/>
                              </a:solidFill>
                              <a:latin typeface="Cambria Math" panose="02040503050406030204" pitchFamily="18" charset="0"/>
                            </a:rPr>
                            <m:t>=1</m:t>
                          </m:r>
                        </m:sub>
                        <m:sup>
                          <m:r>
                            <a:rPr sz="8600" i="1">
                              <a:solidFill>
                                <a:srgbClr val="487CAA"/>
                              </a:solidFill>
                              <a:latin typeface="Cambria Math" panose="02040503050406030204" pitchFamily="18" charset="0"/>
                            </a:rPr>
                            <m:t>ℓ</m:t>
                          </m:r>
                        </m:sup>
                      </m:sSubSup>
                      <m:sSubSup>
                        <m:sSubSupPr>
                          <m:ctrlPr>
                            <a:rPr sz="8600" i="1">
                              <a:solidFill>
                                <a:srgbClr val="487CAA"/>
                              </a:solidFill>
                              <a:latin typeface="Cambria Math" panose="02040503050406030204" pitchFamily="18" charset="0"/>
                            </a:rPr>
                          </m:ctrlPr>
                        </m:sSubSupPr>
                        <m:e>
                          <m:r>
                            <a:rPr sz="8600" i="1">
                              <a:solidFill>
                                <a:srgbClr val="487CAA"/>
                              </a:solidFill>
                              <a:latin typeface="Cambria Math" panose="02040503050406030204" pitchFamily="18" charset="0"/>
                            </a:rPr>
                            <m:t>𝛼</m:t>
                          </m:r>
                        </m:e>
                        <m:sub>
                          <m:r>
                            <a:rPr sz="8600" i="1">
                              <a:solidFill>
                                <a:srgbClr val="487CAA"/>
                              </a:solidFill>
                              <a:latin typeface="Cambria Math" panose="02040503050406030204" pitchFamily="18" charset="0"/>
                            </a:rPr>
                            <m:t>𝑖</m:t>
                          </m:r>
                        </m:sub>
                        <m:sup>
                          <m:r>
                            <a:rPr sz="8600" i="1">
                              <a:solidFill>
                                <a:srgbClr val="487CAA"/>
                              </a:solidFill>
                              <a:latin typeface="Cambria Math" panose="02040503050406030204" pitchFamily="18" charset="0"/>
                            </a:rPr>
                            <m:t>(</m:t>
                          </m:r>
                          <m:r>
                            <a:rPr sz="8600" i="1">
                              <a:solidFill>
                                <a:srgbClr val="487CAA"/>
                              </a:solidFill>
                              <a:latin typeface="Cambria Math" panose="02040503050406030204" pitchFamily="18" charset="0"/>
                            </a:rPr>
                            <m:t>𝑗</m:t>
                          </m:r>
                          <m:r>
                            <a:rPr sz="8600" i="1">
                              <a:solidFill>
                                <a:srgbClr val="487CAA"/>
                              </a:solidFill>
                              <a:latin typeface="Cambria Math" panose="02040503050406030204" pitchFamily="18" charset="0"/>
                            </a:rPr>
                            <m:t>)</m:t>
                          </m:r>
                        </m:sup>
                      </m:sSubSup>
                      <m:sSub>
                        <m:sSubPr>
                          <m:ctrlPr>
                            <a:rPr sz="8600" i="1">
                              <a:solidFill>
                                <a:srgbClr val="487CAA"/>
                              </a:solidFill>
                              <a:latin typeface="Cambria Math" panose="02040503050406030204" pitchFamily="18" charset="0"/>
                            </a:rPr>
                          </m:ctrlPr>
                        </m:sSubPr>
                        <m:e>
                          <m:r>
                            <a:rPr sz="8600" i="1">
                              <a:solidFill>
                                <a:srgbClr val="487CAA"/>
                              </a:solidFill>
                              <a:latin typeface="Cambria Math" panose="02040503050406030204" pitchFamily="18" charset="0"/>
                            </a:rPr>
                            <m:t>𝑦</m:t>
                          </m:r>
                        </m:e>
                        <m:sub>
                          <m:r>
                            <a:rPr sz="8600" i="1">
                              <a:solidFill>
                                <a:srgbClr val="487CAA"/>
                              </a:solidFill>
                              <a:latin typeface="Cambria Math" panose="02040503050406030204" pitchFamily="18" charset="0"/>
                            </a:rPr>
                            <m:t>𝑖</m:t>
                          </m:r>
                        </m:sub>
                      </m:sSub>
                      <m:sSub>
                        <m:sSubPr>
                          <m:ctrlPr>
                            <a:rPr sz="8600" i="1">
                              <a:solidFill>
                                <a:srgbClr val="487CAA"/>
                              </a:solidFill>
                              <a:latin typeface="Cambria Math" panose="02040503050406030204" pitchFamily="18" charset="0"/>
                            </a:rPr>
                          </m:ctrlPr>
                        </m:sSubPr>
                        <m:e>
                          <m:r>
                            <a:rPr sz="8600" i="1">
                              <a:solidFill>
                                <a:srgbClr val="487CAA"/>
                              </a:solidFill>
                              <a:latin typeface="Cambria Math" panose="02040503050406030204" pitchFamily="18" charset="0"/>
                            </a:rPr>
                            <m:t>𝑐</m:t>
                          </m:r>
                        </m:e>
                        <m:sub>
                          <m:r>
                            <a:rPr sz="8600" i="1">
                              <a:solidFill>
                                <a:srgbClr val="487CAA"/>
                              </a:solidFill>
                              <a:latin typeface="Cambria Math" panose="02040503050406030204" pitchFamily="18" charset="0"/>
                            </a:rPr>
                            <m:t>𝑖</m:t>
                          </m:r>
                        </m:sub>
                      </m:sSub>
                    </m:oMath>
                  </m:oMathPara>
                </a14:m>
                <a:endParaRPr>
                  <a:solidFill>
                    <a:srgbClr val="497CAA"/>
                  </a:solidFill>
                </a:endParaRPr>
              </a:p>
            </p:txBody>
          </p:sp>
        </mc:Choice>
        <mc:Fallback xmlns="">
          <p:sp>
            <p:nvSpPr>
              <p:cNvPr id="707" name="Text"/>
              <p:cNvSpPr txBox="1">
                <a:spLocks noRot="1" noChangeAspect="1" noMove="1" noResize="1" noEditPoints="1" noAdjustHandles="1" noChangeArrowheads="1" noChangeShapeType="1" noTextEdit="1"/>
              </p:cNvSpPr>
              <p:nvPr/>
            </p:nvSpPr>
            <p:spPr>
              <a:xfrm>
                <a:off x="19525370" y="14658213"/>
                <a:ext cx="8475764" cy="2064004"/>
              </a:xfrm>
              <a:prstGeom prst="rect">
                <a:avLst/>
              </a:prstGeom>
              <a:blipFill>
                <a:blip r:embed="rId17"/>
                <a:stretch>
                  <a:fillRect l="-2994" r="-9880" b="-429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08" name="Text"/>
              <p:cNvSpPr txBox="1"/>
              <p:nvPr/>
            </p:nvSpPr>
            <p:spPr>
              <a:xfrm>
                <a:off x="19525370" y="16613947"/>
                <a:ext cx="7756794" cy="2064004"/>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8000">
                    <a:solidFill>
                      <a:schemeClr val="accent6">
                        <a:lumOff val="-9568"/>
                      </a:schemeClr>
                    </a:solidFill>
                  </a:defRPr>
                </a:lvl1pPr>
              </a:lstStyle>
              <a:p>
                <a:pPr/>
                <a14:m>
                  <m:oMathPara xmlns:m="http://schemas.openxmlformats.org/officeDocument/2006/math">
                    <m:oMathParaPr>
                      <m:jc m:val="left"/>
                    </m:oMathParaPr>
                    <m:oMath xmlns:m="http://schemas.openxmlformats.org/officeDocument/2006/math">
                      <m:sSup>
                        <m:sSupPr>
                          <m:ctrlPr>
                            <a:rPr sz="8650" i="1">
                              <a:solidFill>
                                <a:srgbClr val="598A38"/>
                              </a:solidFill>
                              <a:latin typeface="Cambria Math" panose="02040503050406030204" pitchFamily="18" charset="0"/>
                            </a:rPr>
                          </m:ctrlPr>
                        </m:sSupPr>
                        <m:e>
                          <m:r>
                            <a:rPr sz="8650" i="1">
                              <a:solidFill>
                                <a:srgbClr val="598A38"/>
                              </a:solidFill>
                              <a:latin typeface="Cambria Math" panose="02040503050406030204" pitchFamily="18" charset="0"/>
                            </a:rPr>
                            <m:t>𝐵</m:t>
                          </m:r>
                        </m:e>
                        <m:sup>
                          <m:r>
                            <a:rPr sz="8650" i="1">
                              <a:solidFill>
                                <a:srgbClr val="598A38"/>
                              </a:solidFill>
                              <a:latin typeface="Cambria Math" panose="02040503050406030204" pitchFamily="18" charset="0"/>
                            </a:rPr>
                            <m:t>(</m:t>
                          </m:r>
                          <m:r>
                            <a:rPr sz="8650" i="1">
                              <a:solidFill>
                                <a:srgbClr val="598A38"/>
                              </a:solidFill>
                              <a:latin typeface="Cambria Math" panose="02040503050406030204" pitchFamily="18" charset="0"/>
                            </a:rPr>
                            <m:t>𝑗</m:t>
                          </m:r>
                          <m:r>
                            <a:rPr sz="8650" i="1">
                              <a:solidFill>
                                <a:srgbClr val="598A38"/>
                              </a:solidFill>
                              <a:latin typeface="Cambria Math" panose="02040503050406030204" pitchFamily="18" charset="0"/>
                            </a:rPr>
                            <m:t>)</m:t>
                          </m:r>
                        </m:sup>
                      </m:sSup>
                      <m:r>
                        <a:rPr sz="8650" i="1">
                          <a:solidFill>
                            <a:srgbClr val="598A38"/>
                          </a:solidFill>
                          <a:latin typeface="Cambria Math" panose="02040503050406030204" pitchFamily="18" charset="0"/>
                        </a:rPr>
                        <m:t>=</m:t>
                      </m:r>
                      <m:sSubSup>
                        <m:sSubSupPr>
                          <m:ctrlPr>
                            <a:rPr sz="8650" i="1">
                              <a:solidFill>
                                <a:srgbClr val="598A38"/>
                              </a:solidFill>
                              <a:latin typeface="Cambria Math" panose="02040503050406030204" pitchFamily="18" charset="0"/>
                            </a:rPr>
                          </m:ctrlPr>
                        </m:sSubSupPr>
                        <m:e>
                          <m:r>
                            <a:rPr sz="8650" i="1">
                              <a:solidFill>
                                <a:srgbClr val="598A38"/>
                              </a:solidFill>
                              <a:latin typeface="Cambria Math" panose="02040503050406030204" pitchFamily="18" charset="0"/>
                            </a:rPr>
                            <m:t>∑</m:t>
                          </m:r>
                        </m:e>
                        <m:sub>
                          <m:r>
                            <a:rPr sz="8650" i="1">
                              <a:solidFill>
                                <a:srgbClr val="598A38"/>
                              </a:solidFill>
                              <a:latin typeface="Cambria Math" panose="02040503050406030204" pitchFamily="18" charset="0"/>
                            </a:rPr>
                            <m:t>𝑖</m:t>
                          </m:r>
                          <m:r>
                            <a:rPr sz="8650" i="1">
                              <a:solidFill>
                                <a:srgbClr val="598A38"/>
                              </a:solidFill>
                              <a:latin typeface="Cambria Math" panose="02040503050406030204" pitchFamily="18" charset="0"/>
                            </a:rPr>
                            <m:t>=1</m:t>
                          </m:r>
                        </m:sub>
                        <m:sup>
                          <m:r>
                            <a:rPr sz="8650" i="1">
                              <a:solidFill>
                                <a:srgbClr val="598A38"/>
                              </a:solidFill>
                              <a:latin typeface="Cambria Math" panose="02040503050406030204" pitchFamily="18" charset="0"/>
                            </a:rPr>
                            <m:t>ℓ</m:t>
                          </m:r>
                        </m:sup>
                      </m:sSubSup>
                      <m:sSubSup>
                        <m:sSubSupPr>
                          <m:ctrlPr>
                            <a:rPr sz="8650" i="1">
                              <a:solidFill>
                                <a:srgbClr val="598A38"/>
                              </a:solidFill>
                              <a:latin typeface="Cambria Math" panose="02040503050406030204" pitchFamily="18" charset="0"/>
                            </a:rPr>
                          </m:ctrlPr>
                        </m:sSubSupPr>
                        <m:e>
                          <m:r>
                            <a:rPr sz="8650" i="1">
                              <a:solidFill>
                                <a:srgbClr val="598A38"/>
                              </a:solidFill>
                              <a:latin typeface="Cambria Math" panose="02040503050406030204" pitchFamily="18" charset="0"/>
                            </a:rPr>
                            <m:t>𝛽</m:t>
                          </m:r>
                        </m:e>
                        <m:sub>
                          <m:r>
                            <a:rPr sz="8650" i="1">
                              <a:solidFill>
                                <a:srgbClr val="598A38"/>
                              </a:solidFill>
                              <a:latin typeface="Cambria Math" panose="02040503050406030204" pitchFamily="18" charset="0"/>
                            </a:rPr>
                            <m:t>𝑖</m:t>
                          </m:r>
                        </m:sub>
                        <m:sup>
                          <m:r>
                            <a:rPr sz="8650" i="1">
                              <a:solidFill>
                                <a:srgbClr val="598A38"/>
                              </a:solidFill>
                              <a:latin typeface="Cambria Math" panose="02040503050406030204" pitchFamily="18" charset="0"/>
                            </a:rPr>
                            <m:t>(</m:t>
                          </m:r>
                          <m:r>
                            <a:rPr sz="8650" i="1">
                              <a:solidFill>
                                <a:srgbClr val="598A38"/>
                              </a:solidFill>
                              <a:latin typeface="Cambria Math" panose="02040503050406030204" pitchFamily="18" charset="0"/>
                            </a:rPr>
                            <m:t>𝑗</m:t>
                          </m:r>
                          <m:r>
                            <a:rPr sz="8650" i="1">
                              <a:solidFill>
                                <a:srgbClr val="598A38"/>
                              </a:solidFill>
                              <a:latin typeface="Cambria Math" panose="02040503050406030204" pitchFamily="18" charset="0"/>
                            </a:rPr>
                            <m:t>)</m:t>
                          </m:r>
                        </m:sup>
                      </m:sSubSup>
                      <m:sSub>
                        <m:sSubPr>
                          <m:ctrlPr>
                            <a:rPr sz="8650" i="1">
                              <a:solidFill>
                                <a:srgbClr val="598A38"/>
                              </a:solidFill>
                              <a:latin typeface="Cambria Math" panose="02040503050406030204" pitchFamily="18" charset="0"/>
                            </a:rPr>
                          </m:ctrlPr>
                        </m:sSubPr>
                        <m:e>
                          <m:r>
                            <a:rPr sz="8650" i="1">
                              <a:solidFill>
                                <a:srgbClr val="598A38"/>
                              </a:solidFill>
                              <a:latin typeface="Cambria Math" panose="02040503050406030204" pitchFamily="18" charset="0"/>
                            </a:rPr>
                            <m:t>𝑦</m:t>
                          </m:r>
                        </m:e>
                        <m:sub>
                          <m:r>
                            <a:rPr sz="8650" i="1">
                              <a:solidFill>
                                <a:srgbClr val="598A38"/>
                              </a:solidFill>
                              <a:latin typeface="Cambria Math" panose="02040503050406030204" pitchFamily="18" charset="0"/>
                            </a:rPr>
                            <m:t>𝑖</m:t>
                          </m:r>
                        </m:sub>
                      </m:sSub>
                    </m:oMath>
                  </m:oMathPara>
                </a14:m>
                <a:endParaRPr>
                  <a:solidFill>
                    <a:srgbClr val="5A8A39"/>
                  </a:solidFill>
                </a:endParaRPr>
              </a:p>
            </p:txBody>
          </p:sp>
        </mc:Choice>
        <mc:Fallback xmlns="">
          <p:sp>
            <p:nvSpPr>
              <p:cNvPr id="708" name="Text"/>
              <p:cNvSpPr txBox="1">
                <a:spLocks noRot="1" noChangeAspect="1" noMove="1" noResize="1" noEditPoints="1" noAdjustHandles="1" noChangeArrowheads="1" noChangeShapeType="1" noTextEdit="1"/>
              </p:cNvSpPr>
              <p:nvPr/>
            </p:nvSpPr>
            <p:spPr>
              <a:xfrm>
                <a:off x="19525370" y="16613947"/>
                <a:ext cx="7756794" cy="2064004"/>
              </a:xfrm>
              <a:prstGeom prst="rect">
                <a:avLst/>
              </a:prstGeom>
              <a:blipFill>
                <a:blip r:embed="rId18"/>
                <a:stretch>
                  <a:fillRect l="-3273" r="-10475" b="-429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709" name="The trivial way is the only way to combine sessions."/>
          <p:cNvSpPr txBox="1"/>
          <p:nvPr/>
        </p:nvSpPr>
        <p:spPr>
          <a:xfrm>
            <a:off x="19579313" y="2422982"/>
            <a:ext cx="11263946" cy="2708428"/>
          </a:xfrm>
          <a:prstGeom prst="rect">
            <a:avLst/>
          </a:prstGeom>
          <a:solidFill>
            <a:schemeClr val="accent6">
              <a:satOff val="-3457"/>
              <a:lumOff val="26078"/>
            </a:schemeClr>
          </a:solidFill>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spAutoFit/>
          </a:bodyPr>
          <a:lstStyle>
            <a:lvl1pPr>
              <a:defRPr sz="8000" b="1"/>
            </a:lvl1pPr>
          </a:lstStyle>
          <a:p>
            <a:r>
              <a:rPr dirty="0"/>
              <a:t>The trivial way is the only way to combine sessions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709"/>
                                        </p:tgtEl>
                                        <p:attrNameLst>
                                          <p:attrName>style.visibility</p:attrName>
                                        </p:attrNameLst>
                                      </p:cBhvr>
                                      <p:to>
                                        <p:strVal val="visible"/>
                                      </p:to>
                                    </p:set>
                                    <p:animEffect transition="in" filter="fade">
                                      <p:cBhvr>
                                        <p:cTn id="7" dur="300"/>
                                        <p:tgtEl>
                                          <p:spTgt spid="7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9" grpId="1" animBg="1" advAuto="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3" name="Open Problems"/>
          <p:cNvSpPr txBox="1">
            <a:spLocks noGrp="1"/>
          </p:cNvSpPr>
          <p:nvPr>
            <p:ph type="title"/>
          </p:nvPr>
        </p:nvSpPr>
        <p:spPr>
          <a:prstGeom prst="rect">
            <a:avLst/>
          </a:prstGeom>
        </p:spPr>
        <p:txBody>
          <a:bodyPr/>
          <a:lstStyle/>
          <a:p>
            <a:pPr lvl="1"/>
            <a:r>
              <a:t>Open Problems</a:t>
            </a:r>
          </a:p>
        </p:txBody>
      </p:sp>
      <p:sp>
        <p:nvSpPr>
          <p:cNvPr id="714" name="Avoid AGM and GGM…"/>
          <p:cNvSpPr txBox="1">
            <a:spLocks noGrp="1"/>
          </p:cNvSpPr>
          <p:nvPr>
            <p:ph type="body" idx="1"/>
          </p:nvPr>
        </p:nvSpPr>
        <p:spPr>
          <a:prstGeom prst="rect">
            <a:avLst/>
          </a:prstGeom>
        </p:spPr>
        <p:txBody>
          <a:bodyPr/>
          <a:lstStyle/>
          <a:p>
            <a:r>
              <a:t>Avoid AGM and GGM</a:t>
            </a:r>
          </a:p>
          <a:p>
            <a:pPr marL="1126671" lvl="1" indent="-669471"/>
            <a:endParaRPr/>
          </a:p>
          <a:p>
            <a:r>
              <a:t>Other applications of WFROS</a:t>
            </a:r>
          </a:p>
        </p:txBody>
      </p:sp>
      <p:sp>
        <p:nvSpPr>
          <p:cNvPr id="715" name="Slide Number"/>
          <p:cNvSpPr txBox="1">
            <a:spLocks noGrp="1"/>
          </p:cNvSpPr>
          <p:nvPr>
            <p:ph type="sldNum" sz="quarter" idx="4294967295"/>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32</a:t>
            </a:fld>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714">
                                            <p:bg/>
                                          </p:spTgt>
                                        </p:tgtEl>
                                        <p:attrNameLst>
                                          <p:attrName>style.visibility</p:attrName>
                                        </p:attrNameLst>
                                      </p:cBhvr>
                                      <p:to>
                                        <p:strVal val="visible"/>
                                      </p:to>
                                    </p:set>
                                    <p:animEffect transition="in" filter="fade">
                                      <p:cBhvr>
                                        <p:cTn id="7" dur="300"/>
                                        <p:tgtEl>
                                          <p:spTgt spid="714">
                                            <p:bg/>
                                          </p:spTgt>
                                        </p:tgtEl>
                                      </p:cBhvr>
                                    </p:animEffect>
                                  </p:childTnLst>
                                </p:cTn>
                              </p:par>
                              <p:par>
                                <p:cTn id="8" presetID="10" presetClass="entr" presetSubtype="0" fill="hold" grpId="1" nodeType="withEffect">
                                  <p:stCondLst>
                                    <p:cond delay="0"/>
                                  </p:stCondLst>
                                  <p:iterate>
                                    <p:tmAbs val="0"/>
                                  </p:iterate>
                                  <p:childTnLst>
                                    <p:set>
                                      <p:cBhvr>
                                        <p:cTn id="9" fill="hold"/>
                                        <p:tgtEl>
                                          <p:spTgt spid="714">
                                            <p:txEl>
                                              <p:pRg st="0" end="0"/>
                                            </p:txEl>
                                          </p:spTgt>
                                        </p:tgtEl>
                                        <p:attrNameLst>
                                          <p:attrName>style.visibility</p:attrName>
                                        </p:attrNameLst>
                                      </p:cBhvr>
                                      <p:to>
                                        <p:strVal val="visible"/>
                                      </p:to>
                                    </p:set>
                                    <p:animEffect transition="in" filter="fade">
                                      <p:cBhvr>
                                        <p:cTn id="10" dur="300"/>
                                        <p:tgtEl>
                                          <p:spTgt spid="714">
                                            <p:txEl>
                                              <p:pRg st="0" end="0"/>
                                            </p:txEl>
                                          </p:spTgt>
                                        </p:tgtEl>
                                      </p:cBhvr>
                                    </p:animEffect>
                                  </p:childTnLst>
                                </p:cTn>
                              </p:par>
                              <p:par>
                                <p:cTn id="11" presetID="10" presetClass="entr" presetSubtype="0" fill="hold" grpId="1" nodeType="withEffect">
                                  <p:stCondLst>
                                    <p:cond delay="0"/>
                                  </p:stCondLst>
                                  <p:iterate>
                                    <p:tmAbs val="0"/>
                                  </p:iterate>
                                  <p:childTnLst>
                                    <p:set>
                                      <p:cBhvr>
                                        <p:cTn id="12" fill="hold"/>
                                        <p:tgtEl>
                                          <p:spTgt spid="714">
                                            <p:txEl>
                                              <p:pRg st="1" end="1"/>
                                            </p:txEl>
                                          </p:spTgt>
                                        </p:tgtEl>
                                        <p:attrNameLst>
                                          <p:attrName>style.visibility</p:attrName>
                                        </p:attrNameLst>
                                      </p:cBhvr>
                                      <p:to>
                                        <p:strVal val="visible"/>
                                      </p:to>
                                    </p:set>
                                    <p:animEffect transition="in" filter="fade">
                                      <p:cBhvr>
                                        <p:cTn id="13" dur="300"/>
                                        <p:tgtEl>
                                          <p:spTgt spid="714">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fill="hold" grpId="1" nodeType="clickEffect">
                                  <p:stCondLst>
                                    <p:cond delay="0"/>
                                  </p:stCondLst>
                                  <p:iterate>
                                    <p:tmAbs val="0"/>
                                  </p:iterate>
                                  <p:childTnLst>
                                    <p:set>
                                      <p:cBhvr>
                                        <p:cTn id="17" fill="hold"/>
                                        <p:tgtEl>
                                          <p:spTgt spid="714">
                                            <p:txEl>
                                              <p:pRg st="2" end="2"/>
                                            </p:txEl>
                                          </p:spTgt>
                                        </p:tgtEl>
                                        <p:attrNameLst>
                                          <p:attrName>style.visibility</p:attrName>
                                        </p:attrNameLst>
                                      </p:cBhvr>
                                      <p:to>
                                        <p:strVal val="visible"/>
                                      </p:to>
                                    </p:set>
                                    <p:animEffect transition="in" filter="fade">
                                      <p:cBhvr>
                                        <p:cTn id="18" dur="300"/>
                                        <p:tgtEl>
                                          <p:spTgt spid="71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4" grpId="1" uiExpand="1" build="p" animBg="1" advAuto="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9" name="Thank you!"/>
          <p:cNvSpPr txBox="1">
            <a:spLocks noGrp="1"/>
          </p:cNvSpPr>
          <p:nvPr>
            <p:ph type="ctrTitle"/>
          </p:nvPr>
        </p:nvSpPr>
        <p:spPr>
          <a:prstGeom prst="rect">
            <a:avLst/>
          </a:prstGeom>
        </p:spPr>
        <p:txBody>
          <a:bodyPr/>
          <a:lstStyle/>
          <a:p>
            <a:r>
              <a:t>Thank you!</a:t>
            </a:r>
          </a:p>
        </p:txBody>
      </p:sp>
      <p:sp>
        <p:nvSpPr>
          <p:cNvPr id="720" name="Slide Number"/>
          <p:cNvSpPr txBox="1">
            <a:spLocks noGrp="1"/>
          </p:cNvSpPr>
          <p:nvPr>
            <p:ph type="sldNum" sz="quarter" idx="4294967295"/>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33</a:t>
            </a:fld>
            <a:endParaRPr/>
          </a:p>
        </p:txBody>
      </p:sp>
      <p:sp>
        <p:nvSpPr>
          <p:cNvPr id="721" name="https://eprint.iacr.org/2022/047.pdf"/>
          <p:cNvSpPr txBox="1"/>
          <p:nvPr/>
        </p:nvSpPr>
        <p:spPr>
          <a:xfrm>
            <a:off x="6019546" y="11486702"/>
            <a:ext cx="20472906" cy="147732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8000">
                <a:solidFill>
                  <a:srgbClr val="0063FC"/>
                </a:solidFill>
              </a:defRPr>
            </a:lvl1pPr>
          </a:lstStyle>
          <a:p>
            <a:r>
              <a:rPr lang="en-US" dirty="0">
                <a:solidFill>
                  <a:schemeClr val="tx1"/>
                </a:solidFill>
              </a:rPr>
              <a:t>Our</a:t>
            </a:r>
            <a:r>
              <a:rPr lang="zh-CN" altLang="en-US" dirty="0">
                <a:solidFill>
                  <a:schemeClr val="tx1"/>
                </a:solidFill>
              </a:rPr>
              <a:t> </a:t>
            </a:r>
            <a:r>
              <a:rPr lang="en-US" altLang="zh-CN" dirty="0">
                <a:solidFill>
                  <a:schemeClr val="tx1"/>
                </a:solidFill>
              </a:rPr>
              <a:t>Paper : </a:t>
            </a:r>
            <a:r>
              <a:rPr dirty="0"/>
              <a:t>https://</a:t>
            </a:r>
            <a:r>
              <a:rPr dirty="0" err="1"/>
              <a:t>eprint.iacr.org</a:t>
            </a:r>
            <a:r>
              <a:rPr dirty="0"/>
              <a:t>/2022/047.pdf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Practically Efficient Schemes"/>
          <p:cNvSpPr txBox="1">
            <a:spLocks noGrp="1"/>
          </p:cNvSpPr>
          <p:nvPr>
            <p:ph type="title"/>
          </p:nvPr>
        </p:nvSpPr>
        <p:spPr>
          <a:prstGeom prst="rect">
            <a:avLst/>
          </a:prstGeom>
        </p:spPr>
        <p:txBody>
          <a:bodyPr/>
          <a:lstStyle/>
          <a:p>
            <a:r>
              <a:t>Practically Efficient Schemes</a:t>
            </a:r>
          </a:p>
        </p:txBody>
      </p:sp>
      <p:sp>
        <p:nvSpPr>
          <p:cNvPr id="124" name="Can we have a secure Schnorr-style scheme which is also very efficient?"/>
          <p:cNvSpPr txBox="1"/>
          <p:nvPr/>
        </p:nvSpPr>
        <p:spPr>
          <a:xfrm>
            <a:off x="5266174" y="15326076"/>
            <a:ext cx="21680246" cy="292676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spAutoFit/>
          </a:bodyPr>
          <a:lstStyle>
            <a:lvl1pPr>
              <a:defRPr sz="9400">
                <a:solidFill>
                  <a:schemeClr val="accent1">
                    <a:satOff val="-3547"/>
                    <a:lumOff val="-10352"/>
                  </a:schemeClr>
                </a:solidFill>
              </a:defRPr>
            </a:lvl1pPr>
          </a:lstStyle>
          <a:p>
            <a:r>
              <a:t>Can we have a secure Schnorr-style scheme which is also very efficient?</a:t>
            </a:r>
          </a:p>
        </p:txBody>
      </p:sp>
      <p:sp>
        <p:nvSpPr>
          <p:cNvPr id="125" name="Circle"/>
          <p:cNvSpPr/>
          <p:nvPr/>
        </p:nvSpPr>
        <p:spPr>
          <a:xfrm>
            <a:off x="1881751" y="5477637"/>
            <a:ext cx="8876703" cy="8876702"/>
          </a:xfrm>
          <a:prstGeom prst="ellipse">
            <a:avLst/>
          </a:prstGeom>
          <a:solidFill>
            <a:schemeClr val="accent2">
              <a:lumOff val="21960"/>
            </a:schemeClr>
          </a:solidFill>
          <a:ln w="12700">
            <a:miter lim="400000"/>
          </a:ln>
        </p:spPr>
        <p:txBody>
          <a:bodyPr lIns="121917" tIns="121917" rIns="121917" bIns="121917" anchor="ctr"/>
          <a:lstStyle/>
          <a:p>
            <a:endParaRPr/>
          </a:p>
        </p:txBody>
      </p:sp>
      <p:sp>
        <p:nvSpPr>
          <p:cNvPr id="126" name="RSA-based:…"/>
          <p:cNvSpPr txBox="1"/>
          <p:nvPr/>
        </p:nvSpPr>
        <p:spPr>
          <a:xfrm>
            <a:off x="3477112" y="6745329"/>
            <a:ext cx="7281341" cy="209496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spAutoFit/>
          </a:bodyPr>
          <a:lstStyle/>
          <a:p>
            <a:pPr>
              <a:defRPr sz="7000"/>
            </a:pPr>
            <a:r>
              <a:t>RSA-based:</a:t>
            </a:r>
          </a:p>
          <a:p>
            <a:pPr>
              <a:defRPr sz="6000"/>
            </a:pPr>
            <a:r>
              <a:t>Blind RSA </a:t>
            </a:r>
            <a:r>
              <a:rPr>
                <a:solidFill>
                  <a:srgbClr val="0063FC"/>
                </a:solidFill>
              </a:rPr>
              <a:t>[Chaum83]</a:t>
            </a:r>
          </a:p>
        </p:txBody>
      </p:sp>
      <p:sp>
        <p:nvSpPr>
          <p:cNvPr id="127" name="Large key sizes"/>
          <p:cNvSpPr txBox="1"/>
          <p:nvPr/>
        </p:nvSpPr>
        <p:spPr>
          <a:xfrm>
            <a:off x="3890817" y="10613972"/>
            <a:ext cx="5301906" cy="116954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21917" tIns="121917" rIns="121917" bIns="121917">
            <a:spAutoFit/>
          </a:bodyPr>
          <a:lstStyle>
            <a:lvl1pPr>
              <a:defRPr sz="6000" b="1">
                <a:solidFill>
                  <a:srgbClr val="B06D00"/>
                </a:solidFill>
              </a:defRPr>
            </a:lvl1pPr>
          </a:lstStyle>
          <a:p>
            <a:r>
              <a:rPr dirty="0"/>
              <a:t>Large key sizes</a:t>
            </a:r>
          </a:p>
        </p:txBody>
      </p:sp>
      <p:sp>
        <p:nvSpPr>
          <p:cNvPr id="128" name="Circle"/>
          <p:cNvSpPr/>
          <p:nvPr/>
        </p:nvSpPr>
        <p:spPr>
          <a:xfrm>
            <a:off x="11817649" y="5477637"/>
            <a:ext cx="8876702" cy="8876702"/>
          </a:xfrm>
          <a:prstGeom prst="ellipse">
            <a:avLst/>
          </a:prstGeom>
          <a:solidFill>
            <a:schemeClr val="accent6">
              <a:satOff val="-3457"/>
              <a:lumOff val="26078"/>
            </a:schemeClr>
          </a:solidFill>
          <a:ln w="12700">
            <a:miter lim="400000"/>
          </a:ln>
        </p:spPr>
        <p:txBody>
          <a:bodyPr lIns="121917" tIns="121917" rIns="121917" bIns="121917" anchor="ctr"/>
          <a:lstStyle/>
          <a:p>
            <a:endParaRPr/>
          </a:p>
        </p:txBody>
      </p:sp>
      <p:sp>
        <p:nvSpPr>
          <p:cNvPr id="129" name="Schnorr-style: Blind Schnorr [CP93],…"/>
          <p:cNvSpPr txBox="1"/>
          <p:nvPr/>
        </p:nvSpPr>
        <p:spPr>
          <a:xfrm>
            <a:off x="13377419" y="6441100"/>
            <a:ext cx="6953018" cy="302206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spAutoFit/>
          </a:bodyPr>
          <a:lstStyle/>
          <a:p>
            <a:pPr>
              <a:defRPr sz="7000"/>
            </a:pPr>
            <a:r>
              <a:t>Schnorr-style: </a:t>
            </a:r>
            <a:r>
              <a:rPr sz="6000"/>
              <a:t>Blind Schnorr </a:t>
            </a:r>
            <a:r>
              <a:rPr sz="6000">
                <a:solidFill>
                  <a:srgbClr val="0063FC"/>
                </a:solidFill>
              </a:rPr>
              <a:t>[CP93]</a:t>
            </a:r>
            <a:r>
              <a:rPr sz="6000"/>
              <a:t>,</a:t>
            </a:r>
          </a:p>
          <a:p>
            <a:pPr>
              <a:defRPr sz="7000"/>
            </a:pPr>
            <a:r>
              <a:rPr sz="6000">
                <a:solidFill>
                  <a:srgbClr val="0063FC"/>
                </a:solidFill>
              </a:rPr>
              <a:t>[Oka93]</a:t>
            </a:r>
            <a:r>
              <a:rPr sz="6000"/>
              <a:t>, </a:t>
            </a:r>
            <a:r>
              <a:rPr sz="6000">
                <a:solidFill>
                  <a:srgbClr val="0063FC"/>
                </a:solidFill>
              </a:rPr>
              <a:t>[HKL19]</a:t>
            </a:r>
          </a:p>
        </p:txBody>
      </p:sp>
      <p:sp>
        <p:nvSpPr>
          <p:cNvPr id="130" name="Subject to ROS attack [BLL+21]"/>
          <p:cNvSpPr txBox="1"/>
          <p:nvPr/>
        </p:nvSpPr>
        <p:spPr>
          <a:xfrm>
            <a:off x="13566137" y="12212575"/>
            <a:ext cx="5300983" cy="20928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21917" tIns="121917" rIns="121917" bIns="121917">
            <a:spAutoFit/>
          </a:bodyPr>
          <a:lstStyle/>
          <a:p>
            <a:pPr>
              <a:defRPr sz="6000" b="1">
                <a:solidFill>
                  <a:srgbClr val="DE2240"/>
                </a:solidFill>
              </a:defRPr>
            </a:pPr>
            <a:r>
              <a:rPr dirty="0"/>
              <a:t>Subject to ROS attack </a:t>
            </a:r>
            <a:r>
              <a:rPr dirty="0">
                <a:solidFill>
                  <a:srgbClr val="0063FC"/>
                </a:solidFill>
              </a:rPr>
              <a:t>[BLL+21]</a:t>
            </a:r>
          </a:p>
        </p:txBody>
      </p:sp>
      <p:sp>
        <p:nvSpPr>
          <p:cNvPr id="131" name="Circle"/>
          <p:cNvSpPr/>
          <p:nvPr/>
        </p:nvSpPr>
        <p:spPr>
          <a:xfrm>
            <a:off x="21753546" y="5477637"/>
            <a:ext cx="8876703" cy="8876702"/>
          </a:xfrm>
          <a:prstGeom prst="ellipse">
            <a:avLst/>
          </a:prstGeom>
          <a:solidFill>
            <a:schemeClr val="accent5">
              <a:lumOff val="20196"/>
            </a:schemeClr>
          </a:solidFill>
          <a:ln w="12700">
            <a:miter lim="400000"/>
          </a:ln>
        </p:spPr>
        <p:txBody>
          <a:bodyPr lIns="121917" tIns="121917" rIns="121917" bIns="121917" anchor="ctr"/>
          <a:lstStyle/>
          <a:p>
            <a:endParaRPr/>
          </a:p>
        </p:txBody>
      </p:sp>
      <p:sp>
        <p:nvSpPr>
          <p:cNvPr id="132" name="Pairing-based: Blind BLS [BLS01]…"/>
          <p:cNvSpPr txBox="1"/>
          <p:nvPr/>
        </p:nvSpPr>
        <p:spPr>
          <a:xfrm>
            <a:off x="23365874" y="6573897"/>
            <a:ext cx="6484991" cy="332423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spAutoFit/>
          </a:bodyPr>
          <a:lstStyle/>
          <a:p>
            <a:pPr>
              <a:defRPr sz="7000"/>
            </a:pPr>
            <a:r>
              <a:t>Pairing-based: Blind BLS</a:t>
            </a:r>
            <a:r>
              <a:rPr>
                <a:solidFill>
                  <a:srgbClr val="0063FC"/>
                </a:solidFill>
              </a:rPr>
              <a:t> [BLS01]</a:t>
            </a:r>
          </a:p>
          <a:p>
            <a:pPr>
              <a:defRPr sz="7000"/>
            </a:pPr>
            <a:r>
              <a:t>SPS-EQ </a:t>
            </a:r>
            <a:r>
              <a:rPr>
                <a:solidFill>
                  <a:srgbClr val="0063FC"/>
                </a:solidFill>
              </a:rPr>
              <a:t>[HS14, …]</a:t>
            </a:r>
          </a:p>
        </p:txBody>
      </p:sp>
      <p:sp>
        <p:nvSpPr>
          <p:cNvPr id="133" name="Pairing-friendly elliptic curves"/>
          <p:cNvSpPr txBox="1"/>
          <p:nvPr/>
        </p:nvSpPr>
        <p:spPr>
          <a:xfrm>
            <a:off x="23608743" y="11195318"/>
            <a:ext cx="5999254" cy="192986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spAutoFit/>
          </a:bodyPr>
          <a:lstStyle>
            <a:lvl1pPr>
              <a:defRPr sz="6000" b="1">
                <a:solidFill>
                  <a:srgbClr val="B06D00"/>
                </a:solidFill>
              </a:defRPr>
            </a:lvl1pPr>
          </a:lstStyle>
          <a:p>
            <a:r>
              <a:t>Pairing-friendly elliptic curves</a:t>
            </a:r>
          </a:p>
        </p:txBody>
      </p:sp>
      <p:sp>
        <p:nvSpPr>
          <p:cNvPr id="134" name="Slide Number"/>
          <p:cNvSpPr txBox="1">
            <a:spLocks noGrp="1"/>
          </p:cNvSpPr>
          <p:nvPr>
            <p:ph type="sldNum" sz="quarter" idx="4294967295"/>
          </p:nvPr>
        </p:nvSpPr>
        <p:spPr>
          <a:xfrm>
            <a:off x="29801413" y="18105782"/>
            <a:ext cx="475388" cy="69463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a:t>
            </a:fld>
            <a:endParaRPr/>
          </a:p>
        </p:txBody>
      </p:sp>
      <p:sp>
        <p:nvSpPr>
          <p:cNvPr id="135" name="2-round"/>
          <p:cNvSpPr txBox="1"/>
          <p:nvPr/>
        </p:nvSpPr>
        <p:spPr>
          <a:xfrm>
            <a:off x="4933120" y="9090996"/>
            <a:ext cx="2773964" cy="100276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6000" b="1"/>
            </a:lvl1pPr>
          </a:lstStyle>
          <a:p>
            <a:r>
              <a:t>2-round</a:t>
            </a:r>
          </a:p>
        </p:txBody>
      </p:sp>
      <p:sp>
        <p:nvSpPr>
          <p:cNvPr id="136" name="3-round"/>
          <p:cNvSpPr txBox="1"/>
          <p:nvPr/>
        </p:nvSpPr>
        <p:spPr>
          <a:xfrm>
            <a:off x="14719315" y="9658620"/>
            <a:ext cx="2773963" cy="100276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6000" b="1"/>
            </a:lvl1pPr>
          </a:lstStyle>
          <a:p>
            <a:r>
              <a:t>3-round</a:t>
            </a:r>
          </a:p>
        </p:txBody>
      </p:sp>
      <p:sp>
        <p:nvSpPr>
          <p:cNvPr id="137" name="2-round"/>
          <p:cNvSpPr txBox="1"/>
          <p:nvPr/>
        </p:nvSpPr>
        <p:spPr>
          <a:xfrm>
            <a:off x="24804916" y="9923909"/>
            <a:ext cx="2773964" cy="100276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6000" b="1"/>
            </a:lvl1pPr>
          </a:lstStyle>
          <a:p>
            <a:r>
              <a:t>2-round</a:t>
            </a:r>
          </a:p>
        </p:txBody>
      </p:sp>
      <p:sp>
        <p:nvSpPr>
          <p:cNvPr id="138" name="Standard elliptic curves"/>
          <p:cNvSpPr txBox="1"/>
          <p:nvPr/>
        </p:nvSpPr>
        <p:spPr>
          <a:xfrm>
            <a:off x="12393796" y="10935598"/>
            <a:ext cx="7724408" cy="100276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spAutoFit/>
          </a:bodyPr>
          <a:lstStyle>
            <a:lvl1pPr>
              <a:defRPr sz="6000" b="1">
                <a:solidFill>
                  <a:schemeClr val="accent6">
                    <a:lumOff val="-9568"/>
                  </a:schemeClr>
                </a:solidFill>
              </a:defRPr>
            </a:lvl1pPr>
          </a:lstStyle>
          <a:p>
            <a:r>
              <a:t>Standard elliptic curves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133"/>
                                        </p:tgtEl>
                                        <p:attrNameLst>
                                          <p:attrName>style.visibility</p:attrName>
                                        </p:attrNameLst>
                                      </p:cBhvr>
                                      <p:to>
                                        <p:strVal val="visible"/>
                                      </p:to>
                                    </p:set>
                                    <p:animEffect transition="in" filter="fade">
                                      <p:cBhvr>
                                        <p:cTn id="7" dur="300"/>
                                        <p:tgtEl>
                                          <p:spTgt spid="13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fill="hold" grpId="2" nodeType="clickEffect">
                                  <p:stCondLst>
                                    <p:cond delay="0"/>
                                  </p:stCondLst>
                                  <p:iterate>
                                    <p:tmAbs val="0"/>
                                  </p:iterate>
                                  <p:childTnLst>
                                    <p:set>
                                      <p:cBhvr>
                                        <p:cTn id="11" fill="hold"/>
                                        <p:tgtEl>
                                          <p:spTgt spid="127"/>
                                        </p:tgtEl>
                                        <p:attrNameLst>
                                          <p:attrName>style.visibility</p:attrName>
                                        </p:attrNameLst>
                                      </p:cBhvr>
                                      <p:to>
                                        <p:strVal val="visible"/>
                                      </p:to>
                                    </p:set>
                                    <p:animEffect transition="in" filter="fade">
                                      <p:cBhvr>
                                        <p:cTn id="12" dur="300"/>
                                        <p:tgtEl>
                                          <p:spTgt spid="127"/>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mph" presetSubtype="0" accel="50000" decel="50000" fill="hold" grpId="3" nodeType="clickEffect">
                                  <p:stCondLst>
                                    <p:cond delay="0"/>
                                  </p:stCondLst>
                                  <p:childTnLst>
                                    <p:animScale>
                                      <p:cBhvr>
                                        <p:cTn id="16" dur="500" fill="hold"/>
                                        <p:tgtEl>
                                          <p:spTgt spid="128"/>
                                        </p:tgtEl>
                                      </p:cBhvr>
                                      <p:by x="113699" y="113699"/>
                                    </p:animScale>
                                  </p:childTnLst>
                                </p:cTn>
                              </p:par>
                            </p:childTnLst>
                          </p:cTn>
                        </p:par>
                      </p:childTnLst>
                    </p:cTn>
                  </p:par>
                  <p:par>
                    <p:cTn id="17" fill="hold">
                      <p:stCondLst>
                        <p:cond delay="indefinite"/>
                      </p:stCondLst>
                      <p:childTnLst>
                        <p:par>
                          <p:cTn id="18" fill="hold">
                            <p:stCondLst>
                              <p:cond delay="0"/>
                            </p:stCondLst>
                            <p:childTnLst>
                              <p:par>
                                <p:cTn id="19" presetID="10" presetClass="entr" fill="hold" grpId="4" nodeType="clickEffect">
                                  <p:stCondLst>
                                    <p:cond delay="0"/>
                                  </p:stCondLst>
                                  <p:iterate>
                                    <p:tmAbs val="0"/>
                                  </p:iterate>
                                  <p:childTnLst>
                                    <p:set>
                                      <p:cBhvr>
                                        <p:cTn id="20" fill="hold"/>
                                        <p:tgtEl>
                                          <p:spTgt spid="138"/>
                                        </p:tgtEl>
                                        <p:attrNameLst>
                                          <p:attrName>style.visibility</p:attrName>
                                        </p:attrNameLst>
                                      </p:cBhvr>
                                      <p:to>
                                        <p:strVal val="visible"/>
                                      </p:to>
                                    </p:set>
                                    <p:animEffect transition="in" filter="fade">
                                      <p:cBhvr>
                                        <p:cTn id="21" dur="300"/>
                                        <p:tgtEl>
                                          <p:spTgt spid="138"/>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fill="hold" grpId="5" nodeType="clickEffect">
                                  <p:stCondLst>
                                    <p:cond delay="0"/>
                                  </p:stCondLst>
                                  <p:iterate>
                                    <p:tmAbs val="0"/>
                                  </p:iterate>
                                  <p:childTnLst>
                                    <p:set>
                                      <p:cBhvr>
                                        <p:cTn id="25" fill="hold"/>
                                        <p:tgtEl>
                                          <p:spTgt spid="130"/>
                                        </p:tgtEl>
                                        <p:attrNameLst>
                                          <p:attrName>style.visibility</p:attrName>
                                        </p:attrNameLst>
                                      </p:cBhvr>
                                      <p:to>
                                        <p:strVal val="visible"/>
                                      </p:to>
                                    </p:set>
                                    <p:animEffect transition="in" filter="fade">
                                      <p:cBhvr>
                                        <p:cTn id="26" dur="300"/>
                                        <p:tgtEl>
                                          <p:spTgt spid="130"/>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fill="hold" grpId="6" nodeType="clickEffect">
                                  <p:stCondLst>
                                    <p:cond delay="0"/>
                                  </p:stCondLst>
                                  <p:iterate>
                                    <p:tmAbs val="0"/>
                                  </p:iterate>
                                  <p:childTnLst>
                                    <p:set>
                                      <p:cBhvr>
                                        <p:cTn id="30" fill="hold"/>
                                        <p:tgtEl>
                                          <p:spTgt spid="124"/>
                                        </p:tgtEl>
                                        <p:attrNameLst>
                                          <p:attrName>style.visibility</p:attrName>
                                        </p:attrNameLst>
                                      </p:cBhvr>
                                      <p:to>
                                        <p:strVal val="visible"/>
                                      </p:to>
                                    </p:set>
                                    <p:animEffect transition="in" filter="dissolve">
                                      <p:cBhvr>
                                        <p:cTn id="31" dur="600"/>
                                        <p:tgtEl>
                                          <p:spTgt spid="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4" grpId="6" animBg="1" advAuto="0"/>
      <p:bldP spid="127" grpId="2" animBg="1" advAuto="0"/>
      <p:bldP spid="128" grpId="3" animBg="1" advAuto="0"/>
      <p:bldP spid="130" grpId="5" animBg="1" advAuto="0"/>
      <p:bldP spid="133" grpId="1" animBg="1" advAuto="0"/>
      <p:bldP spid="138" grpId="4"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8BC3E4F-D430-FDE8-2802-6955E51FDBFB}"/>
              </a:ext>
            </a:extLst>
          </p:cNvPr>
          <p:cNvSpPr/>
          <p:nvPr/>
        </p:nvSpPr>
        <p:spPr>
          <a:xfrm>
            <a:off x="27552472" y="9881401"/>
            <a:ext cx="2357836" cy="1139831"/>
          </a:xfrm>
          <a:prstGeom prst="rect">
            <a:avLst/>
          </a:prstGeom>
          <a:solidFill>
            <a:schemeClr val="accent2">
              <a:lumMod val="40000"/>
              <a:lumOff val="60000"/>
            </a:schemeClr>
          </a:solidFill>
          <a:ln w="635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21917" tIns="121917" rIns="121917" bIns="121917" numCol="1" spcCol="38100" rtlCol="0" anchor="ctr">
            <a:spAutoFit/>
          </a:bodyPr>
          <a:lstStyle/>
          <a:p>
            <a:pPr marL="0" marR="0" indent="0" algn="l" defTabSz="2709333" rtl="0" fontAlgn="auto" latinLnBrk="0" hangingPunct="0">
              <a:lnSpc>
                <a:spcPct val="100000"/>
              </a:lnSpc>
              <a:spcBef>
                <a:spcPts val="0"/>
              </a:spcBef>
              <a:spcAft>
                <a:spcPts val="0"/>
              </a:spcAft>
              <a:buClrTx/>
              <a:buSzTx/>
              <a:buFontTx/>
              <a:buNone/>
              <a:tabLst/>
            </a:pPr>
            <a:endParaRPr kumimoji="0" lang="en-US" sz="5200" b="0" i="0" u="none" strike="noStrike" cap="none" spc="0" normalizeH="0" baseline="0">
              <a:ln>
                <a:noFill/>
              </a:ln>
              <a:solidFill>
                <a:srgbClr val="000000"/>
              </a:solidFill>
              <a:effectLst/>
              <a:uFillTx/>
              <a:latin typeface="+mn-lt"/>
              <a:ea typeface="+mn-ea"/>
              <a:cs typeface="+mn-cs"/>
              <a:sym typeface="Calibri"/>
            </a:endParaRPr>
          </a:p>
        </p:txBody>
      </p:sp>
      <p:sp>
        <p:nvSpPr>
          <p:cNvPr id="142" name="Rectangle"/>
          <p:cNvSpPr/>
          <p:nvPr/>
        </p:nvSpPr>
        <p:spPr>
          <a:xfrm>
            <a:off x="1707796" y="12347135"/>
            <a:ext cx="29121808" cy="6505028"/>
          </a:xfrm>
          <a:prstGeom prst="rect">
            <a:avLst/>
          </a:prstGeom>
          <a:solidFill>
            <a:schemeClr val="accent5">
              <a:lumOff val="20196"/>
            </a:schemeClr>
          </a:solidFill>
          <a:ln w="12700">
            <a:miter lim="400000"/>
          </a:ln>
        </p:spPr>
        <p:txBody>
          <a:bodyPr lIns="121917" tIns="121917" rIns="121917" bIns="121917" anchor="ctr"/>
          <a:lstStyle/>
          <a:p>
            <a:pPr>
              <a:defRPr>
                <a:solidFill>
                  <a:srgbClr val="FFFFFF"/>
                </a:solidFill>
              </a:defRPr>
            </a:pPr>
            <a:endParaRPr/>
          </a:p>
        </p:txBody>
      </p:sp>
      <p:sp>
        <p:nvSpPr>
          <p:cNvPr id="143" name="Previous Results &amp; Our Results"/>
          <p:cNvSpPr txBox="1">
            <a:spLocks noGrp="1"/>
          </p:cNvSpPr>
          <p:nvPr>
            <p:ph type="title"/>
          </p:nvPr>
        </p:nvSpPr>
        <p:spPr>
          <a:prstGeom prst="rect">
            <a:avLst/>
          </a:prstGeom>
        </p:spPr>
        <p:txBody>
          <a:bodyPr/>
          <a:lstStyle/>
          <a:p>
            <a:r>
              <a:t>Previous Results &amp; Our Results</a:t>
            </a:r>
          </a:p>
        </p:txBody>
      </p:sp>
      <p:sp>
        <p:nvSpPr>
          <p:cNvPr id="144" name="Blind Schnorr [CP93]"/>
          <p:cNvSpPr txBox="1"/>
          <p:nvPr/>
        </p:nvSpPr>
        <p:spPr>
          <a:xfrm>
            <a:off x="2186141" y="6591882"/>
            <a:ext cx="7671091" cy="113983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p>
            <a:pPr>
              <a:defRPr sz="7000"/>
            </a:pPr>
            <a:r>
              <a:t>Blind Schnorr </a:t>
            </a:r>
            <a:r>
              <a:rPr>
                <a:solidFill>
                  <a:srgbClr val="0063FC"/>
                </a:solidFill>
              </a:rPr>
              <a:t>[CP93]</a:t>
            </a:r>
          </a:p>
        </p:txBody>
      </p:sp>
      <p:sp>
        <p:nvSpPr>
          <p:cNvPr id="145" name="Signature Size"/>
          <p:cNvSpPr txBox="1"/>
          <p:nvPr/>
        </p:nvSpPr>
        <p:spPr>
          <a:xfrm>
            <a:off x="11594352" y="4973808"/>
            <a:ext cx="4549111" cy="100276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6000"/>
            </a:lvl1pPr>
          </a:lstStyle>
          <a:p>
            <a:r>
              <a:t>Signature Size</a:t>
            </a:r>
          </a:p>
        </p:txBody>
      </p:sp>
      <p:sp>
        <p:nvSpPr>
          <p:cNvPr id="146" name="Communication"/>
          <p:cNvSpPr txBox="1"/>
          <p:nvPr/>
        </p:nvSpPr>
        <p:spPr>
          <a:xfrm>
            <a:off x="17058352" y="4973808"/>
            <a:ext cx="5163771" cy="100276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6000"/>
            </a:lvl1pPr>
          </a:lstStyle>
          <a:p>
            <a:r>
              <a:t>Communication</a:t>
            </a:r>
          </a:p>
        </p:txBody>
      </p:sp>
      <p:sp>
        <p:nvSpPr>
          <p:cNvPr id="147" name="Security"/>
          <p:cNvSpPr txBox="1"/>
          <p:nvPr/>
        </p:nvSpPr>
        <p:spPr>
          <a:xfrm>
            <a:off x="25514086" y="4973808"/>
            <a:ext cx="2749034" cy="100276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6000"/>
            </a:lvl1pPr>
          </a:lstStyle>
          <a:p>
            <a:r>
              <a:t>Security</a:t>
            </a:r>
          </a:p>
        </p:txBody>
      </p:sp>
      <mc:AlternateContent xmlns:mc="http://schemas.openxmlformats.org/markup-compatibility/2006" xmlns:a14="http://schemas.microsoft.com/office/drawing/2010/main">
        <mc:Choice Requires="a14">
          <p:sp>
            <p:nvSpPr>
              <p:cNvPr id="148" name="Text"/>
              <p:cNvSpPr txBox="1"/>
              <p:nvPr/>
            </p:nvSpPr>
            <p:spPr>
              <a:xfrm>
                <a:off x="12815748" y="6416339"/>
                <a:ext cx="2359679" cy="1539198"/>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solidFill>
                      <a:schemeClr val="accent6">
                        <a:lumOff val="-9568"/>
                      </a:schemeClr>
                    </a:solidFill>
                  </a:defRPr>
                </a:lvl1pPr>
              </a:lstStyle>
              <a:p>
                <a:pPr/>
                <a14:m>
                  <m:oMathPara xmlns:m="http://schemas.openxmlformats.org/officeDocument/2006/math">
                    <m:oMathParaPr>
                      <m:jc m:val="left"/>
                    </m:oMathParaPr>
                    <m:oMath xmlns:m="http://schemas.openxmlformats.org/officeDocument/2006/math">
                      <m:r>
                        <a:rPr lang="ar-AE" sz="7800" i="1" smtClean="0">
                          <a:solidFill>
                            <a:srgbClr val="598A38"/>
                          </a:solidFill>
                          <a:latin typeface="Cambria Math" panose="02040503050406030204" pitchFamily="18" charset="0"/>
                        </a:rPr>
                        <m:t>2</m:t>
                      </m:r>
                      <m:sSub>
                        <m:sSubPr>
                          <m:ctrlPr>
                            <a:rPr lang="ar-AE" sz="7800" i="1">
                              <a:solidFill>
                                <a:srgbClr val="598A38"/>
                              </a:solidFill>
                              <a:latin typeface="Cambria Math" panose="02040503050406030204" pitchFamily="18" charset="0"/>
                            </a:rPr>
                          </m:ctrlPr>
                        </m:sSubPr>
                        <m:e>
                          <m:r>
                            <a:rPr lang="ar-AE" sz="7800" b="0" i="1" smtClean="0">
                              <a:solidFill>
                                <a:srgbClr val="598A38"/>
                              </a:solidFill>
                              <a:latin typeface="Cambria Math" panose="02040503050406030204" pitchFamily="18" charset="0"/>
                            </a:rPr>
                            <m:t> </m:t>
                          </m:r>
                          <m:r>
                            <a:rPr lang="ar-AE" sz="7800" i="1">
                              <a:solidFill>
                                <a:srgbClr val="598A38"/>
                              </a:solidFill>
                              <a:latin typeface="Cambria Math" panose="02040503050406030204" pitchFamily="18" charset="0"/>
                            </a:rPr>
                            <m:t>ℤ</m:t>
                          </m:r>
                        </m:e>
                        <m:sub>
                          <m:r>
                            <a:rPr lang="ar-AE" sz="7800" i="1">
                              <a:solidFill>
                                <a:srgbClr val="598A38"/>
                              </a:solidFill>
                              <a:latin typeface="Cambria Math" panose="02040503050406030204" pitchFamily="18" charset="0"/>
                            </a:rPr>
                            <m:t>𝑝</m:t>
                          </m:r>
                        </m:sub>
                      </m:sSub>
                    </m:oMath>
                  </m:oMathPara>
                </a14:m>
                <a:endParaRPr dirty="0">
                  <a:solidFill>
                    <a:srgbClr val="5A8A39"/>
                  </a:solidFill>
                </a:endParaRPr>
              </a:p>
            </p:txBody>
          </p:sp>
        </mc:Choice>
        <mc:Fallback xmlns="">
          <p:sp>
            <p:nvSpPr>
              <p:cNvPr id="148" name="Text"/>
              <p:cNvSpPr txBox="1">
                <a:spLocks noRot="1" noChangeAspect="1" noMove="1" noResize="1" noEditPoints="1" noAdjustHandles="1" noChangeArrowheads="1" noChangeShapeType="1" noTextEdit="1"/>
              </p:cNvSpPr>
              <p:nvPr/>
            </p:nvSpPr>
            <p:spPr>
              <a:xfrm>
                <a:off x="12815748" y="6416339"/>
                <a:ext cx="2359679" cy="1539198"/>
              </a:xfrm>
              <a:prstGeom prst="rect">
                <a:avLst/>
              </a:prstGeom>
              <a:blipFill>
                <a:blip r:embed="rId3"/>
                <a:stretch>
                  <a:fillRect l="-8556" b="-1557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9" name="Text"/>
              <p:cNvSpPr txBox="1"/>
              <p:nvPr/>
            </p:nvSpPr>
            <p:spPr>
              <a:xfrm>
                <a:off x="17292485" y="6416339"/>
                <a:ext cx="5056506" cy="1539198"/>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solidFill>
                      <a:schemeClr val="accent6">
                        <a:lumOff val="-9568"/>
                      </a:schemeClr>
                    </a:solidFill>
                  </a:defRPr>
                </a:lvl1pPr>
              </a:lstStyle>
              <a:p>
                <a:pPr/>
                <a14:m>
                  <m:oMathPara xmlns:m="http://schemas.openxmlformats.org/officeDocument/2006/math">
                    <m:oMathParaPr>
                      <m:jc m:val="left"/>
                    </m:oMathParaPr>
                    <m:oMath xmlns:m="http://schemas.openxmlformats.org/officeDocument/2006/math">
                      <m:r>
                        <a:rPr lang="ar-AE" sz="7800" i="1" smtClean="0">
                          <a:solidFill>
                            <a:srgbClr val="598A38"/>
                          </a:solidFill>
                          <a:latin typeface="Cambria Math" panose="02040503050406030204" pitchFamily="18" charset="0"/>
                        </a:rPr>
                        <m:t>1</m:t>
                      </m:r>
                      <m:r>
                        <a:rPr lang="ar-AE" sz="7800" b="0" i="1" smtClean="0">
                          <a:solidFill>
                            <a:srgbClr val="598A38"/>
                          </a:solidFill>
                          <a:latin typeface="Cambria Math" panose="02040503050406030204" pitchFamily="18" charset="0"/>
                        </a:rPr>
                        <m:t> </m:t>
                      </m:r>
                      <m:r>
                        <a:rPr lang="ar-AE" sz="7800" i="1">
                          <a:solidFill>
                            <a:srgbClr val="598A38"/>
                          </a:solidFill>
                          <a:latin typeface="Cambria Math" panose="02040503050406030204" pitchFamily="18" charset="0"/>
                        </a:rPr>
                        <m:t>𝔾</m:t>
                      </m:r>
                      <m:r>
                        <a:rPr lang="ar-AE" sz="7800" i="1">
                          <a:solidFill>
                            <a:srgbClr val="598A38"/>
                          </a:solidFill>
                          <a:latin typeface="Cambria Math" panose="02040503050406030204" pitchFamily="18" charset="0"/>
                        </a:rPr>
                        <m:t>+2</m:t>
                      </m:r>
                      <m:sSub>
                        <m:sSubPr>
                          <m:ctrlPr>
                            <a:rPr lang="ar-AE" sz="7800" i="1">
                              <a:solidFill>
                                <a:srgbClr val="598A38"/>
                              </a:solidFill>
                              <a:latin typeface="Cambria Math" panose="02040503050406030204" pitchFamily="18" charset="0"/>
                            </a:rPr>
                          </m:ctrlPr>
                        </m:sSubPr>
                        <m:e>
                          <m:r>
                            <a:rPr lang="en-US" sz="7800" b="0" i="1" smtClean="0">
                              <a:solidFill>
                                <a:srgbClr val="598A38"/>
                              </a:solidFill>
                              <a:latin typeface="Cambria Math" panose="02040503050406030204" pitchFamily="18" charset="0"/>
                            </a:rPr>
                            <m:t> </m:t>
                          </m:r>
                          <m:r>
                            <a:rPr lang="ar-AE" sz="7800" i="1">
                              <a:solidFill>
                                <a:srgbClr val="598A38"/>
                              </a:solidFill>
                              <a:latin typeface="Cambria Math" panose="02040503050406030204" pitchFamily="18" charset="0"/>
                            </a:rPr>
                            <m:t>ℤ</m:t>
                          </m:r>
                        </m:e>
                        <m:sub>
                          <m:r>
                            <a:rPr lang="ar-AE" sz="7800" i="1">
                              <a:solidFill>
                                <a:srgbClr val="598A38"/>
                              </a:solidFill>
                              <a:latin typeface="Cambria Math" panose="02040503050406030204" pitchFamily="18" charset="0"/>
                            </a:rPr>
                            <m:t>𝑝</m:t>
                          </m:r>
                        </m:sub>
                      </m:sSub>
                    </m:oMath>
                  </m:oMathPara>
                </a14:m>
                <a:endParaRPr dirty="0">
                  <a:solidFill>
                    <a:srgbClr val="5A8A39"/>
                  </a:solidFill>
                </a:endParaRPr>
              </a:p>
            </p:txBody>
          </p:sp>
        </mc:Choice>
        <mc:Fallback xmlns="">
          <p:sp>
            <p:nvSpPr>
              <p:cNvPr id="149" name="Text"/>
              <p:cNvSpPr txBox="1">
                <a:spLocks noRot="1" noChangeAspect="1" noMove="1" noResize="1" noEditPoints="1" noAdjustHandles="1" noChangeArrowheads="1" noChangeShapeType="1" noTextEdit="1"/>
              </p:cNvSpPr>
              <p:nvPr/>
            </p:nvSpPr>
            <p:spPr>
              <a:xfrm>
                <a:off x="17292485" y="6416339"/>
                <a:ext cx="5056506" cy="1539198"/>
              </a:xfrm>
              <a:prstGeom prst="rect">
                <a:avLst/>
              </a:prstGeom>
              <a:blipFill>
                <a:blip r:embed="rId4"/>
                <a:stretch>
                  <a:fillRect l="-4261" b="-1557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150" name="Subject to ROS attack"/>
          <p:cNvSpPr txBox="1"/>
          <p:nvPr/>
        </p:nvSpPr>
        <p:spPr>
          <a:xfrm>
            <a:off x="22910896" y="6591882"/>
            <a:ext cx="7955414" cy="113983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7000">
                <a:solidFill>
                  <a:srgbClr val="DE2240"/>
                </a:solidFill>
              </a:defRPr>
            </a:lvl1pPr>
          </a:lstStyle>
          <a:p>
            <a:r>
              <a:t>Subject to ROS attack</a:t>
            </a:r>
          </a:p>
        </p:txBody>
      </p:sp>
      <p:sp>
        <p:nvSpPr>
          <p:cNvPr id="151" name="[Abe01]"/>
          <p:cNvSpPr txBox="1"/>
          <p:nvPr/>
        </p:nvSpPr>
        <p:spPr>
          <a:xfrm>
            <a:off x="2186141" y="8025620"/>
            <a:ext cx="3126686" cy="113983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7000">
                <a:solidFill>
                  <a:srgbClr val="0063FC"/>
                </a:solidFill>
              </a:defRPr>
            </a:lvl1pPr>
          </a:lstStyle>
          <a:p>
            <a:r>
              <a:t>[Abe01]</a:t>
            </a:r>
          </a:p>
        </p:txBody>
      </p:sp>
      <mc:AlternateContent xmlns:mc="http://schemas.openxmlformats.org/markup-compatibility/2006" xmlns:a14="http://schemas.microsoft.com/office/drawing/2010/main">
        <mc:Choice Requires="a14">
          <p:sp>
            <p:nvSpPr>
              <p:cNvPr id="152" name="Text"/>
              <p:cNvSpPr txBox="1"/>
              <p:nvPr/>
            </p:nvSpPr>
            <p:spPr>
              <a:xfrm>
                <a:off x="11521156" y="7864289"/>
                <a:ext cx="4963597" cy="1514319"/>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solidFill>
                      <a:srgbClr val="C17A1F"/>
                    </a:solidFill>
                  </a:defRPr>
                </a:lvl1pPr>
              </a:lstStyle>
              <a:p>
                <a:pPr/>
                <a14:m>
                  <m:oMathPara xmlns:m="http://schemas.openxmlformats.org/officeDocument/2006/math">
                    <m:oMathParaPr>
                      <m:jc m:val="left"/>
                    </m:oMathParaPr>
                    <m:oMath xmlns:m="http://schemas.openxmlformats.org/officeDocument/2006/math">
                      <m:r>
                        <a:rPr lang="ar-AE" sz="7650" i="1" smtClean="0">
                          <a:solidFill>
                            <a:srgbClr val="C07A1F"/>
                          </a:solidFill>
                          <a:latin typeface="Cambria Math" panose="02040503050406030204" pitchFamily="18" charset="0"/>
                        </a:rPr>
                        <m:t>2</m:t>
                      </m:r>
                      <m:r>
                        <a:rPr lang="ar-AE" sz="7650" b="0" i="1" smtClean="0">
                          <a:solidFill>
                            <a:srgbClr val="C07A1F"/>
                          </a:solidFill>
                          <a:latin typeface="Cambria Math" panose="02040503050406030204" pitchFamily="18" charset="0"/>
                        </a:rPr>
                        <m:t> </m:t>
                      </m:r>
                      <m:r>
                        <a:rPr lang="ar-AE" sz="7650" i="1">
                          <a:solidFill>
                            <a:srgbClr val="C07A1F"/>
                          </a:solidFill>
                          <a:latin typeface="Cambria Math" panose="02040503050406030204" pitchFamily="18" charset="0"/>
                        </a:rPr>
                        <m:t>𝔾</m:t>
                      </m:r>
                      <m:r>
                        <a:rPr lang="ar-AE" sz="7650" i="1">
                          <a:solidFill>
                            <a:srgbClr val="C07A1F"/>
                          </a:solidFill>
                          <a:latin typeface="Cambria Math" panose="02040503050406030204" pitchFamily="18" charset="0"/>
                        </a:rPr>
                        <m:t>+6 </m:t>
                      </m:r>
                      <m:sSub>
                        <m:sSubPr>
                          <m:ctrlPr>
                            <a:rPr lang="ar-AE" sz="7650" i="1">
                              <a:solidFill>
                                <a:srgbClr val="C07A1F"/>
                              </a:solidFill>
                              <a:latin typeface="Cambria Math" panose="02040503050406030204" pitchFamily="18" charset="0"/>
                            </a:rPr>
                          </m:ctrlPr>
                        </m:sSubPr>
                        <m:e>
                          <m:r>
                            <a:rPr lang="ar-AE" sz="7650" i="1">
                              <a:solidFill>
                                <a:srgbClr val="C07A1F"/>
                              </a:solidFill>
                              <a:latin typeface="Cambria Math" panose="02040503050406030204" pitchFamily="18" charset="0"/>
                            </a:rPr>
                            <m:t>ℤ</m:t>
                          </m:r>
                        </m:e>
                        <m:sub>
                          <m:r>
                            <a:rPr lang="ar-AE" sz="7650" i="1">
                              <a:solidFill>
                                <a:srgbClr val="C07A1F"/>
                              </a:solidFill>
                              <a:latin typeface="Cambria Math" panose="02040503050406030204" pitchFamily="18" charset="0"/>
                            </a:rPr>
                            <m:t>𝑝</m:t>
                          </m:r>
                        </m:sub>
                      </m:sSub>
                    </m:oMath>
                  </m:oMathPara>
                </a14:m>
                <a:endParaRPr dirty="0"/>
              </a:p>
            </p:txBody>
          </p:sp>
        </mc:Choice>
        <mc:Fallback xmlns="">
          <p:sp>
            <p:nvSpPr>
              <p:cNvPr id="152" name="Text"/>
              <p:cNvSpPr txBox="1">
                <a:spLocks noRot="1" noChangeAspect="1" noMove="1" noResize="1" noEditPoints="1" noAdjustHandles="1" noChangeArrowheads="1" noChangeShapeType="1" noTextEdit="1"/>
              </p:cNvSpPr>
              <p:nvPr/>
            </p:nvSpPr>
            <p:spPr>
              <a:xfrm>
                <a:off x="11521156" y="7864289"/>
                <a:ext cx="4963597" cy="1514319"/>
              </a:xfrm>
              <a:prstGeom prst="rect">
                <a:avLst/>
              </a:prstGeom>
              <a:blipFill>
                <a:blip r:embed="rId5"/>
                <a:stretch>
                  <a:fillRect l="-4348" b="-15833"/>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3" name="Text"/>
              <p:cNvSpPr txBox="1"/>
              <p:nvPr/>
            </p:nvSpPr>
            <p:spPr>
              <a:xfrm>
                <a:off x="16686203" y="8025620"/>
                <a:ext cx="6177519" cy="1166211"/>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a:solidFill>
                      <a:srgbClr val="C17A1F"/>
                    </a:solidFill>
                  </a:defRPr>
                </a:lvl1pPr>
              </a:lstStyle>
              <a:p>
                <a:pPr/>
                <a14:m>
                  <m:oMathPara xmlns:m="http://schemas.openxmlformats.org/officeDocument/2006/math">
                    <m:oMathParaPr>
                      <m:jc m:val="left"/>
                    </m:oMathParaPr>
                    <m:oMath xmlns:m="http://schemas.openxmlformats.org/officeDocument/2006/math">
                      <m:r>
                        <a:rPr lang="en-US" sz="5550" i="1" smtClean="0">
                          <a:solidFill>
                            <a:srgbClr val="C07A1F"/>
                          </a:solidFill>
                          <a:latin typeface="Cambria Math" panose="02040503050406030204" pitchFamily="18" charset="0"/>
                        </a:rPr>
                        <m:t>𝜆</m:t>
                      </m:r>
                      <m:r>
                        <m:rPr>
                          <m:nor/>
                        </m:rPr>
                        <a:rPr lang="en-US" sz="5550" b="0" i="1" smtClean="0">
                          <a:solidFill>
                            <a:srgbClr val="C07A1F"/>
                          </a:solidFill>
                          <a:latin typeface="Cambria Math" panose="02040503050406030204" pitchFamily="18" charset="0"/>
                        </a:rPr>
                        <m:t> </m:t>
                      </m:r>
                      <m:r>
                        <m:rPr>
                          <m:nor/>
                        </m:rPr>
                        <a:rPr lang="en-US" sz="5550" i="1">
                          <a:solidFill>
                            <a:srgbClr val="C07A1F"/>
                          </a:solidFill>
                          <a:latin typeface="Cambria Math" panose="02040503050406030204" pitchFamily="18" charset="0"/>
                        </a:rPr>
                        <m:t>bits</m:t>
                      </m:r>
                      <m:r>
                        <a:rPr lang="en-US" sz="5550" i="1">
                          <a:solidFill>
                            <a:srgbClr val="C07A1F"/>
                          </a:solidFill>
                          <a:latin typeface="Cambria Math" panose="02040503050406030204" pitchFamily="18" charset="0"/>
                        </a:rPr>
                        <m:t>+3</m:t>
                      </m:r>
                      <m:r>
                        <a:rPr lang="en-US" sz="5550" b="0" i="1" smtClean="0">
                          <a:solidFill>
                            <a:srgbClr val="C07A1F"/>
                          </a:solidFill>
                          <a:latin typeface="Cambria Math" panose="02040503050406030204" pitchFamily="18" charset="0"/>
                        </a:rPr>
                        <m:t> </m:t>
                      </m:r>
                      <m:r>
                        <a:rPr lang="en-US" sz="5550" i="1">
                          <a:solidFill>
                            <a:srgbClr val="C07A1F"/>
                          </a:solidFill>
                          <a:latin typeface="Cambria Math" panose="02040503050406030204" pitchFamily="18" charset="0"/>
                        </a:rPr>
                        <m:t>𝔾</m:t>
                      </m:r>
                      <m:r>
                        <a:rPr lang="en-US" sz="5550" i="1">
                          <a:solidFill>
                            <a:srgbClr val="C07A1F"/>
                          </a:solidFill>
                          <a:latin typeface="Cambria Math" panose="02040503050406030204" pitchFamily="18" charset="0"/>
                        </a:rPr>
                        <m:t>+6</m:t>
                      </m:r>
                      <m:sSub>
                        <m:sSubPr>
                          <m:ctrlPr>
                            <a:rPr lang="ar-AE" sz="5550" i="1">
                              <a:solidFill>
                                <a:srgbClr val="C07A1F"/>
                              </a:solidFill>
                              <a:latin typeface="Cambria Math" panose="02040503050406030204" pitchFamily="18" charset="0"/>
                            </a:rPr>
                          </m:ctrlPr>
                        </m:sSubPr>
                        <m:e>
                          <m:r>
                            <a:rPr lang="en-US" sz="5550" b="0" i="1" smtClean="0">
                              <a:solidFill>
                                <a:srgbClr val="C07A1F"/>
                              </a:solidFill>
                              <a:latin typeface="Cambria Math" panose="02040503050406030204" pitchFamily="18" charset="0"/>
                            </a:rPr>
                            <m:t> </m:t>
                          </m:r>
                          <m:r>
                            <a:rPr lang="ar-AE" sz="5550" i="1">
                              <a:solidFill>
                                <a:srgbClr val="C07A1F"/>
                              </a:solidFill>
                              <a:latin typeface="Cambria Math" panose="02040503050406030204" pitchFamily="18" charset="0"/>
                            </a:rPr>
                            <m:t>ℤ</m:t>
                          </m:r>
                        </m:e>
                        <m:sub>
                          <m:r>
                            <a:rPr lang="ar-AE" sz="5550" i="1">
                              <a:solidFill>
                                <a:srgbClr val="C07A1F"/>
                              </a:solidFill>
                              <a:latin typeface="Cambria Math" panose="02040503050406030204" pitchFamily="18" charset="0"/>
                            </a:rPr>
                            <m:t>𝑝</m:t>
                          </m:r>
                        </m:sub>
                      </m:sSub>
                    </m:oMath>
                  </m:oMathPara>
                </a14:m>
                <a:endParaRPr dirty="0"/>
              </a:p>
            </p:txBody>
          </p:sp>
        </mc:Choice>
        <mc:Fallback xmlns="">
          <p:sp>
            <p:nvSpPr>
              <p:cNvPr id="153" name="Text"/>
              <p:cNvSpPr txBox="1">
                <a:spLocks noRot="1" noChangeAspect="1" noMove="1" noResize="1" noEditPoints="1" noAdjustHandles="1" noChangeArrowheads="1" noChangeShapeType="1" noTextEdit="1"/>
              </p:cNvSpPr>
              <p:nvPr/>
            </p:nvSpPr>
            <p:spPr>
              <a:xfrm>
                <a:off x="16686203" y="8025620"/>
                <a:ext cx="6177519" cy="1166211"/>
              </a:xfrm>
              <a:prstGeom prst="rect">
                <a:avLst/>
              </a:prstGeom>
              <a:blipFill>
                <a:blip r:embed="rId6"/>
                <a:stretch>
                  <a:fillRect l="-2049" b="-11957"/>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154" name="DDH [KLRX22]"/>
          <p:cNvSpPr txBox="1"/>
          <p:nvPr/>
        </p:nvSpPr>
        <p:spPr>
          <a:xfrm>
            <a:off x="24298166" y="8025620"/>
            <a:ext cx="5374222" cy="132343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p>
            <a:pPr>
              <a:defRPr sz="7000">
                <a:solidFill>
                  <a:schemeClr val="accent6">
                    <a:lumOff val="-9568"/>
                  </a:schemeClr>
                </a:solidFill>
              </a:defRPr>
            </a:pPr>
            <a:r>
              <a:rPr dirty="0">
                <a:solidFill>
                  <a:srgbClr val="5A8A39"/>
                </a:solidFill>
              </a:rPr>
              <a:t>DDH</a:t>
            </a:r>
            <a:r>
              <a:rPr dirty="0"/>
              <a:t> </a:t>
            </a:r>
            <a:r>
              <a:rPr dirty="0">
                <a:solidFill>
                  <a:srgbClr val="0063FC"/>
                </a:solidFill>
              </a:rPr>
              <a:t>[KLRX22]</a:t>
            </a:r>
          </a:p>
        </p:txBody>
      </p:sp>
      <p:sp>
        <p:nvSpPr>
          <p:cNvPr id="155" name="Clause Blind Schnorr…"/>
          <p:cNvSpPr txBox="1"/>
          <p:nvPr/>
        </p:nvSpPr>
        <p:spPr>
          <a:xfrm>
            <a:off x="2186141" y="9335301"/>
            <a:ext cx="7652426" cy="223203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p>
            <a:pPr>
              <a:defRPr sz="7000"/>
            </a:pPr>
            <a:r>
              <a:t>Clause Blind Schnorr</a:t>
            </a:r>
          </a:p>
          <a:p>
            <a:pPr>
              <a:defRPr sz="7000">
                <a:solidFill>
                  <a:srgbClr val="0063FC"/>
                </a:solidFill>
              </a:defRPr>
            </a:pPr>
            <a:r>
              <a:t>[FPS20]</a:t>
            </a:r>
          </a:p>
        </p:txBody>
      </p:sp>
      <mc:AlternateContent xmlns:mc="http://schemas.openxmlformats.org/markup-compatibility/2006" xmlns:a14="http://schemas.microsoft.com/office/drawing/2010/main">
        <mc:Choice Requires="a14">
          <p:sp>
            <p:nvSpPr>
              <p:cNvPr id="156" name="Text"/>
              <p:cNvSpPr txBox="1"/>
              <p:nvPr/>
            </p:nvSpPr>
            <p:spPr>
              <a:xfrm>
                <a:off x="12815748" y="9705858"/>
                <a:ext cx="2359679" cy="1539198"/>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solidFill>
                      <a:schemeClr val="accent6">
                        <a:lumOff val="-9568"/>
                      </a:schemeClr>
                    </a:solidFill>
                  </a:defRPr>
                </a:lvl1pPr>
              </a:lstStyle>
              <a:p>
                <a:pPr/>
                <a14:m>
                  <m:oMathPara xmlns:m="http://schemas.openxmlformats.org/officeDocument/2006/math">
                    <m:oMathParaPr>
                      <m:jc m:val="left"/>
                    </m:oMathParaPr>
                    <m:oMath xmlns:m="http://schemas.openxmlformats.org/officeDocument/2006/math">
                      <m:r>
                        <a:rPr lang="ar-AE" sz="7800" i="1" smtClean="0">
                          <a:solidFill>
                            <a:srgbClr val="598A38"/>
                          </a:solidFill>
                          <a:latin typeface="Cambria Math" panose="02040503050406030204" pitchFamily="18" charset="0"/>
                        </a:rPr>
                        <m:t>2</m:t>
                      </m:r>
                      <m:r>
                        <a:rPr lang="ar-AE" sz="7800" b="0" i="1" smtClean="0">
                          <a:solidFill>
                            <a:srgbClr val="598A38"/>
                          </a:solidFill>
                          <a:latin typeface="Cambria Math" panose="02040503050406030204" pitchFamily="18" charset="0"/>
                        </a:rPr>
                        <m:t> </m:t>
                      </m:r>
                      <m:sSub>
                        <m:sSubPr>
                          <m:ctrlPr>
                            <a:rPr lang="ar-AE" sz="7800" i="1">
                              <a:solidFill>
                                <a:srgbClr val="598A38"/>
                              </a:solidFill>
                              <a:latin typeface="Cambria Math" panose="02040503050406030204" pitchFamily="18" charset="0"/>
                            </a:rPr>
                          </m:ctrlPr>
                        </m:sSubPr>
                        <m:e>
                          <m:r>
                            <a:rPr lang="ar-AE" sz="7800" i="1">
                              <a:solidFill>
                                <a:srgbClr val="598A38"/>
                              </a:solidFill>
                              <a:latin typeface="Cambria Math" panose="02040503050406030204" pitchFamily="18" charset="0"/>
                            </a:rPr>
                            <m:t>ℤ</m:t>
                          </m:r>
                        </m:e>
                        <m:sub>
                          <m:r>
                            <a:rPr lang="ar-AE" sz="7800" i="1">
                              <a:solidFill>
                                <a:srgbClr val="598A38"/>
                              </a:solidFill>
                              <a:latin typeface="Cambria Math" panose="02040503050406030204" pitchFamily="18" charset="0"/>
                            </a:rPr>
                            <m:t>𝑝</m:t>
                          </m:r>
                        </m:sub>
                      </m:sSub>
                    </m:oMath>
                  </m:oMathPara>
                </a14:m>
                <a:endParaRPr dirty="0">
                  <a:solidFill>
                    <a:srgbClr val="5A8A39"/>
                  </a:solidFill>
                </a:endParaRPr>
              </a:p>
            </p:txBody>
          </p:sp>
        </mc:Choice>
        <mc:Fallback xmlns="">
          <p:sp>
            <p:nvSpPr>
              <p:cNvPr id="156" name="Text"/>
              <p:cNvSpPr txBox="1">
                <a:spLocks noRot="1" noChangeAspect="1" noMove="1" noResize="1" noEditPoints="1" noAdjustHandles="1" noChangeArrowheads="1" noChangeShapeType="1" noTextEdit="1"/>
              </p:cNvSpPr>
              <p:nvPr/>
            </p:nvSpPr>
            <p:spPr>
              <a:xfrm>
                <a:off x="12815748" y="9705858"/>
                <a:ext cx="2359679" cy="1539198"/>
              </a:xfrm>
              <a:prstGeom prst="rect">
                <a:avLst/>
              </a:prstGeom>
              <a:blipFill>
                <a:blip r:embed="rId3"/>
                <a:stretch>
                  <a:fillRect l="-8556" b="-15574"/>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7" name="Text"/>
              <p:cNvSpPr txBox="1"/>
              <p:nvPr/>
            </p:nvSpPr>
            <p:spPr>
              <a:xfrm>
                <a:off x="17292485" y="9705858"/>
                <a:ext cx="4963597" cy="1514319"/>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solidFill>
                      <a:schemeClr val="accent6">
                        <a:lumOff val="-9568"/>
                      </a:schemeClr>
                    </a:solidFill>
                  </a:defRPr>
                </a:lvl1pPr>
              </a:lstStyle>
              <a:p>
                <a:pPr/>
                <a14:m>
                  <m:oMathPara xmlns:m="http://schemas.openxmlformats.org/officeDocument/2006/math">
                    <m:oMathParaPr>
                      <m:jc m:val="left"/>
                    </m:oMathParaPr>
                    <m:oMath xmlns:m="http://schemas.openxmlformats.org/officeDocument/2006/math">
                      <m:r>
                        <a:rPr lang="ar-AE" sz="7650" i="1" smtClean="0">
                          <a:solidFill>
                            <a:srgbClr val="598A38"/>
                          </a:solidFill>
                          <a:latin typeface="Cambria Math" panose="02040503050406030204" pitchFamily="18" charset="0"/>
                        </a:rPr>
                        <m:t>2</m:t>
                      </m:r>
                      <m:r>
                        <a:rPr lang="en-US" sz="7650" b="0" i="1" smtClean="0">
                          <a:solidFill>
                            <a:srgbClr val="598A38"/>
                          </a:solidFill>
                          <a:latin typeface="Cambria Math" panose="02040503050406030204" pitchFamily="18" charset="0"/>
                        </a:rPr>
                        <m:t> </m:t>
                      </m:r>
                      <m:r>
                        <a:rPr lang="ar-AE" sz="7650" i="1" smtClean="0">
                          <a:solidFill>
                            <a:srgbClr val="598A38"/>
                          </a:solidFill>
                          <a:latin typeface="Cambria Math" panose="02040503050406030204" pitchFamily="18" charset="0"/>
                        </a:rPr>
                        <m:t>𝔾</m:t>
                      </m:r>
                      <m:r>
                        <a:rPr lang="ar-AE" sz="7650" i="1" smtClean="0">
                          <a:solidFill>
                            <a:srgbClr val="598A38"/>
                          </a:solidFill>
                          <a:latin typeface="Cambria Math" panose="02040503050406030204" pitchFamily="18" charset="0"/>
                        </a:rPr>
                        <m:t>+4 </m:t>
                      </m:r>
                      <m:sSub>
                        <m:sSubPr>
                          <m:ctrlPr>
                            <a:rPr lang="ar-AE" sz="7650" i="1">
                              <a:solidFill>
                                <a:srgbClr val="598A38"/>
                              </a:solidFill>
                              <a:latin typeface="Cambria Math" panose="02040503050406030204" pitchFamily="18" charset="0"/>
                            </a:rPr>
                          </m:ctrlPr>
                        </m:sSubPr>
                        <m:e>
                          <m:r>
                            <a:rPr lang="ar-AE" sz="7650" i="1">
                              <a:solidFill>
                                <a:srgbClr val="598A38"/>
                              </a:solidFill>
                              <a:latin typeface="Cambria Math" panose="02040503050406030204" pitchFamily="18" charset="0"/>
                            </a:rPr>
                            <m:t>ℤ</m:t>
                          </m:r>
                        </m:e>
                        <m:sub>
                          <m:r>
                            <a:rPr lang="ar-AE" sz="7650" i="1">
                              <a:solidFill>
                                <a:srgbClr val="598A38"/>
                              </a:solidFill>
                              <a:latin typeface="Cambria Math" panose="02040503050406030204" pitchFamily="18" charset="0"/>
                            </a:rPr>
                            <m:t>𝑝</m:t>
                          </m:r>
                        </m:sub>
                      </m:sSub>
                    </m:oMath>
                  </m:oMathPara>
                </a14:m>
                <a:endParaRPr dirty="0">
                  <a:solidFill>
                    <a:srgbClr val="5A8A39"/>
                  </a:solidFill>
                </a:endParaRPr>
              </a:p>
            </p:txBody>
          </p:sp>
        </mc:Choice>
        <mc:Fallback xmlns="">
          <p:sp>
            <p:nvSpPr>
              <p:cNvPr id="157" name="Text"/>
              <p:cNvSpPr txBox="1">
                <a:spLocks noRot="1" noChangeAspect="1" noMove="1" noResize="1" noEditPoints="1" noAdjustHandles="1" noChangeArrowheads="1" noChangeShapeType="1" noTextEdit="1"/>
              </p:cNvSpPr>
              <p:nvPr/>
            </p:nvSpPr>
            <p:spPr>
              <a:xfrm>
                <a:off x="17292485" y="9705858"/>
                <a:ext cx="4963597" cy="1514319"/>
              </a:xfrm>
              <a:prstGeom prst="rect">
                <a:avLst/>
              </a:prstGeom>
              <a:blipFill>
                <a:blip r:embed="rId7"/>
                <a:stretch>
                  <a:fillRect l="-4337" b="-15833"/>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158" name="OMDL + mROS"/>
          <p:cNvSpPr txBox="1"/>
          <p:nvPr/>
        </p:nvSpPr>
        <p:spPr>
          <a:xfrm>
            <a:off x="24358406" y="9881401"/>
            <a:ext cx="5603451" cy="132343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7000">
                <a:solidFill>
                  <a:srgbClr val="C17A1F"/>
                </a:solidFill>
              </a:defRPr>
            </a:lvl1pPr>
          </a:lstStyle>
          <a:p>
            <a:r>
              <a:rPr dirty="0">
                <a:solidFill>
                  <a:srgbClr val="5A8A39"/>
                </a:solidFill>
              </a:rPr>
              <a:t>OMDL +</a:t>
            </a:r>
            <a:r>
              <a:rPr dirty="0"/>
              <a:t> </a:t>
            </a:r>
            <a:r>
              <a:rPr dirty="0" err="1"/>
              <a:t>mROS</a:t>
            </a:r>
            <a:endParaRPr dirty="0"/>
          </a:p>
        </p:txBody>
      </p:sp>
      <p:sp>
        <p:nvSpPr>
          <p:cNvPr id="159" name="sub-exponential attack"/>
          <p:cNvSpPr txBox="1"/>
          <p:nvPr/>
        </p:nvSpPr>
        <p:spPr>
          <a:xfrm>
            <a:off x="24298166" y="11341379"/>
            <a:ext cx="7652425" cy="100276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spAutoFit/>
          </a:bodyPr>
          <a:lstStyle>
            <a:lvl1pPr>
              <a:defRPr sz="6000">
                <a:solidFill>
                  <a:srgbClr val="C17A1F"/>
                </a:solidFill>
              </a:defRPr>
            </a:lvl1pPr>
          </a:lstStyle>
          <a:p>
            <a:r>
              <a:rPr dirty="0"/>
              <a:t>sub-exponential attack</a:t>
            </a:r>
          </a:p>
        </p:txBody>
      </p:sp>
      <p:sp>
        <p:nvSpPr>
          <p:cNvPr id="160" name="Scheme 2"/>
          <p:cNvSpPr txBox="1"/>
          <p:nvPr/>
        </p:nvSpPr>
        <p:spPr>
          <a:xfrm>
            <a:off x="4689825" y="15803492"/>
            <a:ext cx="4254059" cy="126420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8000"/>
            </a:lvl1pPr>
          </a:lstStyle>
          <a:p>
            <a:r>
              <a:t>Scheme 2</a:t>
            </a:r>
          </a:p>
        </p:txBody>
      </p:sp>
      <mc:AlternateContent xmlns:mc="http://schemas.openxmlformats.org/markup-compatibility/2006" xmlns:a14="http://schemas.microsoft.com/office/drawing/2010/main">
        <mc:Choice Requires="a14">
          <p:sp>
            <p:nvSpPr>
              <p:cNvPr id="161" name="Text"/>
              <p:cNvSpPr txBox="1"/>
              <p:nvPr/>
            </p:nvSpPr>
            <p:spPr>
              <a:xfrm>
                <a:off x="12815748" y="15808276"/>
                <a:ext cx="2331786" cy="1522527"/>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solidFill>
                      <a:schemeClr val="accent6">
                        <a:lumOff val="-9568"/>
                      </a:schemeClr>
                    </a:solidFill>
                  </a:defRPr>
                </a:lvl1pPr>
              </a:lstStyle>
              <a:p>
                <a:pPr/>
                <a14:m>
                  <m:oMathPara xmlns:m="http://schemas.openxmlformats.org/officeDocument/2006/math">
                    <m:oMathParaPr>
                      <m:jc m:val="left"/>
                    </m:oMathParaPr>
                    <m:oMath xmlns:m="http://schemas.openxmlformats.org/officeDocument/2006/math">
                      <m:r>
                        <a:rPr lang="ar-AE" sz="7700" i="1" smtClean="0">
                          <a:solidFill>
                            <a:srgbClr val="598A38"/>
                          </a:solidFill>
                          <a:latin typeface="Cambria Math" panose="02040503050406030204" pitchFamily="18" charset="0"/>
                        </a:rPr>
                        <m:t>4</m:t>
                      </m:r>
                      <m:r>
                        <a:rPr lang="ar-AE" sz="7700" b="0" i="1" smtClean="0">
                          <a:solidFill>
                            <a:srgbClr val="598A38"/>
                          </a:solidFill>
                          <a:latin typeface="Cambria Math" panose="02040503050406030204" pitchFamily="18" charset="0"/>
                        </a:rPr>
                        <m:t> </m:t>
                      </m:r>
                      <m:sSub>
                        <m:sSubPr>
                          <m:ctrlPr>
                            <a:rPr lang="ar-AE" sz="7700" i="1">
                              <a:solidFill>
                                <a:srgbClr val="598A38"/>
                              </a:solidFill>
                              <a:latin typeface="Cambria Math" panose="02040503050406030204" pitchFamily="18" charset="0"/>
                            </a:rPr>
                          </m:ctrlPr>
                        </m:sSubPr>
                        <m:e>
                          <m:r>
                            <a:rPr lang="ar-AE" sz="7700" i="1">
                              <a:solidFill>
                                <a:srgbClr val="598A38"/>
                              </a:solidFill>
                              <a:latin typeface="Cambria Math" panose="02040503050406030204" pitchFamily="18" charset="0"/>
                            </a:rPr>
                            <m:t>ℤ</m:t>
                          </m:r>
                        </m:e>
                        <m:sub>
                          <m:r>
                            <a:rPr lang="ar-AE" sz="7700" i="1">
                              <a:solidFill>
                                <a:srgbClr val="598A38"/>
                              </a:solidFill>
                              <a:latin typeface="Cambria Math" panose="02040503050406030204" pitchFamily="18" charset="0"/>
                            </a:rPr>
                            <m:t>𝑝</m:t>
                          </m:r>
                        </m:sub>
                      </m:sSub>
                    </m:oMath>
                  </m:oMathPara>
                </a14:m>
                <a:endParaRPr dirty="0">
                  <a:solidFill>
                    <a:srgbClr val="5A8A39"/>
                  </a:solidFill>
                </a:endParaRPr>
              </a:p>
            </p:txBody>
          </p:sp>
        </mc:Choice>
        <mc:Fallback xmlns="">
          <p:sp>
            <p:nvSpPr>
              <p:cNvPr id="161" name="Text"/>
              <p:cNvSpPr txBox="1">
                <a:spLocks noRot="1" noChangeAspect="1" noMove="1" noResize="1" noEditPoints="1" noAdjustHandles="1" noChangeArrowheads="1" noChangeShapeType="1" noTextEdit="1"/>
              </p:cNvSpPr>
              <p:nvPr/>
            </p:nvSpPr>
            <p:spPr>
              <a:xfrm>
                <a:off x="12815748" y="15808276"/>
                <a:ext cx="2331786" cy="1522527"/>
              </a:xfrm>
              <a:prstGeom prst="rect">
                <a:avLst/>
              </a:prstGeom>
              <a:blipFill>
                <a:blip r:embed="rId8"/>
                <a:stretch>
                  <a:fillRect l="-8649" b="-1570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2" name="Text"/>
              <p:cNvSpPr txBox="1"/>
              <p:nvPr/>
            </p:nvSpPr>
            <p:spPr>
              <a:xfrm>
                <a:off x="17292485" y="15808276"/>
                <a:ext cx="4963597" cy="1514319"/>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solidFill>
                      <a:schemeClr val="accent6">
                        <a:lumOff val="-9568"/>
                      </a:schemeClr>
                    </a:solidFill>
                  </a:defRPr>
                </a:lvl1pPr>
              </a:lstStyle>
              <a:p>
                <a:pPr/>
                <a14:m>
                  <m:oMathPara xmlns:m="http://schemas.openxmlformats.org/officeDocument/2006/math">
                    <m:oMathParaPr>
                      <m:jc m:val="left"/>
                    </m:oMathParaPr>
                    <m:oMath xmlns:m="http://schemas.openxmlformats.org/officeDocument/2006/math">
                      <m:r>
                        <a:rPr lang="ar-AE" sz="7650" i="1" smtClean="0">
                          <a:solidFill>
                            <a:srgbClr val="598A38"/>
                          </a:solidFill>
                          <a:latin typeface="Cambria Math" panose="02040503050406030204" pitchFamily="18" charset="0"/>
                        </a:rPr>
                        <m:t>2</m:t>
                      </m:r>
                      <m:r>
                        <a:rPr lang="en-US" sz="7650" b="0" i="1" smtClean="0">
                          <a:solidFill>
                            <a:srgbClr val="598A38"/>
                          </a:solidFill>
                          <a:latin typeface="Cambria Math" panose="02040503050406030204" pitchFamily="18" charset="0"/>
                        </a:rPr>
                        <m:t> </m:t>
                      </m:r>
                      <m:r>
                        <a:rPr lang="ar-AE" sz="7650" i="1" smtClean="0">
                          <a:solidFill>
                            <a:srgbClr val="598A38"/>
                          </a:solidFill>
                          <a:latin typeface="Cambria Math" panose="02040503050406030204" pitchFamily="18" charset="0"/>
                        </a:rPr>
                        <m:t>𝔾</m:t>
                      </m:r>
                      <m:r>
                        <a:rPr lang="ar-AE" sz="7650" i="1" smtClean="0">
                          <a:solidFill>
                            <a:srgbClr val="598A38"/>
                          </a:solidFill>
                          <a:latin typeface="Cambria Math" panose="02040503050406030204" pitchFamily="18" charset="0"/>
                        </a:rPr>
                        <m:t>+4 </m:t>
                      </m:r>
                      <m:sSub>
                        <m:sSubPr>
                          <m:ctrlPr>
                            <a:rPr lang="ar-AE" sz="7650" i="1">
                              <a:solidFill>
                                <a:srgbClr val="598A38"/>
                              </a:solidFill>
                              <a:latin typeface="Cambria Math" panose="02040503050406030204" pitchFamily="18" charset="0"/>
                            </a:rPr>
                          </m:ctrlPr>
                        </m:sSubPr>
                        <m:e>
                          <m:r>
                            <a:rPr lang="ar-AE" sz="7650" i="1">
                              <a:solidFill>
                                <a:srgbClr val="598A38"/>
                              </a:solidFill>
                              <a:latin typeface="Cambria Math" panose="02040503050406030204" pitchFamily="18" charset="0"/>
                            </a:rPr>
                            <m:t>ℤ</m:t>
                          </m:r>
                        </m:e>
                        <m:sub>
                          <m:r>
                            <a:rPr lang="ar-AE" sz="7650" i="1">
                              <a:solidFill>
                                <a:srgbClr val="598A38"/>
                              </a:solidFill>
                              <a:latin typeface="Cambria Math" panose="02040503050406030204" pitchFamily="18" charset="0"/>
                            </a:rPr>
                            <m:t>𝑝</m:t>
                          </m:r>
                        </m:sub>
                      </m:sSub>
                    </m:oMath>
                  </m:oMathPara>
                </a14:m>
                <a:endParaRPr dirty="0">
                  <a:solidFill>
                    <a:srgbClr val="5A8A39"/>
                  </a:solidFill>
                </a:endParaRPr>
              </a:p>
            </p:txBody>
          </p:sp>
        </mc:Choice>
        <mc:Fallback xmlns="">
          <p:sp>
            <p:nvSpPr>
              <p:cNvPr id="162" name="Text"/>
              <p:cNvSpPr txBox="1">
                <a:spLocks noRot="1" noChangeAspect="1" noMove="1" noResize="1" noEditPoints="1" noAdjustHandles="1" noChangeArrowheads="1" noChangeShapeType="1" noTextEdit="1"/>
              </p:cNvSpPr>
              <p:nvPr/>
            </p:nvSpPr>
            <p:spPr>
              <a:xfrm>
                <a:off x="17292485" y="15808276"/>
                <a:ext cx="4963597" cy="1514319"/>
              </a:xfrm>
              <a:prstGeom prst="rect">
                <a:avLst/>
              </a:prstGeom>
              <a:blipFill>
                <a:blip r:embed="rId9"/>
                <a:stretch>
                  <a:fillRect l="-4337" b="-1570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163" name="DL"/>
          <p:cNvSpPr txBox="1"/>
          <p:nvPr/>
        </p:nvSpPr>
        <p:spPr>
          <a:xfrm>
            <a:off x="26375248" y="15865678"/>
            <a:ext cx="1177224" cy="113983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7000">
                <a:solidFill>
                  <a:schemeClr val="accent6">
                    <a:lumOff val="-9568"/>
                  </a:schemeClr>
                </a:solidFill>
              </a:defRPr>
            </a:lvl1pPr>
          </a:lstStyle>
          <a:p>
            <a:r>
              <a:t>DL</a:t>
            </a:r>
          </a:p>
        </p:txBody>
      </p:sp>
      <p:sp>
        <p:nvSpPr>
          <p:cNvPr id="164" name="Assuming AGM and ROM"/>
          <p:cNvSpPr txBox="1"/>
          <p:nvPr/>
        </p:nvSpPr>
        <p:spPr>
          <a:xfrm>
            <a:off x="26555941" y="2416340"/>
            <a:ext cx="5337700" cy="2025854"/>
          </a:xfrm>
          <a:prstGeom prst="rect">
            <a:avLst/>
          </a:prstGeom>
          <a:solidFill>
            <a:schemeClr val="accent4">
              <a:lumOff val="25000"/>
            </a:schemeClr>
          </a:solidFill>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spAutoFit/>
          </a:bodyPr>
          <a:lstStyle>
            <a:lvl1pPr>
              <a:defRPr sz="6200"/>
            </a:lvl1pPr>
          </a:lstStyle>
          <a:p>
            <a:r>
              <a:t>Assuming AGM and ROM</a:t>
            </a:r>
          </a:p>
        </p:txBody>
      </p:sp>
      <p:sp>
        <p:nvSpPr>
          <p:cNvPr id="165" name="Scheme 1"/>
          <p:cNvSpPr txBox="1"/>
          <p:nvPr/>
        </p:nvSpPr>
        <p:spPr>
          <a:xfrm>
            <a:off x="4709408" y="14313695"/>
            <a:ext cx="4254059" cy="126420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8000"/>
            </a:lvl1pPr>
          </a:lstStyle>
          <a:p>
            <a:r>
              <a:t>Scheme 1</a:t>
            </a:r>
          </a:p>
        </p:txBody>
      </p:sp>
      <mc:AlternateContent xmlns:mc="http://schemas.openxmlformats.org/markup-compatibility/2006" xmlns:a14="http://schemas.microsoft.com/office/drawing/2010/main">
        <mc:Choice Requires="a14">
          <p:sp>
            <p:nvSpPr>
              <p:cNvPr id="166" name="Text"/>
              <p:cNvSpPr txBox="1"/>
              <p:nvPr/>
            </p:nvSpPr>
            <p:spPr>
              <a:xfrm>
                <a:off x="12815748" y="14200337"/>
                <a:ext cx="2372888" cy="1547405"/>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solidFill>
                      <a:schemeClr val="accent6">
                        <a:lumOff val="-9568"/>
                      </a:schemeClr>
                    </a:solidFill>
                  </a:defRPr>
                </a:lvl1pPr>
              </a:lstStyle>
              <a:p>
                <a:pPr/>
                <a14:m>
                  <m:oMathPara xmlns:m="http://schemas.openxmlformats.org/officeDocument/2006/math">
                    <m:oMathParaPr>
                      <m:jc m:val="left"/>
                    </m:oMathParaPr>
                    <m:oMath xmlns:m="http://schemas.openxmlformats.org/officeDocument/2006/math">
                      <m:r>
                        <a:rPr lang="ar-AE" sz="7850" i="1" smtClean="0">
                          <a:solidFill>
                            <a:srgbClr val="598A38"/>
                          </a:solidFill>
                          <a:latin typeface="Cambria Math" panose="02040503050406030204" pitchFamily="18" charset="0"/>
                        </a:rPr>
                        <m:t>3</m:t>
                      </m:r>
                      <m:r>
                        <a:rPr lang="ar-AE" sz="7850" b="0" i="1" smtClean="0">
                          <a:solidFill>
                            <a:srgbClr val="598A38"/>
                          </a:solidFill>
                          <a:latin typeface="Cambria Math" panose="02040503050406030204" pitchFamily="18" charset="0"/>
                        </a:rPr>
                        <m:t> </m:t>
                      </m:r>
                      <m:sSub>
                        <m:sSubPr>
                          <m:ctrlPr>
                            <a:rPr lang="ar-AE" sz="7850" i="1">
                              <a:solidFill>
                                <a:srgbClr val="598A38"/>
                              </a:solidFill>
                              <a:latin typeface="Cambria Math" panose="02040503050406030204" pitchFamily="18" charset="0"/>
                            </a:rPr>
                          </m:ctrlPr>
                        </m:sSubPr>
                        <m:e>
                          <m:r>
                            <a:rPr lang="ar-AE" sz="7850" i="1">
                              <a:solidFill>
                                <a:srgbClr val="598A38"/>
                              </a:solidFill>
                              <a:latin typeface="Cambria Math" panose="02040503050406030204" pitchFamily="18" charset="0"/>
                            </a:rPr>
                            <m:t>ℤ</m:t>
                          </m:r>
                        </m:e>
                        <m:sub>
                          <m:r>
                            <a:rPr lang="ar-AE" sz="7850" i="1">
                              <a:solidFill>
                                <a:srgbClr val="598A38"/>
                              </a:solidFill>
                              <a:latin typeface="Cambria Math" panose="02040503050406030204" pitchFamily="18" charset="0"/>
                            </a:rPr>
                            <m:t>𝑝</m:t>
                          </m:r>
                        </m:sub>
                      </m:sSub>
                    </m:oMath>
                  </m:oMathPara>
                </a14:m>
                <a:endParaRPr dirty="0">
                  <a:solidFill>
                    <a:srgbClr val="5A8A39"/>
                  </a:solidFill>
                </a:endParaRPr>
              </a:p>
            </p:txBody>
          </p:sp>
        </mc:Choice>
        <mc:Fallback xmlns="">
          <p:sp>
            <p:nvSpPr>
              <p:cNvPr id="166" name="Text"/>
              <p:cNvSpPr txBox="1">
                <a:spLocks noRot="1" noChangeAspect="1" noMove="1" noResize="1" noEditPoints="1" noAdjustHandles="1" noChangeArrowheads="1" noChangeShapeType="1" noTextEdit="1"/>
              </p:cNvSpPr>
              <p:nvPr/>
            </p:nvSpPr>
            <p:spPr>
              <a:xfrm>
                <a:off x="12815748" y="14200337"/>
                <a:ext cx="2372888" cy="1547405"/>
              </a:xfrm>
              <a:prstGeom prst="rect">
                <a:avLst/>
              </a:prstGeom>
              <a:blipFill>
                <a:blip r:embed="rId10"/>
                <a:stretch>
                  <a:fillRect l="-8995" b="-1626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7" name="Text"/>
              <p:cNvSpPr txBox="1"/>
              <p:nvPr/>
            </p:nvSpPr>
            <p:spPr>
              <a:xfrm>
                <a:off x="17292485" y="14200337"/>
                <a:ext cx="4963597" cy="1514319"/>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7000">
                    <a:solidFill>
                      <a:schemeClr val="accent6">
                        <a:lumOff val="-9568"/>
                      </a:schemeClr>
                    </a:solidFill>
                  </a:defRPr>
                </a:lvl1pPr>
              </a:lstStyle>
              <a:p>
                <a:pPr/>
                <a14:m>
                  <m:oMathPara xmlns:m="http://schemas.openxmlformats.org/officeDocument/2006/math">
                    <m:oMathParaPr>
                      <m:jc m:val="left"/>
                    </m:oMathParaPr>
                    <m:oMath xmlns:m="http://schemas.openxmlformats.org/officeDocument/2006/math">
                      <m:r>
                        <a:rPr lang="ar-AE" sz="7650" i="1" smtClean="0">
                          <a:solidFill>
                            <a:srgbClr val="598A38"/>
                          </a:solidFill>
                          <a:latin typeface="Cambria Math" panose="02040503050406030204" pitchFamily="18" charset="0"/>
                        </a:rPr>
                        <m:t>2</m:t>
                      </m:r>
                      <m:r>
                        <a:rPr lang="ar-AE" sz="7650" b="0" i="1" smtClean="0">
                          <a:solidFill>
                            <a:srgbClr val="598A38"/>
                          </a:solidFill>
                          <a:latin typeface="Cambria Math" panose="02040503050406030204" pitchFamily="18" charset="0"/>
                        </a:rPr>
                        <m:t> </m:t>
                      </m:r>
                      <m:r>
                        <a:rPr lang="ar-AE" sz="7650" i="1">
                          <a:solidFill>
                            <a:srgbClr val="598A38"/>
                          </a:solidFill>
                          <a:latin typeface="Cambria Math" panose="02040503050406030204" pitchFamily="18" charset="0"/>
                        </a:rPr>
                        <m:t>𝔾</m:t>
                      </m:r>
                      <m:r>
                        <a:rPr lang="ar-AE" sz="7650" i="1">
                          <a:solidFill>
                            <a:srgbClr val="598A38"/>
                          </a:solidFill>
                          <a:latin typeface="Cambria Math" panose="02040503050406030204" pitchFamily="18" charset="0"/>
                        </a:rPr>
                        <m:t>+3</m:t>
                      </m:r>
                      <m:sSub>
                        <m:sSubPr>
                          <m:ctrlPr>
                            <a:rPr lang="ar-AE" sz="7650" i="1">
                              <a:solidFill>
                                <a:srgbClr val="598A38"/>
                              </a:solidFill>
                              <a:latin typeface="Cambria Math" panose="02040503050406030204" pitchFamily="18" charset="0"/>
                            </a:rPr>
                          </m:ctrlPr>
                        </m:sSubPr>
                        <m:e>
                          <m:r>
                            <a:rPr lang="en-US" sz="7650" b="0" i="1" smtClean="0">
                              <a:solidFill>
                                <a:srgbClr val="598A38"/>
                              </a:solidFill>
                              <a:latin typeface="Cambria Math" panose="02040503050406030204" pitchFamily="18" charset="0"/>
                            </a:rPr>
                            <m:t> </m:t>
                          </m:r>
                          <m:r>
                            <a:rPr lang="ar-AE" sz="7650" i="1">
                              <a:solidFill>
                                <a:srgbClr val="598A38"/>
                              </a:solidFill>
                              <a:latin typeface="Cambria Math" panose="02040503050406030204" pitchFamily="18" charset="0"/>
                            </a:rPr>
                            <m:t>ℤ</m:t>
                          </m:r>
                        </m:e>
                        <m:sub>
                          <m:r>
                            <a:rPr lang="ar-AE" sz="7650" i="1">
                              <a:solidFill>
                                <a:srgbClr val="598A38"/>
                              </a:solidFill>
                              <a:latin typeface="Cambria Math" panose="02040503050406030204" pitchFamily="18" charset="0"/>
                            </a:rPr>
                            <m:t>𝑝</m:t>
                          </m:r>
                        </m:sub>
                      </m:sSub>
                    </m:oMath>
                  </m:oMathPara>
                </a14:m>
                <a:endParaRPr dirty="0">
                  <a:solidFill>
                    <a:srgbClr val="5A8A39"/>
                  </a:solidFill>
                </a:endParaRPr>
              </a:p>
            </p:txBody>
          </p:sp>
        </mc:Choice>
        <mc:Fallback xmlns="">
          <p:sp>
            <p:nvSpPr>
              <p:cNvPr id="167" name="Text"/>
              <p:cNvSpPr txBox="1">
                <a:spLocks noRot="1" noChangeAspect="1" noMove="1" noResize="1" noEditPoints="1" noAdjustHandles="1" noChangeArrowheads="1" noChangeShapeType="1" noTextEdit="1"/>
              </p:cNvSpPr>
              <p:nvPr/>
            </p:nvSpPr>
            <p:spPr>
              <a:xfrm>
                <a:off x="17292485" y="14200337"/>
                <a:ext cx="4963597" cy="1514319"/>
              </a:xfrm>
              <a:prstGeom prst="rect">
                <a:avLst/>
              </a:prstGeom>
              <a:blipFill>
                <a:blip r:embed="rId11"/>
                <a:stretch>
                  <a:fillRect l="-4337" b="-1570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168" name="GGM"/>
          <p:cNvSpPr txBox="1"/>
          <p:nvPr/>
        </p:nvSpPr>
        <p:spPr>
          <a:xfrm>
            <a:off x="25894721" y="14375880"/>
            <a:ext cx="2138282" cy="113983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7000">
                <a:solidFill>
                  <a:srgbClr val="C17A1F"/>
                </a:solidFill>
              </a:defRPr>
            </a:lvl1pPr>
          </a:lstStyle>
          <a:p>
            <a:r>
              <a:t>GGM</a:t>
            </a:r>
          </a:p>
        </p:txBody>
      </p:sp>
      <p:sp>
        <p:nvSpPr>
          <p:cNvPr id="169" name="Our Schemes:"/>
          <p:cNvSpPr txBox="1"/>
          <p:nvPr/>
        </p:nvSpPr>
        <p:spPr>
          <a:xfrm>
            <a:off x="2073252" y="12604997"/>
            <a:ext cx="7397185" cy="151294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10000"/>
            </a:lvl1pPr>
          </a:lstStyle>
          <a:p>
            <a:r>
              <a:t>Our Schemes:</a:t>
            </a:r>
          </a:p>
        </p:txBody>
      </p:sp>
      <p:sp>
        <p:nvSpPr>
          <p:cNvPr id="170" name="Partially blind version"/>
          <p:cNvSpPr txBox="1"/>
          <p:nvPr/>
        </p:nvSpPr>
        <p:spPr>
          <a:xfrm>
            <a:off x="7200107" y="17293291"/>
            <a:ext cx="8253194" cy="113983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7000" b="1">
                <a:solidFill>
                  <a:schemeClr val="accent6">
                    <a:lumOff val="-9568"/>
                  </a:schemeClr>
                </a:solidFill>
              </a:defRPr>
            </a:lvl1pPr>
          </a:lstStyle>
          <a:p>
            <a:r>
              <a:t>Partially blind version</a:t>
            </a:r>
          </a:p>
        </p:txBody>
      </p:sp>
      <p:sp>
        <p:nvSpPr>
          <p:cNvPr id="171" name="Line"/>
          <p:cNvSpPr/>
          <p:nvPr/>
        </p:nvSpPr>
        <p:spPr>
          <a:xfrm>
            <a:off x="5766740" y="17508005"/>
            <a:ext cx="1332914" cy="229476"/>
          </a:xfrm>
          <a:prstGeom prst="line">
            <a:avLst/>
          </a:prstGeom>
          <a:ln w="177800">
            <a:solidFill>
              <a:schemeClr val="accent6">
                <a:lumOff val="-9568"/>
              </a:schemeClr>
            </a:solidFill>
            <a:tailEnd type="triangle"/>
          </a:ln>
        </p:spPr>
        <p:txBody>
          <a:bodyPr lIns="121917" tIns="121917" rIns="121917" bIns="121917"/>
          <a:lstStyle/>
          <a:p>
            <a:endParaRPr/>
          </a:p>
        </p:txBody>
      </p:sp>
      <p:sp>
        <p:nvSpPr>
          <p:cNvPr id="172" name="Slide Number"/>
          <p:cNvSpPr txBox="1">
            <a:spLocks noGrp="1"/>
          </p:cNvSpPr>
          <p:nvPr>
            <p:ph type="sldNum" sz="quarter" idx="4294967295"/>
          </p:nvPr>
        </p:nvSpPr>
        <p:spPr>
          <a:xfrm>
            <a:off x="29801413" y="18105782"/>
            <a:ext cx="475388" cy="69463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a:t>
            </a:fld>
            <a:endParaRPr/>
          </a:p>
        </p:txBody>
      </p:sp>
      <p:sp>
        <p:nvSpPr>
          <p:cNvPr id="176" name="Connection Line"/>
          <p:cNvSpPr/>
          <p:nvPr/>
        </p:nvSpPr>
        <p:spPr>
          <a:xfrm>
            <a:off x="28625914" y="4442194"/>
            <a:ext cx="1276119" cy="1270090"/>
          </a:xfrm>
          <a:custGeom>
            <a:avLst/>
            <a:gdLst/>
            <a:ahLst/>
            <a:cxnLst>
              <a:cxn ang="0">
                <a:pos x="wd2" y="hd2"/>
              </a:cxn>
              <a:cxn ang="5400000">
                <a:pos x="wd2" y="hd2"/>
              </a:cxn>
              <a:cxn ang="10800000">
                <a:pos x="wd2" y="hd2"/>
              </a:cxn>
              <a:cxn ang="16200000">
                <a:pos x="wd2" y="hd2"/>
              </a:cxn>
            </a:cxnLst>
            <a:rect l="0" t="0" r="r" b="b"/>
            <a:pathLst>
              <a:path w="19535" h="21600" extrusionOk="0">
                <a:moveTo>
                  <a:pt x="0" y="21600"/>
                </a:moveTo>
                <a:cubicBezTo>
                  <a:pt x="15285" y="17759"/>
                  <a:pt x="21600" y="10559"/>
                  <a:pt x="18946" y="0"/>
                </a:cubicBezTo>
              </a:path>
            </a:pathLst>
          </a:custGeom>
          <a:ln w="76200">
            <a:solidFill>
              <a:srgbClr val="000000"/>
            </a:solidFill>
            <a:headEnd type="triangle"/>
          </a:ln>
        </p:spPr>
        <p:txBody>
          <a:bodyPr/>
          <a:lstStyle/>
          <a:p>
            <a:endParaRPr/>
          </a:p>
        </p:txBody>
      </p:sp>
      <p:sp>
        <p:nvSpPr>
          <p:cNvPr id="174" name="Line"/>
          <p:cNvSpPr/>
          <p:nvPr/>
        </p:nvSpPr>
        <p:spPr>
          <a:xfrm flipH="1">
            <a:off x="28533489" y="10875956"/>
            <a:ext cx="431049" cy="675201"/>
          </a:xfrm>
          <a:prstGeom prst="line">
            <a:avLst/>
          </a:prstGeom>
          <a:ln w="88900">
            <a:solidFill>
              <a:srgbClr val="C17A1F"/>
            </a:solidFill>
            <a:tailEnd type="triangle"/>
          </a:ln>
        </p:spPr>
        <p:txBody>
          <a:bodyPr lIns="121917" tIns="121917" rIns="121917" bIns="121917"/>
          <a:lstStyle/>
          <a:p>
            <a:endParaRPr/>
          </a:p>
        </p:txBody>
      </p:sp>
      <p:sp>
        <p:nvSpPr>
          <p:cNvPr id="175" name="Best pairing-free schemes so far with exponential security!"/>
          <p:cNvSpPr txBox="1"/>
          <p:nvPr/>
        </p:nvSpPr>
        <p:spPr>
          <a:xfrm>
            <a:off x="10267811" y="11313797"/>
            <a:ext cx="13581081" cy="2370416"/>
          </a:xfrm>
          <a:prstGeom prst="rect">
            <a:avLst/>
          </a:prstGeom>
          <a:solidFill>
            <a:schemeClr val="accent6">
              <a:satOff val="-3457"/>
              <a:lumOff val="26078"/>
            </a:schemeClr>
          </a:solidFill>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spAutoFit/>
          </a:bodyPr>
          <a:lstStyle>
            <a:lvl1pPr algn="ctr">
              <a:defRPr sz="7500" b="1"/>
            </a:lvl1pPr>
          </a:lstStyle>
          <a:p>
            <a:r>
              <a:rPr dirty="0"/>
              <a:t>Best pairing-free schemes so far with exponential security!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145"/>
                                        </p:tgtEl>
                                        <p:attrNameLst>
                                          <p:attrName>style.visibility</p:attrName>
                                        </p:attrNameLst>
                                      </p:cBhvr>
                                      <p:to>
                                        <p:strVal val="visible"/>
                                      </p:to>
                                    </p:set>
                                    <p:animEffect transition="in" filter="fade">
                                      <p:cBhvr>
                                        <p:cTn id="7" dur="300"/>
                                        <p:tgtEl>
                                          <p:spTgt spid="145"/>
                                        </p:tgtEl>
                                      </p:cBhvr>
                                    </p:animEffect>
                                  </p:childTnLst>
                                </p:cTn>
                              </p:par>
                              <p:par>
                                <p:cTn id="8" presetID="10" presetClass="entr" fill="hold" grpId="2" nodeType="withEffect">
                                  <p:stCondLst>
                                    <p:cond delay="0"/>
                                  </p:stCondLst>
                                  <p:iterate>
                                    <p:tmAbs val="0"/>
                                  </p:iterate>
                                  <p:childTnLst>
                                    <p:set>
                                      <p:cBhvr>
                                        <p:cTn id="9" fill="hold"/>
                                        <p:tgtEl>
                                          <p:spTgt spid="146"/>
                                        </p:tgtEl>
                                        <p:attrNameLst>
                                          <p:attrName>style.visibility</p:attrName>
                                        </p:attrNameLst>
                                      </p:cBhvr>
                                      <p:to>
                                        <p:strVal val="visible"/>
                                      </p:to>
                                    </p:set>
                                    <p:animEffect transition="in" filter="fade">
                                      <p:cBhvr>
                                        <p:cTn id="10" dur="300"/>
                                        <p:tgtEl>
                                          <p:spTgt spid="146"/>
                                        </p:tgtEl>
                                      </p:cBhvr>
                                    </p:animEffect>
                                  </p:childTnLst>
                                </p:cTn>
                              </p:par>
                              <p:par>
                                <p:cTn id="11" presetID="10" presetClass="entr" fill="hold" grpId="3" nodeType="withEffect">
                                  <p:stCondLst>
                                    <p:cond delay="0"/>
                                  </p:stCondLst>
                                  <p:iterate>
                                    <p:tmAbs val="0"/>
                                  </p:iterate>
                                  <p:childTnLst>
                                    <p:set>
                                      <p:cBhvr>
                                        <p:cTn id="12" fill="hold"/>
                                        <p:tgtEl>
                                          <p:spTgt spid="147"/>
                                        </p:tgtEl>
                                        <p:attrNameLst>
                                          <p:attrName>style.visibility</p:attrName>
                                        </p:attrNameLst>
                                      </p:cBhvr>
                                      <p:to>
                                        <p:strVal val="visible"/>
                                      </p:to>
                                    </p:set>
                                    <p:animEffect transition="in" filter="fade">
                                      <p:cBhvr>
                                        <p:cTn id="13" dur="300"/>
                                        <p:tgtEl>
                                          <p:spTgt spid="147"/>
                                        </p:tgtEl>
                                      </p:cBhvr>
                                    </p:animEffect>
                                  </p:childTnLst>
                                </p:cTn>
                              </p:par>
                              <p:par>
                                <p:cTn id="14" presetID="10" presetClass="entr" fill="hold" grpId="4" nodeType="withEffect">
                                  <p:stCondLst>
                                    <p:cond delay="0"/>
                                  </p:stCondLst>
                                  <p:iterate>
                                    <p:tmAbs val="0"/>
                                  </p:iterate>
                                  <p:childTnLst>
                                    <p:set>
                                      <p:cBhvr>
                                        <p:cTn id="15" fill="hold"/>
                                        <p:tgtEl>
                                          <p:spTgt spid="148"/>
                                        </p:tgtEl>
                                        <p:attrNameLst>
                                          <p:attrName>style.visibility</p:attrName>
                                        </p:attrNameLst>
                                      </p:cBhvr>
                                      <p:to>
                                        <p:strVal val="visible"/>
                                      </p:to>
                                    </p:set>
                                    <p:animEffect transition="in" filter="fade">
                                      <p:cBhvr>
                                        <p:cTn id="16" dur="300"/>
                                        <p:tgtEl>
                                          <p:spTgt spid="148"/>
                                        </p:tgtEl>
                                      </p:cBhvr>
                                    </p:animEffect>
                                  </p:childTnLst>
                                </p:cTn>
                              </p:par>
                              <p:par>
                                <p:cTn id="17" presetID="10" presetClass="entr" fill="hold" grpId="5" nodeType="withEffect">
                                  <p:stCondLst>
                                    <p:cond delay="0"/>
                                  </p:stCondLst>
                                  <p:iterate>
                                    <p:tmAbs val="0"/>
                                  </p:iterate>
                                  <p:childTnLst>
                                    <p:set>
                                      <p:cBhvr>
                                        <p:cTn id="18" fill="hold"/>
                                        <p:tgtEl>
                                          <p:spTgt spid="149"/>
                                        </p:tgtEl>
                                        <p:attrNameLst>
                                          <p:attrName>style.visibility</p:attrName>
                                        </p:attrNameLst>
                                      </p:cBhvr>
                                      <p:to>
                                        <p:strVal val="visible"/>
                                      </p:to>
                                    </p:set>
                                    <p:animEffect transition="in" filter="fade">
                                      <p:cBhvr>
                                        <p:cTn id="19" dur="300"/>
                                        <p:tgtEl>
                                          <p:spTgt spid="149"/>
                                        </p:tgtEl>
                                      </p:cBhvr>
                                    </p:animEffect>
                                  </p:childTnLst>
                                </p:cTn>
                              </p:par>
                              <p:par>
                                <p:cTn id="20" presetID="10" presetClass="entr" fill="hold" grpId="6" nodeType="withEffect">
                                  <p:stCondLst>
                                    <p:cond delay="0"/>
                                  </p:stCondLst>
                                  <p:iterate>
                                    <p:tmAbs val="0"/>
                                  </p:iterate>
                                  <p:childTnLst>
                                    <p:set>
                                      <p:cBhvr>
                                        <p:cTn id="21" fill="hold"/>
                                        <p:tgtEl>
                                          <p:spTgt spid="144"/>
                                        </p:tgtEl>
                                        <p:attrNameLst>
                                          <p:attrName>style.visibility</p:attrName>
                                        </p:attrNameLst>
                                      </p:cBhvr>
                                      <p:to>
                                        <p:strVal val="visible"/>
                                      </p:to>
                                    </p:set>
                                    <p:animEffect transition="in" filter="fade">
                                      <p:cBhvr>
                                        <p:cTn id="22" dur="300"/>
                                        <p:tgtEl>
                                          <p:spTgt spid="144"/>
                                        </p:tgtEl>
                                      </p:cBhvr>
                                    </p:animEffect>
                                  </p:childTnLst>
                                </p:cTn>
                              </p:par>
                              <p:par>
                                <p:cTn id="23" presetID="10" presetClass="entr" fill="hold" grpId="7" nodeType="withEffect">
                                  <p:stCondLst>
                                    <p:cond delay="0"/>
                                  </p:stCondLst>
                                  <p:iterate>
                                    <p:tmAbs val="0"/>
                                  </p:iterate>
                                  <p:childTnLst>
                                    <p:set>
                                      <p:cBhvr>
                                        <p:cTn id="24" fill="hold"/>
                                        <p:tgtEl>
                                          <p:spTgt spid="150"/>
                                        </p:tgtEl>
                                        <p:attrNameLst>
                                          <p:attrName>style.visibility</p:attrName>
                                        </p:attrNameLst>
                                      </p:cBhvr>
                                      <p:to>
                                        <p:strVal val="visible"/>
                                      </p:to>
                                    </p:set>
                                    <p:animEffect transition="in" filter="fade">
                                      <p:cBhvr>
                                        <p:cTn id="25" dur="300"/>
                                        <p:tgtEl>
                                          <p:spTgt spid="150"/>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fill="hold" grpId="8" nodeType="clickEffect">
                                  <p:stCondLst>
                                    <p:cond delay="0"/>
                                  </p:stCondLst>
                                  <p:iterate>
                                    <p:tmAbs val="0"/>
                                  </p:iterate>
                                  <p:childTnLst>
                                    <p:set>
                                      <p:cBhvr>
                                        <p:cTn id="29" fill="hold"/>
                                        <p:tgtEl>
                                          <p:spTgt spid="151"/>
                                        </p:tgtEl>
                                        <p:attrNameLst>
                                          <p:attrName>style.visibility</p:attrName>
                                        </p:attrNameLst>
                                      </p:cBhvr>
                                      <p:to>
                                        <p:strVal val="visible"/>
                                      </p:to>
                                    </p:set>
                                    <p:animEffect transition="in" filter="fade">
                                      <p:cBhvr>
                                        <p:cTn id="30" dur="300"/>
                                        <p:tgtEl>
                                          <p:spTgt spid="151"/>
                                        </p:tgtEl>
                                      </p:cBhvr>
                                    </p:animEffect>
                                  </p:childTnLst>
                                </p:cTn>
                              </p:par>
                              <p:par>
                                <p:cTn id="31" presetID="10" presetClass="entr" fill="hold" grpId="9" nodeType="withEffect">
                                  <p:stCondLst>
                                    <p:cond delay="0"/>
                                  </p:stCondLst>
                                  <p:iterate>
                                    <p:tmAbs val="0"/>
                                  </p:iterate>
                                  <p:childTnLst>
                                    <p:set>
                                      <p:cBhvr>
                                        <p:cTn id="32" fill="hold"/>
                                        <p:tgtEl>
                                          <p:spTgt spid="152"/>
                                        </p:tgtEl>
                                        <p:attrNameLst>
                                          <p:attrName>style.visibility</p:attrName>
                                        </p:attrNameLst>
                                      </p:cBhvr>
                                      <p:to>
                                        <p:strVal val="visible"/>
                                      </p:to>
                                    </p:set>
                                    <p:animEffect transition="in" filter="fade">
                                      <p:cBhvr>
                                        <p:cTn id="33" dur="300"/>
                                        <p:tgtEl>
                                          <p:spTgt spid="152"/>
                                        </p:tgtEl>
                                      </p:cBhvr>
                                    </p:animEffect>
                                  </p:childTnLst>
                                </p:cTn>
                              </p:par>
                              <p:par>
                                <p:cTn id="34" presetID="10" presetClass="entr" fill="hold" grpId="10" nodeType="withEffect">
                                  <p:stCondLst>
                                    <p:cond delay="0"/>
                                  </p:stCondLst>
                                  <p:iterate>
                                    <p:tmAbs val="0"/>
                                  </p:iterate>
                                  <p:childTnLst>
                                    <p:set>
                                      <p:cBhvr>
                                        <p:cTn id="35" fill="hold"/>
                                        <p:tgtEl>
                                          <p:spTgt spid="153"/>
                                        </p:tgtEl>
                                        <p:attrNameLst>
                                          <p:attrName>style.visibility</p:attrName>
                                        </p:attrNameLst>
                                      </p:cBhvr>
                                      <p:to>
                                        <p:strVal val="visible"/>
                                      </p:to>
                                    </p:set>
                                    <p:animEffect transition="in" filter="fade">
                                      <p:cBhvr>
                                        <p:cTn id="36" dur="300"/>
                                        <p:tgtEl>
                                          <p:spTgt spid="153"/>
                                        </p:tgtEl>
                                      </p:cBhvr>
                                    </p:animEffect>
                                  </p:childTnLst>
                                </p:cTn>
                              </p:par>
                              <p:par>
                                <p:cTn id="37" presetID="10" presetClass="entr" fill="hold" grpId="11" nodeType="withEffect">
                                  <p:stCondLst>
                                    <p:cond delay="0"/>
                                  </p:stCondLst>
                                  <p:iterate>
                                    <p:tmAbs val="0"/>
                                  </p:iterate>
                                  <p:childTnLst>
                                    <p:set>
                                      <p:cBhvr>
                                        <p:cTn id="38" fill="hold"/>
                                        <p:tgtEl>
                                          <p:spTgt spid="154"/>
                                        </p:tgtEl>
                                        <p:attrNameLst>
                                          <p:attrName>style.visibility</p:attrName>
                                        </p:attrNameLst>
                                      </p:cBhvr>
                                      <p:to>
                                        <p:strVal val="visible"/>
                                      </p:to>
                                    </p:set>
                                    <p:animEffect transition="in" filter="fade">
                                      <p:cBhvr>
                                        <p:cTn id="39" dur="300"/>
                                        <p:tgtEl>
                                          <p:spTgt spid="154"/>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fill="hold" grpId="12" nodeType="clickEffect">
                                  <p:stCondLst>
                                    <p:cond delay="0"/>
                                  </p:stCondLst>
                                  <p:iterate>
                                    <p:tmAbs val="0"/>
                                  </p:iterate>
                                  <p:childTnLst>
                                    <p:set>
                                      <p:cBhvr>
                                        <p:cTn id="43" fill="hold"/>
                                        <p:tgtEl>
                                          <p:spTgt spid="164"/>
                                        </p:tgtEl>
                                        <p:attrNameLst>
                                          <p:attrName>style.visibility</p:attrName>
                                        </p:attrNameLst>
                                      </p:cBhvr>
                                      <p:to>
                                        <p:strVal val="visible"/>
                                      </p:to>
                                    </p:set>
                                    <p:animEffect transition="in" filter="fade">
                                      <p:cBhvr>
                                        <p:cTn id="44" dur="300"/>
                                        <p:tgtEl>
                                          <p:spTgt spid="164"/>
                                        </p:tgtEl>
                                      </p:cBhvr>
                                    </p:animEffect>
                                  </p:childTnLst>
                                </p:cTn>
                              </p:par>
                              <p:par>
                                <p:cTn id="45" presetID="10" presetClass="entr" fill="hold" grpId="13" nodeType="withEffect">
                                  <p:stCondLst>
                                    <p:cond delay="0"/>
                                  </p:stCondLst>
                                  <p:iterate>
                                    <p:tmAbs val="0"/>
                                  </p:iterate>
                                  <p:childTnLst>
                                    <p:set>
                                      <p:cBhvr>
                                        <p:cTn id="46" fill="hold"/>
                                        <p:tgtEl>
                                          <p:spTgt spid="176"/>
                                        </p:tgtEl>
                                        <p:attrNameLst>
                                          <p:attrName>style.visibility</p:attrName>
                                        </p:attrNameLst>
                                      </p:cBhvr>
                                      <p:to>
                                        <p:strVal val="visible"/>
                                      </p:to>
                                    </p:set>
                                    <p:animEffect transition="in" filter="fade">
                                      <p:cBhvr>
                                        <p:cTn id="47" dur="300"/>
                                        <p:tgtEl>
                                          <p:spTgt spid="176"/>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fill="hold" grpId="14" nodeType="clickEffect">
                                  <p:stCondLst>
                                    <p:cond delay="0"/>
                                  </p:stCondLst>
                                  <p:iterate>
                                    <p:tmAbs val="0"/>
                                  </p:iterate>
                                  <p:childTnLst>
                                    <p:set>
                                      <p:cBhvr>
                                        <p:cTn id="51" fill="hold"/>
                                        <p:tgtEl>
                                          <p:spTgt spid="155"/>
                                        </p:tgtEl>
                                        <p:attrNameLst>
                                          <p:attrName>style.visibility</p:attrName>
                                        </p:attrNameLst>
                                      </p:cBhvr>
                                      <p:to>
                                        <p:strVal val="visible"/>
                                      </p:to>
                                    </p:set>
                                    <p:animEffect transition="in" filter="fade">
                                      <p:cBhvr>
                                        <p:cTn id="52" dur="300"/>
                                        <p:tgtEl>
                                          <p:spTgt spid="155"/>
                                        </p:tgtEl>
                                      </p:cBhvr>
                                    </p:animEffect>
                                  </p:childTnLst>
                                </p:cTn>
                              </p:par>
                              <p:par>
                                <p:cTn id="53" presetID="10" presetClass="entr" fill="hold" grpId="15" nodeType="withEffect">
                                  <p:stCondLst>
                                    <p:cond delay="0"/>
                                  </p:stCondLst>
                                  <p:iterate>
                                    <p:tmAbs val="0"/>
                                  </p:iterate>
                                  <p:childTnLst>
                                    <p:set>
                                      <p:cBhvr>
                                        <p:cTn id="54" fill="hold"/>
                                        <p:tgtEl>
                                          <p:spTgt spid="158"/>
                                        </p:tgtEl>
                                        <p:attrNameLst>
                                          <p:attrName>style.visibility</p:attrName>
                                        </p:attrNameLst>
                                      </p:cBhvr>
                                      <p:to>
                                        <p:strVal val="visible"/>
                                      </p:to>
                                    </p:set>
                                    <p:animEffect transition="in" filter="fade">
                                      <p:cBhvr>
                                        <p:cTn id="55" dur="300"/>
                                        <p:tgtEl>
                                          <p:spTgt spid="158"/>
                                        </p:tgtEl>
                                      </p:cBhvr>
                                    </p:animEffect>
                                  </p:childTnLst>
                                </p:cTn>
                              </p:par>
                              <p:par>
                                <p:cTn id="56" presetID="10" presetClass="entr" fill="hold" grpId="16" nodeType="withEffect">
                                  <p:stCondLst>
                                    <p:cond delay="0"/>
                                  </p:stCondLst>
                                  <p:iterate>
                                    <p:tmAbs val="0"/>
                                  </p:iterate>
                                  <p:childTnLst>
                                    <p:set>
                                      <p:cBhvr>
                                        <p:cTn id="57" fill="hold"/>
                                        <p:tgtEl>
                                          <p:spTgt spid="156"/>
                                        </p:tgtEl>
                                        <p:attrNameLst>
                                          <p:attrName>style.visibility</p:attrName>
                                        </p:attrNameLst>
                                      </p:cBhvr>
                                      <p:to>
                                        <p:strVal val="visible"/>
                                      </p:to>
                                    </p:set>
                                    <p:animEffect transition="in" filter="fade">
                                      <p:cBhvr>
                                        <p:cTn id="58" dur="300"/>
                                        <p:tgtEl>
                                          <p:spTgt spid="156"/>
                                        </p:tgtEl>
                                      </p:cBhvr>
                                    </p:animEffect>
                                  </p:childTnLst>
                                </p:cTn>
                              </p:par>
                              <p:par>
                                <p:cTn id="59" presetID="10" presetClass="entr" fill="hold" grpId="17" nodeType="withEffect">
                                  <p:stCondLst>
                                    <p:cond delay="0"/>
                                  </p:stCondLst>
                                  <p:iterate>
                                    <p:tmAbs val="0"/>
                                  </p:iterate>
                                  <p:childTnLst>
                                    <p:set>
                                      <p:cBhvr>
                                        <p:cTn id="60" fill="hold"/>
                                        <p:tgtEl>
                                          <p:spTgt spid="157"/>
                                        </p:tgtEl>
                                        <p:attrNameLst>
                                          <p:attrName>style.visibility</p:attrName>
                                        </p:attrNameLst>
                                      </p:cBhvr>
                                      <p:to>
                                        <p:strVal val="visible"/>
                                      </p:to>
                                    </p:set>
                                    <p:animEffect transition="in" filter="fade">
                                      <p:cBhvr>
                                        <p:cTn id="61" dur="300"/>
                                        <p:tgtEl>
                                          <p:spTgt spid="157"/>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2"/>
                                        </p:tgtEl>
                                        <p:attrNameLst>
                                          <p:attrName>style.visibility</p:attrName>
                                        </p:attrNameLst>
                                      </p:cBhvr>
                                      <p:to>
                                        <p:strVal val="visible"/>
                                      </p:to>
                                    </p:set>
                                    <p:animEffect transition="in" filter="fade">
                                      <p:cBhvr>
                                        <p:cTn id="66" dur="300"/>
                                        <p:tgtEl>
                                          <p:spTgt spid="2"/>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fill="hold" grpId="18" nodeType="clickEffect">
                                  <p:stCondLst>
                                    <p:cond delay="0"/>
                                  </p:stCondLst>
                                  <p:iterate>
                                    <p:tmAbs val="0"/>
                                  </p:iterate>
                                  <p:childTnLst>
                                    <p:set>
                                      <p:cBhvr>
                                        <p:cTn id="70" fill="hold"/>
                                        <p:tgtEl>
                                          <p:spTgt spid="159"/>
                                        </p:tgtEl>
                                        <p:attrNameLst>
                                          <p:attrName>style.visibility</p:attrName>
                                        </p:attrNameLst>
                                      </p:cBhvr>
                                      <p:to>
                                        <p:strVal val="visible"/>
                                      </p:to>
                                    </p:set>
                                    <p:animEffect transition="in" filter="fade">
                                      <p:cBhvr>
                                        <p:cTn id="71" dur="300"/>
                                        <p:tgtEl>
                                          <p:spTgt spid="159"/>
                                        </p:tgtEl>
                                      </p:cBhvr>
                                    </p:animEffect>
                                  </p:childTnLst>
                                </p:cTn>
                              </p:par>
                              <p:par>
                                <p:cTn id="72" presetID="10" presetClass="entr" fill="hold" grpId="19" nodeType="withEffect">
                                  <p:stCondLst>
                                    <p:cond delay="0"/>
                                  </p:stCondLst>
                                  <p:iterate>
                                    <p:tmAbs val="0"/>
                                  </p:iterate>
                                  <p:childTnLst>
                                    <p:set>
                                      <p:cBhvr>
                                        <p:cTn id="73" fill="hold"/>
                                        <p:tgtEl>
                                          <p:spTgt spid="174"/>
                                        </p:tgtEl>
                                        <p:attrNameLst>
                                          <p:attrName>style.visibility</p:attrName>
                                        </p:attrNameLst>
                                      </p:cBhvr>
                                      <p:to>
                                        <p:strVal val="visible"/>
                                      </p:to>
                                    </p:set>
                                    <p:animEffect transition="in" filter="fade">
                                      <p:cBhvr>
                                        <p:cTn id="74" dur="300"/>
                                        <p:tgtEl>
                                          <p:spTgt spid="174"/>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fill="hold" grpId="20" nodeType="clickEffect">
                                  <p:stCondLst>
                                    <p:cond delay="0"/>
                                  </p:stCondLst>
                                  <p:iterate>
                                    <p:tmAbs val="0"/>
                                  </p:iterate>
                                  <p:childTnLst>
                                    <p:set>
                                      <p:cBhvr>
                                        <p:cTn id="78" fill="hold"/>
                                        <p:tgtEl>
                                          <p:spTgt spid="142"/>
                                        </p:tgtEl>
                                        <p:attrNameLst>
                                          <p:attrName>style.visibility</p:attrName>
                                        </p:attrNameLst>
                                      </p:cBhvr>
                                      <p:to>
                                        <p:strVal val="visible"/>
                                      </p:to>
                                    </p:set>
                                    <p:animEffect transition="in" filter="fade">
                                      <p:cBhvr>
                                        <p:cTn id="79" dur="300"/>
                                        <p:tgtEl>
                                          <p:spTgt spid="142"/>
                                        </p:tgtEl>
                                      </p:cBhvr>
                                    </p:animEffect>
                                  </p:childTnLst>
                                </p:cTn>
                              </p:par>
                              <p:par>
                                <p:cTn id="80" presetID="10" presetClass="entr" fill="hold" grpId="21" nodeType="withEffect">
                                  <p:stCondLst>
                                    <p:cond delay="0"/>
                                  </p:stCondLst>
                                  <p:iterate>
                                    <p:tmAbs val="0"/>
                                  </p:iterate>
                                  <p:childTnLst>
                                    <p:set>
                                      <p:cBhvr>
                                        <p:cTn id="81" fill="hold"/>
                                        <p:tgtEl>
                                          <p:spTgt spid="169"/>
                                        </p:tgtEl>
                                        <p:attrNameLst>
                                          <p:attrName>style.visibility</p:attrName>
                                        </p:attrNameLst>
                                      </p:cBhvr>
                                      <p:to>
                                        <p:strVal val="visible"/>
                                      </p:to>
                                    </p:set>
                                    <p:animEffect transition="in" filter="fade">
                                      <p:cBhvr>
                                        <p:cTn id="82" dur="300"/>
                                        <p:tgtEl>
                                          <p:spTgt spid="169"/>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fill="hold" grpId="22" nodeType="clickEffect">
                                  <p:stCondLst>
                                    <p:cond delay="0"/>
                                  </p:stCondLst>
                                  <p:iterate>
                                    <p:tmAbs val="0"/>
                                  </p:iterate>
                                  <p:childTnLst>
                                    <p:set>
                                      <p:cBhvr>
                                        <p:cTn id="86" fill="hold"/>
                                        <p:tgtEl>
                                          <p:spTgt spid="165"/>
                                        </p:tgtEl>
                                        <p:attrNameLst>
                                          <p:attrName>style.visibility</p:attrName>
                                        </p:attrNameLst>
                                      </p:cBhvr>
                                      <p:to>
                                        <p:strVal val="visible"/>
                                      </p:to>
                                    </p:set>
                                    <p:animEffect transition="in" filter="fade">
                                      <p:cBhvr>
                                        <p:cTn id="87" dur="300"/>
                                        <p:tgtEl>
                                          <p:spTgt spid="165"/>
                                        </p:tgtEl>
                                      </p:cBhvr>
                                    </p:animEffect>
                                  </p:childTnLst>
                                </p:cTn>
                              </p:par>
                              <p:par>
                                <p:cTn id="88" presetID="10" presetClass="entr" fill="hold" grpId="23" nodeType="withEffect">
                                  <p:stCondLst>
                                    <p:cond delay="0"/>
                                  </p:stCondLst>
                                  <p:iterate>
                                    <p:tmAbs val="0"/>
                                  </p:iterate>
                                  <p:childTnLst>
                                    <p:set>
                                      <p:cBhvr>
                                        <p:cTn id="89" fill="hold"/>
                                        <p:tgtEl>
                                          <p:spTgt spid="166"/>
                                        </p:tgtEl>
                                        <p:attrNameLst>
                                          <p:attrName>style.visibility</p:attrName>
                                        </p:attrNameLst>
                                      </p:cBhvr>
                                      <p:to>
                                        <p:strVal val="visible"/>
                                      </p:to>
                                    </p:set>
                                    <p:animEffect transition="in" filter="fade">
                                      <p:cBhvr>
                                        <p:cTn id="90" dur="300"/>
                                        <p:tgtEl>
                                          <p:spTgt spid="166"/>
                                        </p:tgtEl>
                                      </p:cBhvr>
                                    </p:animEffect>
                                  </p:childTnLst>
                                </p:cTn>
                              </p:par>
                              <p:par>
                                <p:cTn id="91" presetID="10" presetClass="entr" fill="hold" grpId="24" nodeType="withEffect">
                                  <p:stCondLst>
                                    <p:cond delay="0"/>
                                  </p:stCondLst>
                                  <p:iterate>
                                    <p:tmAbs val="0"/>
                                  </p:iterate>
                                  <p:childTnLst>
                                    <p:set>
                                      <p:cBhvr>
                                        <p:cTn id="92" fill="hold"/>
                                        <p:tgtEl>
                                          <p:spTgt spid="167"/>
                                        </p:tgtEl>
                                        <p:attrNameLst>
                                          <p:attrName>style.visibility</p:attrName>
                                        </p:attrNameLst>
                                      </p:cBhvr>
                                      <p:to>
                                        <p:strVal val="visible"/>
                                      </p:to>
                                    </p:set>
                                    <p:animEffect transition="in" filter="fade">
                                      <p:cBhvr>
                                        <p:cTn id="93" dur="300"/>
                                        <p:tgtEl>
                                          <p:spTgt spid="167"/>
                                        </p:tgtEl>
                                      </p:cBhvr>
                                    </p:animEffect>
                                  </p:childTnLst>
                                </p:cTn>
                              </p:par>
                              <p:par>
                                <p:cTn id="94" presetID="10" presetClass="entr" fill="hold" grpId="25" nodeType="withEffect">
                                  <p:stCondLst>
                                    <p:cond delay="0"/>
                                  </p:stCondLst>
                                  <p:iterate>
                                    <p:tmAbs val="0"/>
                                  </p:iterate>
                                  <p:childTnLst>
                                    <p:set>
                                      <p:cBhvr>
                                        <p:cTn id="95" fill="hold"/>
                                        <p:tgtEl>
                                          <p:spTgt spid="168"/>
                                        </p:tgtEl>
                                        <p:attrNameLst>
                                          <p:attrName>style.visibility</p:attrName>
                                        </p:attrNameLst>
                                      </p:cBhvr>
                                      <p:to>
                                        <p:strVal val="visible"/>
                                      </p:to>
                                    </p:set>
                                    <p:animEffect transition="in" filter="fade">
                                      <p:cBhvr>
                                        <p:cTn id="96" dur="300"/>
                                        <p:tgtEl>
                                          <p:spTgt spid="168"/>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fill="hold" grpId="26" nodeType="clickEffect">
                                  <p:stCondLst>
                                    <p:cond delay="0"/>
                                  </p:stCondLst>
                                  <p:iterate>
                                    <p:tmAbs val="0"/>
                                  </p:iterate>
                                  <p:childTnLst>
                                    <p:set>
                                      <p:cBhvr>
                                        <p:cTn id="100" fill="hold"/>
                                        <p:tgtEl>
                                          <p:spTgt spid="160"/>
                                        </p:tgtEl>
                                        <p:attrNameLst>
                                          <p:attrName>style.visibility</p:attrName>
                                        </p:attrNameLst>
                                      </p:cBhvr>
                                      <p:to>
                                        <p:strVal val="visible"/>
                                      </p:to>
                                    </p:set>
                                    <p:animEffect transition="in" filter="fade">
                                      <p:cBhvr>
                                        <p:cTn id="101" dur="300"/>
                                        <p:tgtEl>
                                          <p:spTgt spid="160"/>
                                        </p:tgtEl>
                                      </p:cBhvr>
                                    </p:animEffect>
                                  </p:childTnLst>
                                </p:cTn>
                              </p:par>
                              <p:par>
                                <p:cTn id="102" presetID="10" presetClass="entr" fill="hold" grpId="27" nodeType="withEffect">
                                  <p:stCondLst>
                                    <p:cond delay="0"/>
                                  </p:stCondLst>
                                  <p:iterate>
                                    <p:tmAbs val="0"/>
                                  </p:iterate>
                                  <p:childTnLst>
                                    <p:set>
                                      <p:cBhvr>
                                        <p:cTn id="103" fill="hold"/>
                                        <p:tgtEl>
                                          <p:spTgt spid="161"/>
                                        </p:tgtEl>
                                        <p:attrNameLst>
                                          <p:attrName>style.visibility</p:attrName>
                                        </p:attrNameLst>
                                      </p:cBhvr>
                                      <p:to>
                                        <p:strVal val="visible"/>
                                      </p:to>
                                    </p:set>
                                    <p:animEffect transition="in" filter="fade">
                                      <p:cBhvr>
                                        <p:cTn id="104" dur="300"/>
                                        <p:tgtEl>
                                          <p:spTgt spid="161"/>
                                        </p:tgtEl>
                                      </p:cBhvr>
                                    </p:animEffect>
                                  </p:childTnLst>
                                </p:cTn>
                              </p:par>
                              <p:par>
                                <p:cTn id="105" presetID="10" presetClass="entr" fill="hold" grpId="28" nodeType="withEffect">
                                  <p:stCondLst>
                                    <p:cond delay="0"/>
                                  </p:stCondLst>
                                  <p:iterate>
                                    <p:tmAbs val="0"/>
                                  </p:iterate>
                                  <p:childTnLst>
                                    <p:set>
                                      <p:cBhvr>
                                        <p:cTn id="106" fill="hold"/>
                                        <p:tgtEl>
                                          <p:spTgt spid="162"/>
                                        </p:tgtEl>
                                        <p:attrNameLst>
                                          <p:attrName>style.visibility</p:attrName>
                                        </p:attrNameLst>
                                      </p:cBhvr>
                                      <p:to>
                                        <p:strVal val="visible"/>
                                      </p:to>
                                    </p:set>
                                    <p:animEffect transition="in" filter="fade">
                                      <p:cBhvr>
                                        <p:cTn id="107" dur="300"/>
                                        <p:tgtEl>
                                          <p:spTgt spid="162"/>
                                        </p:tgtEl>
                                      </p:cBhvr>
                                    </p:animEffect>
                                  </p:childTnLst>
                                </p:cTn>
                              </p:par>
                              <p:par>
                                <p:cTn id="108" presetID="10" presetClass="entr" fill="hold" grpId="29" nodeType="withEffect">
                                  <p:stCondLst>
                                    <p:cond delay="0"/>
                                  </p:stCondLst>
                                  <p:iterate>
                                    <p:tmAbs val="0"/>
                                  </p:iterate>
                                  <p:childTnLst>
                                    <p:set>
                                      <p:cBhvr>
                                        <p:cTn id="109" fill="hold"/>
                                        <p:tgtEl>
                                          <p:spTgt spid="163"/>
                                        </p:tgtEl>
                                        <p:attrNameLst>
                                          <p:attrName>style.visibility</p:attrName>
                                        </p:attrNameLst>
                                      </p:cBhvr>
                                      <p:to>
                                        <p:strVal val="visible"/>
                                      </p:to>
                                    </p:set>
                                    <p:animEffect transition="in" filter="fade">
                                      <p:cBhvr>
                                        <p:cTn id="110" dur="300"/>
                                        <p:tgtEl>
                                          <p:spTgt spid="163"/>
                                        </p:tgtEl>
                                      </p:cBhvr>
                                    </p:animEffect>
                                  </p:childTnLst>
                                </p:cTn>
                              </p:par>
                            </p:childTnLst>
                          </p:cTn>
                        </p:par>
                      </p:childTnLst>
                    </p:cTn>
                  </p:par>
                  <p:par>
                    <p:cTn id="111" fill="hold">
                      <p:stCondLst>
                        <p:cond delay="indefinite"/>
                      </p:stCondLst>
                      <p:childTnLst>
                        <p:par>
                          <p:cTn id="112" fill="hold">
                            <p:stCondLst>
                              <p:cond delay="0"/>
                            </p:stCondLst>
                            <p:childTnLst>
                              <p:par>
                                <p:cTn id="113" presetID="10" presetClass="entr" fill="hold" grpId="30" nodeType="clickEffect">
                                  <p:stCondLst>
                                    <p:cond delay="0"/>
                                  </p:stCondLst>
                                  <p:iterate>
                                    <p:tmAbs val="0"/>
                                  </p:iterate>
                                  <p:childTnLst>
                                    <p:set>
                                      <p:cBhvr>
                                        <p:cTn id="114" fill="hold"/>
                                        <p:tgtEl>
                                          <p:spTgt spid="170"/>
                                        </p:tgtEl>
                                        <p:attrNameLst>
                                          <p:attrName>style.visibility</p:attrName>
                                        </p:attrNameLst>
                                      </p:cBhvr>
                                      <p:to>
                                        <p:strVal val="visible"/>
                                      </p:to>
                                    </p:set>
                                    <p:animEffect transition="in" filter="fade">
                                      <p:cBhvr>
                                        <p:cTn id="115" dur="300"/>
                                        <p:tgtEl>
                                          <p:spTgt spid="170"/>
                                        </p:tgtEl>
                                      </p:cBhvr>
                                    </p:animEffect>
                                  </p:childTnLst>
                                </p:cTn>
                              </p:par>
                              <p:par>
                                <p:cTn id="116" presetID="10" presetClass="entr" fill="hold" grpId="31" nodeType="withEffect">
                                  <p:stCondLst>
                                    <p:cond delay="0"/>
                                  </p:stCondLst>
                                  <p:iterate>
                                    <p:tmAbs val="0"/>
                                  </p:iterate>
                                  <p:childTnLst>
                                    <p:set>
                                      <p:cBhvr>
                                        <p:cTn id="117" fill="hold"/>
                                        <p:tgtEl>
                                          <p:spTgt spid="171"/>
                                        </p:tgtEl>
                                        <p:attrNameLst>
                                          <p:attrName>style.visibility</p:attrName>
                                        </p:attrNameLst>
                                      </p:cBhvr>
                                      <p:to>
                                        <p:strVal val="visible"/>
                                      </p:to>
                                    </p:set>
                                    <p:animEffect transition="in" filter="fade">
                                      <p:cBhvr>
                                        <p:cTn id="118" dur="300"/>
                                        <p:tgtEl>
                                          <p:spTgt spid="171"/>
                                        </p:tgtEl>
                                      </p:cBhvr>
                                    </p:animEffect>
                                  </p:childTnLst>
                                </p:cTn>
                              </p:par>
                            </p:childTnLst>
                          </p:cTn>
                        </p:par>
                      </p:childTnLst>
                    </p:cTn>
                  </p:par>
                  <p:par>
                    <p:cTn id="119" fill="hold">
                      <p:stCondLst>
                        <p:cond delay="indefinite"/>
                      </p:stCondLst>
                      <p:childTnLst>
                        <p:par>
                          <p:cTn id="120" fill="hold">
                            <p:stCondLst>
                              <p:cond delay="0"/>
                            </p:stCondLst>
                            <p:childTnLst>
                              <p:par>
                                <p:cTn id="121" presetID="10" presetClass="entr" fill="hold" grpId="32" nodeType="clickEffect">
                                  <p:stCondLst>
                                    <p:cond delay="0"/>
                                  </p:stCondLst>
                                  <p:iterate>
                                    <p:tmAbs val="0"/>
                                  </p:iterate>
                                  <p:childTnLst>
                                    <p:set>
                                      <p:cBhvr>
                                        <p:cTn id="122" fill="hold"/>
                                        <p:tgtEl>
                                          <p:spTgt spid="175"/>
                                        </p:tgtEl>
                                        <p:attrNameLst>
                                          <p:attrName>style.visibility</p:attrName>
                                        </p:attrNameLst>
                                      </p:cBhvr>
                                      <p:to>
                                        <p:strVal val="visible"/>
                                      </p:to>
                                    </p:set>
                                    <p:animEffect transition="in" filter="fade">
                                      <p:cBhvr>
                                        <p:cTn id="123" dur="300"/>
                                        <p:tgtEl>
                                          <p:spTgt spid="1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42" grpId="20" animBg="1" advAuto="0"/>
      <p:bldP spid="144" grpId="6" animBg="1" advAuto="0"/>
      <p:bldP spid="145" grpId="1" animBg="1" advAuto="0"/>
      <p:bldP spid="146" grpId="2" animBg="1" advAuto="0"/>
      <p:bldP spid="147" grpId="3" animBg="1" advAuto="0"/>
      <p:bldP spid="148" grpId="4" animBg="1" advAuto="0"/>
      <p:bldP spid="149" grpId="5" animBg="1" advAuto="0"/>
      <p:bldP spid="150" grpId="7" animBg="1" advAuto="0"/>
      <p:bldP spid="151" grpId="8" animBg="1" advAuto="0"/>
      <p:bldP spid="152" grpId="9" animBg="1" advAuto="0"/>
      <p:bldP spid="153" grpId="10" animBg="1" advAuto="0"/>
      <p:bldP spid="154" grpId="11" animBg="1" advAuto="0"/>
      <p:bldP spid="155" grpId="14" animBg="1" advAuto="0"/>
      <p:bldP spid="156" grpId="16" animBg="1" advAuto="0"/>
      <p:bldP spid="157" grpId="17" animBg="1" advAuto="0"/>
      <p:bldP spid="158" grpId="15" animBg="1" advAuto="0"/>
      <p:bldP spid="159" grpId="18" animBg="1" advAuto="0"/>
      <p:bldP spid="160" grpId="26" animBg="1" advAuto="0"/>
      <p:bldP spid="161" grpId="27" animBg="1" advAuto="0"/>
      <p:bldP spid="162" grpId="28" animBg="1" advAuto="0"/>
      <p:bldP spid="163" grpId="29" animBg="1" advAuto="0"/>
      <p:bldP spid="164" grpId="12" animBg="1" advAuto="0"/>
      <p:bldP spid="165" grpId="22" animBg="1" advAuto="0"/>
      <p:bldP spid="166" grpId="23" animBg="1" advAuto="0"/>
      <p:bldP spid="167" grpId="24" animBg="1" advAuto="0"/>
      <p:bldP spid="168" grpId="25" animBg="1" advAuto="0"/>
      <p:bldP spid="169" grpId="21" animBg="1" advAuto="0"/>
      <p:bldP spid="170" grpId="30" animBg="1" advAuto="0"/>
      <p:bldP spid="171" grpId="31" animBg="1" advAuto="0"/>
      <p:bldP spid="176" grpId="13" animBg="1" advAuto="0"/>
      <p:bldP spid="174" grpId="19" animBg="1" advAuto="0"/>
      <p:bldP spid="175" grpId="32"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More on Previous Results"/>
          <p:cNvSpPr txBox="1">
            <a:spLocks noGrp="1"/>
          </p:cNvSpPr>
          <p:nvPr>
            <p:ph type="title"/>
          </p:nvPr>
        </p:nvSpPr>
        <p:spPr>
          <a:prstGeom prst="rect">
            <a:avLst/>
          </a:prstGeom>
        </p:spPr>
        <p:txBody>
          <a:bodyPr/>
          <a:lstStyle/>
          <a:p>
            <a:r>
              <a:rPr dirty="0"/>
              <a:t>More on Previous Results</a:t>
            </a:r>
          </a:p>
        </p:txBody>
      </p:sp>
      <mc:AlternateContent xmlns:mc="http://schemas.openxmlformats.org/markup-compatibility/2006" xmlns:a14="http://schemas.microsoft.com/office/drawing/2010/main">
        <mc:Choice Requires="a14">
          <p:sp>
            <p:nvSpPr>
              <p:cNvPr id="181" name="Partial security for Schnorr-style blind signatures…"/>
              <p:cNvSpPr txBox="1">
                <a:spLocks noGrp="1"/>
              </p:cNvSpPr>
              <p:nvPr>
                <p:ph type="body" idx="1"/>
              </p:nvPr>
            </p:nvSpPr>
            <p:spPr>
              <a:prstGeom prst="rect">
                <a:avLst/>
              </a:prstGeom>
            </p:spPr>
            <p:txBody>
              <a:bodyPr/>
              <a:lstStyle/>
              <a:p>
                <a:r>
                  <a:rPr dirty="0"/>
                  <a:t>Partial security for </a:t>
                </a:r>
                <a:r>
                  <a:rPr dirty="0" err="1"/>
                  <a:t>Schnorr</a:t>
                </a:r>
                <a:r>
                  <a:rPr dirty="0"/>
                  <a:t>-style blind signatures</a:t>
                </a:r>
              </a:p>
              <a:p>
                <a:pPr marL="1126671" lvl="1" indent="-669471">
                  <a:buChar char="-"/>
                </a:pPr>
                <a:r>
                  <a:rPr dirty="0"/>
                  <a:t>Secure when # of </a:t>
                </a:r>
                <a:r>
                  <a:rPr lang="en-US" dirty="0"/>
                  <a:t>sessions</a:t>
                </a:r>
                <a:r>
                  <a:rPr dirty="0"/>
                  <a:t> is </a:t>
                </a:r>
                <a:r>
                  <a:rPr dirty="0">
                    <a:solidFill>
                      <a:schemeClr val="accent4">
                        <a:lumOff val="-9999"/>
                      </a:schemeClr>
                    </a:solidFill>
                  </a:rPr>
                  <a:t>small</a:t>
                </a:r>
                <a:r>
                  <a:rPr dirty="0"/>
                  <a:t> </a:t>
                </a:r>
                <a:r>
                  <a:rPr dirty="0">
                    <a:solidFill>
                      <a:srgbClr val="0063FC"/>
                    </a:solidFill>
                  </a:rPr>
                  <a:t>[HKL19, FPS20]</a:t>
                </a:r>
              </a:p>
              <a:p>
                <a:pPr marL="1126671" lvl="1" indent="-669471">
                  <a:buChar char="-"/>
                </a:pPr>
                <a:r>
                  <a:rPr dirty="0"/>
                  <a:t>Secure in </a:t>
                </a:r>
                <a:r>
                  <a:rPr dirty="0">
                    <a:solidFill>
                      <a:schemeClr val="accent4">
                        <a:lumOff val="-9999"/>
                      </a:schemeClr>
                    </a:solidFill>
                  </a:rPr>
                  <a:t>sequential setting</a:t>
                </a:r>
                <a:r>
                  <a:rPr dirty="0"/>
                  <a:t> </a:t>
                </a:r>
                <a:r>
                  <a:rPr dirty="0">
                    <a:solidFill>
                      <a:srgbClr val="0063FC"/>
                    </a:solidFill>
                  </a:rPr>
                  <a:t>[BL12, KLRX22]</a:t>
                </a:r>
              </a:p>
              <a:p>
                <a:pPr marL="1126671" lvl="1" indent="-669471"/>
                <a:endParaRPr dirty="0">
                  <a:solidFill>
                    <a:srgbClr val="0063FC"/>
                  </a:solidFill>
                </a:endParaRPr>
              </a:p>
              <a:p>
                <a:r>
                  <a:rPr dirty="0"/>
                  <a:t>Boosting techniques </a:t>
                </a:r>
                <a:r>
                  <a:rPr dirty="0">
                    <a:solidFill>
                      <a:srgbClr val="0063FC"/>
                    </a:solidFill>
                  </a:rPr>
                  <a:t>[Poi98, KLR21, CAH+22]</a:t>
                </a:r>
              </a:p>
              <a:p>
                <a:pPr marL="1126671" lvl="1" indent="-669471">
                  <a:buChar char="-"/>
                </a:pPr>
                <a:r>
                  <a:rPr dirty="0"/>
                  <a:t># of s</a:t>
                </a:r>
                <a:r>
                  <a:rPr lang="en-US" dirty="0"/>
                  <a:t>essions</a:t>
                </a:r>
                <a:r>
                  <a:rPr dirty="0"/>
                  <a:t>: small </a:t>
                </a:r>
                <a14:m>
                  <m:oMath xmlns:m="http://schemas.openxmlformats.org/officeDocument/2006/math">
                    <m:r>
                      <a:rPr sz="10450" i="1">
                        <a:solidFill>
                          <a:srgbClr val="000000"/>
                        </a:solidFill>
                        <a:latin typeface="Cambria Math" panose="02040503050406030204" pitchFamily="18" charset="0"/>
                      </a:rPr>
                      <m:t>→</m:t>
                    </m:r>
                  </m:oMath>
                </a14:m>
                <a:r>
                  <a:rPr dirty="0"/>
                  <a:t> unbounded</a:t>
                </a:r>
              </a:p>
              <a:p>
                <a:pPr marL="1126671" lvl="1" indent="-669471">
                  <a:buChar char="-"/>
                  <a:defRPr>
                    <a:solidFill>
                      <a:schemeClr val="accent4">
                        <a:lumOff val="-9999"/>
                      </a:schemeClr>
                    </a:solidFill>
                  </a:defRPr>
                </a:pPr>
                <a:r>
                  <a:rPr dirty="0"/>
                  <a:t>Complexit</a:t>
                </a:r>
                <a:r>
                  <a:rPr lang="en-US" dirty="0"/>
                  <a:t>ies</a:t>
                </a:r>
                <a:r>
                  <a:rPr dirty="0"/>
                  <a:t> grow with # of </a:t>
                </a:r>
                <a:r>
                  <a:rPr lang="en-US" dirty="0"/>
                  <a:t>sessions</a:t>
                </a:r>
              </a:p>
              <a:p>
                <a:pPr marL="1126671" lvl="1" indent="-669471">
                  <a:buChar char="-"/>
                  <a:defRPr>
                    <a:solidFill>
                      <a:schemeClr val="accent4">
                        <a:lumOff val="-9999"/>
                      </a:schemeClr>
                    </a:solidFill>
                  </a:defRPr>
                </a:pPr>
                <a:endParaRPr dirty="0"/>
              </a:p>
            </p:txBody>
          </p:sp>
        </mc:Choice>
        <mc:Fallback xmlns="">
          <p:sp>
            <p:nvSpPr>
              <p:cNvPr id="181" name="Partial security for Schnorr-style blind signatures…"/>
              <p:cNvSpPr txBox="1">
                <a:spLocks noGrp="1" noRot="1" noChangeAspect="1" noMove="1" noResize="1" noEditPoints="1" noAdjustHandles="1" noChangeArrowheads="1" noChangeShapeType="1" noTextEdit="1"/>
              </p:cNvSpPr>
              <p:nvPr>
                <p:ph type="body" idx="1"/>
              </p:nvPr>
            </p:nvSpPr>
            <p:spPr>
              <a:prstGeom prst="rect">
                <a:avLst/>
              </a:prstGeom>
              <a:blipFill>
                <a:blip r:embed="rId3"/>
                <a:stretch>
                  <a:fillRect l="-1675" t="-2732"/>
                </a:stretch>
              </a:blipFill>
            </p:spPr>
            <p:txBody>
              <a:bodyPr/>
              <a:lstStyle/>
              <a:p>
                <a:r>
                  <a:rPr lang="en-US">
                    <a:noFill/>
                  </a:rPr>
                  <a:t> </a:t>
                </a:r>
              </a:p>
            </p:txBody>
          </p:sp>
        </mc:Fallback>
      </mc:AlternateContent>
      <p:sp>
        <p:nvSpPr>
          <p:cNvPr id="182" name="Slide Number"/>
          <p:cNvSpPr txBox="1">
            <a:spLocks noGrp="1"/>
          </p:cNvSpPr>
          <p:nvPr>
            <p:ph type="sldNum" sz="quarter" idx="4294967295"/>
          </p:nvPr>
        </p:nvSpPr>
        <p:spPr>
          <a:xfrm>
            <a:off x="29801413" y="18105782"/>
            <a:ext cx="475388" cy="69463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6</a:t>
            </a:fld>
            <a:endParaRPr/>
          </a:p>
        </p:txBody>
      </p:sp>
      <p:grpSp>
        <p:nvGrpSpPr>
          <p:cNvPr id="196" name="Group"/>
          <p:cNvGrpSpPr/>
          <p:nvPr/>
        </p:nvGrpSpPr>
        <p:grpSpPr>
          <a:xfrm>
            <a:off x="24121398" y="8472569"/>
            <a:ext cx="7321317" cy="11116771"/>
            <a:chOff x="0" y="0"/>
            <a:chExt cx="7321315" cy="11116769"/>
          </a:xfrm>
        </p:grpSpPr>
        <p:sp>
          <p:nvSpPr>
            <p:cNvPr id="183" name="Rectangle"/>
            <p:cNvSpPr/>
            <p:nvPr/>
          </p:nvSpPr>
          <p:spPr>
            <a:xfrm>
              <a:off x="0" y="0"/>
              <a:ext cx="7321316" cy="11116770"/>
            </a:xfrm>
            <a:prstGeom prst="rect">
              <a:avLst/>
            </a:prstGeom>
            <a:solidFill>
              <a:schemeClr val="accent4">
                <a:lumOff val="25000"/>
              </a:schemeClr>
            </a:solidFill>
            <a:ln w="12700" cap="flat">
              <a:noFill/>
              <a:miter lim="400000"/>
            </a:ln>
            <a:effectLst/>
          </p:spPr>
          <p:txBody>
            <a:bodyPr wrap="square" lIns="121917" tIns="121917" rIns="121917" bIns="121917" numCol="1" anchor="ctr">
              <a:noAutofit/>
            </a:bodyPr>
            <a:lstStyle/>
            <a:p>
              <a:endParaRPr/>
            </a:p>
          </p:txBody>
        </p:sp>
        <p:sp>
          <p:nvSpPr>
            <p:cNvPr id="184" name="S"/>
            <p:cNvSpPr/>
            <p:nvPr/>
          </p:nvSpPr>
          <p:spPr>
            <a:xfrm>
              <a:off x="930995" y="1335777"/>
              <a:ext cx="1270001" cy="8885890"/>
            </a:xfrm>
            <a:prstGeom prst="rect">
              <a:avLst/>
            </a:prstGeom>
            <a:solidFill>
              <a:srgbClr val="FFFFFF"/>
            </a:solidFill>
            <a:ln w="63500" cap="flat">
              <a:solidFill>
                <a:schemeClr val="accent1"/>
              </a:solidFill>
              <a:prstDash val="solid"/>
              <a:round/>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21917" tIns="121917" rIns="121917" bIns="121917" numCol="1" anchor="ctr">
              <a:noAutofit/>
            </a:bodyPr>
            <a:lstStyle>
              <a:lvl1pPr algn="ctr">
                <a:defRPr sz="6000"/>
              </a:lvl1pPr>
            </a:lstStyle>
            <a:p>
              <a:r>
                <a:t>S</a:t>
              </a:r>
            </a:p>
          </p:txBody>
        </p:sp>
        <p:sp>
          <p:nvSpPr>
            <p:cNvPr id="185" name="U"/>
            <p:cNvSpPr/>
            <p:nvPr/>
          </p:nvSpPr>
          <p:spPr>
            <a:xfrm>
              <a:off x="5024849" y="1335777"/>
              <a:ext cx="1270001" cy="8885890"/>
            </a:xfrm>
            <a:prstGeom prst="rect">
              <a:avLst/>
            </a:prstGeom>
            <a:solidFill>
              <a:srgbClr val="FFFFFF"/>
            </a:solidFill>
            <a:ln w="63500" cap="flat">
              <a:solidFill>
                <a:schemeClr val="accent1"/>
              </a:solidFill>
              <a:prstDash val="solid"/>
              <a:round/>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21917" tIns="121917" rIns="121917" bIns="121917" numCol="1" anchor="ctr">
              <a:noAutofit/>
            </a:bodyPr>
            <a:lstStyle>
              <a:lvl1pPr algn="ctr">
                <a:defRPr sz="6000"/>
              </a:lvl1pPr>
            </a:lstStyle>
            <a:p>
              <a:r>
                <a:t>U</a:t>
              </a:r>
            </a:p>
          </p:txBody>
        </p:sp>
        <p:sp>
          <p:nvSpPr>
            <p:cNvPr id="186" name="Line"/>
            <p:cNvSpPr/>
            <p:nvPr/>
          </p:nvSpPr>
          <p:spPr>
            <a:xfrm>
              <a:off x="2227693" y="3479897"/>
              <a:ext cx="2770460" cy="1"/>
            </a:xfrm>
            <a:prstGeom prst="line">
              <a:avLst/>
            </a:prstGeom>
            <a:noFill/>
            <a:ln w="114300" cap="flat">
              <a:solidFill>
                <a:srgbClr val="00C80D"/>
              </a:solidFill>
              <a:prstDash val="solid"/>
              <a:round/>
              <a:tailEnd type="triangle" w="med" len="med"/>
            </a:ln>
            <a:effectLst/>
          </p:spPr>
          <p:txBody>
            <a:bodyPr wrap="square" lIns="121917" tIns="121917" rIns="121917" bIns="121917" numCol="1" anchor="t">
              <a:noAutofit/>
            </a:bodyPr>
            <a:lstStyle/>
            <a:p>
              <a:endParaRPr/>
            </a:p>
          </p:txBody>
        </p:sp>
        <p:sp>
          <p:nvSpPr>
            <p:cNvPr id="187" name="Line"/>
            <p:cNvSpPr/>
            <p:nvPr/>
          </p:nvSpPr>
          <p:spPr>
            <a:xfrm>
              <a:off x="2227693" y="2780338"/>
              <a:ext cx="2770460" cy="1"/>
            </a:xfrm>
            <a:prstGeom prst="line">
              <a:avLst/>
            </a:prstGeom>
            <a:noFill/>
            <a:ln w="114300" cap="flat">
              <a:solidFill>
                <a:srgbClr val="00C80D"/>
              </a:solidFill>
              <a:prstDash val="solid"/>
              <a:round/>
              <a:headEnd type="triangle" w="med" len="med"/>
            </a:ln>
            <a:effectLst/>
          </p:spPr>
          <p:txBody>
            <a:bodyPr wrap="square" lIns="121917" tIns="121917" rIns="121917" bIns="121917" numCol="1" anchor="t">
              <a:noAutofit/>
            </a:bodyPr>
            <a:lstStyle/>
            <a:p>
              <a:endParaRPr/>
            </a:p>
          </p:txBody>
        </p:sp>
        <p:sp>
          <p:nvSpPr>
            <p:cNvPr id="188" name="Line"/>
            <p:cNvSpPr/>
            <p:nvPr/>
          </p:nvSpPr>
          <p:spPr>
            <a:xfrm>
              <a:off x="2227693" y="2080779"/>
              <a:ext cx="2770460" cy="1"/>
            </a:xfrm>
            <a:prstGeom prst="line">
              <a:avLst/>
            </a:prstGeom>
            <a:noFill/>
            <a:ln w="114300" cap="flat">
              <a:solidFill>
                <a:srgbClr val="00C80D"/>
              </a:solidFill>
              <a:prstDash val="solid"/>
              <a:round/>
              <a:tailEnd type="triangle" w="med" len="med"/>
            </a:ln>
            <a:effectLst/>
          </p:spPr>
          <p:txBody>
            <a:bodyPr wrap="square" lIns="121917" tIns="121917" rIns="121917" bIns="121917" numCol="1" anchor="t">
              <a:noAutofit/>
            </a:bodyPr>
            <a:lstStyle/>
            <a:p>
              <a:endParaRPr/>
            </a:p>
          </p:txBody>
        </p:sp>
        <p:sp>
          <p:nvSpPr>
            <p:cNvPr id="189" name="Line"/>
            <p:cNvSpPr/>
            <p:nvPr/>
          </p:nvSpPr>
          <p:spPr>
            <a:xfrm>
              <a:off x="2227693" y="6278131"/>
              <a:ext cx="2770460" cy="1"/>
            </a:xfrm>
            <a:prstGeom prst="line">
              <a:avLst/>
            </a:prstGeom>
            <a:noFill/>
            <a:ln w="114300" cap="flat">
              <a:solidFill>
                <a:srgbClr val="FF0019"/>
              </a:solidFill>
              <a:custDash>
                <a:ds d="200000" sp="200000"/>
              </a:custDash>
              <a:miter lim="400000"/>
              <a:tailEnd type="triangle" w="med" len="med"/>
            </a:ln>
            <a:effectLst/>
          </p:spPr>
          <p:txBody>
            <a:bodyPr wrap="square" lIns="121917" tIns="121917" rIns="121917" bIns="121917" numCol="1" anchor="t">
              <a:noAutofit/>
            </a:bodyPr>
            <a:lstStyle/>
            <a:p>
              <a:endParaRPr/>
            </a:p>
          </p:txBody>
        </p:sp>
        <p:sp>
          <p:nvSpPr>
            <p:cNvPr id="190" name="Line"/>
            <p:cNvSpPr/>
            <p:nvPr/>
          </p:nvSpPr>
          <p:spPr>
            <a:xfrm>
              <a:off x="2227693" y="5578572"/>
              <a:ext cx="2770460" cy="1"/>
            </a:xfrm>
            <a:prstGeom prst="line">
              <a:avLst/>
            </a:prstGeom>
            <a:noFill/>
            <a:ln w="114300" cap="flat">
              <a:solidFill>
                <a:srgbClr val="FF0019"/>
              </a:solidFill>
              <a:custDash>
                <a:ds d="200000" sp="200000"/>
              </a:custDash>
              <a:miter lim="400000"/>
              <a:headEnd type="triangle" w="med" len="med"/>
            </a:ln>
            <a:effectLst/>
          </p:spPr>
          <p:txBody>
            <a:bodyPr wrap="square" lIns="121917" tIns="121917" rIns="121917" bIns="121917" numCol="1" anchor="t">
              <a:noAutofit/>
            </a:bodyPr>
            <a:lstStyle/>
            <a:p>
              <a:endParaRPr/>
            </a:p>
          </p:txBody>
        </p:sp>
        <p:sp>
          <p:nvSpPr>
            <p:cNvPr id="191" name="Line"/>
            <p:cNvSpPr/>
            <p:nvPr/>
          </p:nvSpPr>
          <p:spPr>
            <a:xfrm>
              <a:off x="2227693" y="4879013"/>
              <a:ext cx="2770460" cy="1"/>
            </a:xfrm>
            <a:prstGeom prst="line">
              <a:avLst/>
            </a:prstGeom>
            <a:noFill/>
            <a:ln w="114300" cap="flat">
              <a:solidFill>
                <a:srgbClr val="FF0019"/>
              </a:solidFill>
              <a:custDash>
                <a:ds d="200000" sp="200000"/>
              </a:custDash>
              <a:miter lim="400000"/>
              <a:tailEnd type="triangle" w="med" len="med"/>
            </a:ln>
            <a:effectLst/>
          </p:spPr>
          <p:txBody>
            <a:bodyPr wrap="square" lIns="121917" tIns="121917" rIns="121917" bIns="121917" numCol="1" anchor="t">
              <a:noAutofit/>
            </a:bodyPr>
            <a:lstStyle/>
            <a:p>
              <a:endParaRPr/>
            </a:p>
          </p:txBody>
        </p:sp>
        <p:sp>
          <p:nvSpPr>
            <p:cNvPr id="192" name="Line"/>
            <p:cNvSpPr/>
            <p:nvPr/>
          </p:nvSpPr>
          <p:spPr>
            <a:xfrm>
              <a:off x="2227693" y="9076365"/>
              <a:ext cx="2770460" cy="1"/>
            </a:xfrm>
            <a:prstGeom prst="line">
              <a:avLst/>
            </a:prstGeom>
            <a:noFill/>
            <a:ln w="114300" cap="flat">
              <a:solidFill>
                <a:srgbClr val="0063FC"/>
              </a:solidFill>
              <a:custDash>
                <a:ds d="600000" sp="600000"/>
              </a:custDash>
              <a:miter lim="400000"/>
              <a:tailEnd type="triangle" w="med" len="med"/>
            </a:ln>
            <a:effectLst/>
          </p:spPr>
          <p:txBody>
            <a:bodyPr wrap="square" lIns="121917" tIns="121917" rIns="121917" bIns="121917" numCol="1" anchor="t">
              <a:noAutofit/>
            </a:bodyPr>
            <a:lstStyle/>
            <a:p>
              <a:endParaRPr/>
            </a:p>
          </p:txBody>
        </p:sp>
        <p:sp>
          <p:nvSpPr>
            <p:cNvPr id="193" name="Line"/>
            <p:cNvSpPr/>
            <p:nvPr/>
          </p:nvSpPr>
          <p:spPr>
            <a:xfrm>
              <a:off x="2227693" y="8376808"/>
              <a:ext cx="2770460" cy="1"/>
            </a:xfrm>
            <a:prstGeom prst="line">
              <a:avLst/>
            </a:prstGeom>
            <a:noFill/>
            <a:ln w="114300" cap="flat">
              <a:solidFill>
                <a:srgbClr val="0063FC"/>
              </a:solidFill>
              <a:custDash>
                <a:ds d="600000" sp="600000"/>
              </a:custDash>
              <a:miter lim="400000"/>
              <a:headEnd type="triangle" w="med" len="med"/>
            </a:ln>
            <a:effectLst/>
          </p:spPr>
          <p:txBody>
            <a:bodyPr wrap="square" lIns="121917" tIns="121917" rIns="121917" bIns="121917" numCol="1" anchor="t">
              <a:noAutofit/>
            </a:bodyPr>
            <a:lstStyle/>
            <a:p>
              <a:endParaRPr/>
            </a:p>
          </p:txBody>
        </p:sp>
        <p:sp>
          <p:nvSpPr>
            <p:cNvPr id="194" name="Line"/>
            <p:cNvSpPr/>
            <p:nvPr/>
          </p:nvSpPr>
          <p:spPr>
            <a:xfrm>
              <a:off x="2227693" y="7677249"/>
              <a:ext cx="2770460" cy="1"/>
            </a:xfrm>
            <a:prstGeom prst="line">
              <a:avLst/>
            </a:prstGeom>
            <a:noFill/>
            <a:ln w="114300" cap="flat">
              <a:solidFill>
                <a:srgbClr val="0063FC"/>
              </a:solidFill>
              <a:custDash>
                <a:ds d="600000" sp="600000"/>
              </a:custDash>
              <a:miter lim="400000"/>
              <a:tailEnd type="triangle" w="med" len="med"/>
            </a:ln>
            <a:effectLst/>
          </p:spPr>
          <p:txBody>
            <a:bodyPr wrap="square" lIns="121917" tIns="121917" rIns="121917" bIns="121917" numCol="1" anchor="t">
              <a:noAutofit/>
            </a:bodyPr>
            <a:lstStyle/>
            <a:p>
              <a:endParaRPr/>
            </a:p>
          </p:txBody>
        </p:sp>
        <p:sp>
          <p:nvSpPr>
            <p:cNvPr id="195" name="Sequential setting"/>
            <p:cNvSpPr txBox="1"/>
            <p:nvPr/>
          </p:nvSpPr>
          <p:spPr>
            <a:xfrm>
              <a:off x="620755" y="246219"/>
              <a:ext cx="6036425" cy="1002759"/>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numCol="1" anchor="t">
              <a:spAutoFit/>
            </a:bodyPr>
            <a:lstStyle/>
            <a:p>
              <a:pPr lvl="1" indent="228600">
                <a:lnSpc>
                  <a:spcPct val="90000"/>
                </a:lnSpc>
                <a:spcBef>
                  <a:spcPts val="2900"/>
                </a:spcBef>
                <a:defRPr sz="6000"/>
              </a:pPr>
              <a:r>
                <a:t>Sequential setting</a:t>
              </a:r>
            </a:p>
          </p:txBody>
        </p:sp>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181">
                                            <p:bg/>
                                          </p:spTgt>
                                        </p:tgtEl>
                                        <p:attrNameLst>
                                          <p:attrName>style.visibility</p:attrName>
                                        </p:attrNameLst>
                                      </p:cBhvr>
                                      <p:to>
                                        <p:strVal val="visible"/>
                                      </p:to>
                                    </p:set>
                                    <p:animEffect transition="in" filter="fade">
                                      <p:cBhvr>
                                        <p:cTn id="7" dur="300"/>
                                        <p:tgtEl>
                                          <p:spTgt spid="181">
                                            <p:bg/>
                                          </p:spTgt>
                                        </p:tgtEl>
                                      </p:cBhvr>
                                    </p:animEffect>
                                  </p:childTnLst>
                                </p:cTn>
                              </p:par>
                              <p:par>
                                <p:cTn id="8" presetID="10" presetClass="entr" presetSubtype="0" fill="hold" grpId="1" nodeType="withEffect">
                                  <p:stCondLst>
                                    <p:cond delay="0"/>
                                  </p:stCondLst>
                                  <p:iterate>
                                    <p:tmAbs val="0"/>
                                  </p:iterate>
                                  <p:childTnLst>
                                    <p:set>
                                      <p:cBhvr>
                                        <p:cTn id="9" fill="hold"/>
                                        <p:tgtEl>
                                          <p:spTgt spid="181">
                                            <p:txEl>
                                              <p:pRg st="0" end="0"/>
                                            </p:txEl>
                                          </p:spTgt>
                                        </p:tgtEl>
                                        <p:attrNameLst>
                                          <p:attrName>style.visibility</p:attrName>
                                        </p:attrNameLst>
                                      </p:cBhvr>
                                      <p:to>
                                        <p:strVal val="visible"/>
                                      </p:to>
                                    </p:set>
                                    <p:animEffect transition="in" filter="fade">
                                      <p:cBhvr>
                                        <p:cTn id="10" dur="300"/>
                                        <p:tgtEl>
                                          <p:spTgt spid="181">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fill="hold" grpId="1" nodeType="clickEffect">
                                  <p:stCondLst>
                                    <p:cond delay="0"/>
                                  </p:stCondLst>
                                  <p:iterate>
                                    <p:tmAbs val="0"/>
                                  </p:iterate>
                                  <p:childTnLst>
                                    <p:set>
                                      <p:cBhvr>
                                        <p:cTn id="14" fill="hold"/>
                                        <p:tgtEl>
                                          <p:spTgt spid="181">
                                            <p:txEl>
                                              <p:pRg st="1" end="1"/>
                                            </p:txEl>
                                          </p:spTgt>
                                        </p:tgtEl>
                                        <p:attrNameLst>
                                          <p:attrName>style.visibility</p:attrName>
                                        </p:attrNameLst>
                                      </p:cBhvr>
                                      <p:to>
                                        <p:strVal val="visible"/>
                                      </p:to>
                                    </p:set>
                                    <p:animEffect transition="in" filter="fade">
                                      <p:cBhvr>
                                        <p:cTn id="15" dur="300"/>
                                        <p:tgtEl>
                                          <p:spTgt spid="181">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fill="hold" grpId="1" nodeType="clickEffect">
                                  <p:stCondLst>
                                    <p:cond delay="0"/>
                                  </p:stCondLst>
                                  <p:iterate>
                                    <p:tmAbs val="0"/>
                                  </p:iterate>
                                  <p:childTnLst>
                                    <p:set>
                                      <p:cBhvr>
                                        <p:cTn id="19" fill="hold"/>
                                        <p:tgtEl>
                                          <p:spTgt spid="181">
                                            <p:txEl>
                                              <p:pRg st="2" end="2"/>
                                            </p:txEl>
                                          </p:spTgt>
                                        </p:tgtEl>
                                        <p:attrNameLst>
                                          <p:attrName>style.visibility</p:attrName>
                                        </p:attrNameLst>
                                      </p:cBhvr>
                                      <p:to>
                                        <p:strVal val="visible"/>
                                      </p:to>
                                    </p:set>
                                    <p:animEffect transition="in" filter="fade">
                                      <p:cBhvr>
                                        <p:cTn id="20" dur="300"/>
                                        <p:tgtEl>
                                          <p:spTgt spid="181">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fill="hold" grpId="2" nodeType="clickEffect">
                                  <p:stCondLst>
                                    <p:cond delay="0"/>
                                  </p:stCondLst>
                                  <p:iterate>
                                    <p:tmAbs val="0"/>
                                  </p:iterate>
                                  <p:childTnLst>
                                    <p:set>
                                      <p:cBhvr>
                                        <p:cTn id="24" fill="hold"/>
                                        <p:tgtEl>
                                          <p:spTgt spid="196"/>
                                        </p:tgtEl>
                                        <p:attrNameLst>
                                          <p:attrName>style.visibility</p:attrName>
                                        </p:attrNameLst>
                                      </p:cBhvr>
                                      <p:to>
                                        <p:strVal val="visible"/>
                                      </p:to>
                                    </p:set>
                                    <p:animEffect transition="in" filter="fade">
                                      <p:cBhvr>
                                        <p:cTn id="25" dur="300"/>
                                        <p:tgtEl>
                                          <p:spTgt spid="19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fill="hold" grpId="1" nodeType="clickEffect">
                                  <p:stCondLst>
                                    <p:cond delay="0"/>
                                  </p:stCondLst>
                                  <p:iterate>
                                    <p:tmAbs val="0"/>
                                  </p:iterate>
                                  <p:childTnLst>
                                    <p:set>
                                      <p:cBhvr>
                                        <p:cTn id="29" fill="hold"/>
                                        <p:tgtEl>
                                          <p:spTgt spid="181">
                                            <p:txEl>
                                              <p:pRg st="4" end="4"/>
                                            </p:txEl>
                                          </p:spTgt>
                                        </p:tgtEl>
                                        <p:attrNameLst>
                                          <p:attrName>style.visibility</p:attrName>
                                        </p:attrNameLst>
                                      </p:cBhvr>
                                      <p:to>
                                        <p:strVal val="visible"/>
                                      </p:to>
                                    </p:set>
                                    <p:animEffect transition="in" filter="fade">
                                      <p:cBhvr>
                                        <p:cTn id="30" dur="300"/>
                                        <p:tgtEl>
                                          <p:spTgt spid="181">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fill="hold" grpId="1" nodeType="clickEffect">
                                  <p:stCondLst>
                                    <p:cond delay="0"/>
                                  </p:stCondLst>
                                  <p:iterate>
                                    <p:tmAbs val="0"/>
                                  </p:iterate>
                                  <p:childTnLst>
                                    <p:set>
                                      <p:cBhvr>
                                        <p:cTn id="34" fill="hold"/>
                                        <p:tgtEl>
                                          <p:spTgt spid="181">
                                            <p:txEl>
                                              <p:pRg st="5" end="5"/>
                                            </p:txEl>
                                          </p:spTgt>
                                        </p:tgtEl>
                                        <p:attrNameLst>
                                          <p:attrName>style.visibility</p:attrName>
                                        </p:attrNameLst>
                                      </p:cBhvr>
                                      <p:to>
                                        <p:strVal val="visible"/>
                                      </p:to>
                                    </p:set>
                                    <p:animEffect transition="in" filter="fade">
                                      <p:cBhvr>
                                        <p:cTn id="35" dur="300"/>
                                        <p:tgtEl>
                                          <p:spTgt spid="181">
                                            <p:txEl>
                                              <p:pRg st="5" end="5"/>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fill="hold" grpId="1" nodeType="clickEffect">
                                  <p:stCondLst>
                                    <p:cond delay="0"/>
                                  </p:stCondLst>
                                  <p:iterate>
                                    <p:tmAbs val="0"/>
                                  </p:iterate>
                                  <p:childTnLst>
                                    <p:set>
                                      <p:cBhvr>
                                        <p:cTn id="39" fill="hold"/>
                                        <p:tgtEl>
                                          <p:spTgt spid="181">
                                            <p:txEl>
                                              <p:pRg st="6" end="6"/>
                                            </p:txEl>
                                          </p:spTgt>
                                        </p:tgtEl>
                                        <p:attrNameLst>
                                          <p:attrName>style.visibility</p:attrName>
                                        </p:attrNameLst>
                                      </p:cBhvr>
                                      <p:to>
                                        <p:strVal val="visible"/>
                                      </p:to>
                                    </p:set>
                                    <p:animEffect transition="in" filter="fade">
                                      <p:cBhvr>
                                        <p:cTn id="40" dur="300"/>
                                        <p:tgtEl>
                                          <p:spTgt spid="18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1" grpId="1" uiExpand="1" build="p" bldLvl="5" animBg="1" advAuto="0"/>
      <p:bldP spid="196" grpId="2"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Blind Signature"/>
          <p:cNvSpPr txBox="1">
            <a:spLocks noGrp="1"/>
          </p:cNvSpPr>
          <p:nvPr>
            <p:ph type="title"/>
          </p:nvPr>
        </p:nvSpPr>
        <p:spPr>
          <a:prstGeom prst="rect">
            <a:avLst/>
          </a:prstGeom>
        </p:spPr>
        <p:txBody>
          <a:bodyPr/>
          <a:lstStyle/>
          <a:p>
            <a:r>
              <a:t>Blind Signature</a:t>
            </a:r>
          </a:p>
        </p:txBody>
      </p:sp>
      <mc:AlternateContent xmlns:mc="http://schemas.openxmlformats.org/markup-compatibility/2006" xmlns:a14="http://schemas.microsoft.com/office/drawing/2010/main">
        <mc:Choice Requires="a14">
          <p:sp>
            <p:nvSpPr>
              <p:cNvPr id="99" name="Signer :"/>
              <p:cNvSpPr txBox="1"/>
              <p:nvPr/>
            </p:nvSpPr>
            <p:spPr>
              <a:xfrm>
                <a:off x="8495017" y="7419360"/>
                <a:ext cx="3422443" cy="110640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lvl="1">
                  <a:defRPr sz="6000"/>
                </a:pPr>
                <a:r>
                  <a:t>Signer : </a:t>
                </a:r>
                <a14:m>
                  <m:oMath xmlns:m="http://schemas.openxmlformats.org/officeDocument/2006/math">
                    <m:r>
                      <a:rPr sz="6450" i="1">
                        <a:solidFill>
                          <a:srgbClr val="000000"/>
                        </a:solidFill>
                        <a:latin typeface="Cambria Math" panose="02040503050406030204" pitchFamily="18" charset="0"/>
                      </a:rPr>
                      <m:t>𝑠𝑘</m:t>
                    </m:r>
                  </m:oMath>
                </a14:m>
                <a:endParaRPr/>
              </a:p>
            </p:txBody>
          </p:sp>
        </mc:Choice>
        <mc:Fallback xmlns="">
          <p:sp>
            <p:nvSpPr>
              <p:cNvPr id="99" name="Signer :"/>
              <p:cNvSpPr txBox="1">
                <a:spLocks noRot="1" noChangeAspect="1" noMove="1" noResize="1" noEditPoints="1" noAdjustHandles="1" noChangeArrowheads="1" noChangeShapeType="1" noTextEdit="1"/>
              </p:cNvSpPr>
              <p:nvPr/>
            </p:nvSpPr>
            <p:spPr>
              <a:xfrm>
                <a:off x="8495017" y="7419360"/>
                <a:ext cx="3422443" cy="1106402"/>
              </a:xfrm>
              <a:prstGeom prst="rect">
                <a:avLst/>
              </a:prstGeom>
              <a:blipFill>
                <a:blip r:embed="rId3"/>
                <a:stretch>
                  <a:fillRect l="-10000" t="-4545" r="-8889" b="-40909"/>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0" name="User :  ,"/>
              <p:cNvSpPr txBox="1"/>
              <p:nvPr/>
            </p:nvSpPr>
            <p:spPr>
              <a:xfrm>
                <a:off x="20078627" y="7391932"/>
                <a:ext cx="3979723" cy="1161256"/>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lvl="1">
                  <a:defRPr sz="6000"/>
                </a:pPr>
                <a:r>
                  <a:rPr dirty="0"/>
                  <a:t>User : </a:t>
                </a:r>
                <a14:m>
                  <m:oMath xmlns:m="http://schemas.openxmlformats.org/officeDocument/2006/math">
                    <m:r>
                      <a:rPr sz="5900" i="1">
                        <a:solidFill>
                          <a:srgbClr val="000000"/>
                        </a:solidFill>
                        <a:latin typeface="Cambria Math" panose="02040503050406030204" pitchFamily="18" charset="0"/>
                      </a:rPr>
                      <m:t>𝑝𝑘</m:t>
                    </m:r>
                  </m:oMath>
                </a14:m>
                <a:r>
                  <a:rPr dirty="0"/>
                  <a:t>, </a:t>
                </a:r>
                <a14:m>
                  <m:oMath xmlns:m="http://schemas.openxmlformats.org/officeDocument/2006/math">
                    <m:r>
                      <a:rPr sz="6750" i="1">
                        <a:solidFill>
                          <a:srgbClr val="000000"/>
                        </a:solidFill>
                        <a:latin typeface="Cambria Math" panose="02040503050406030204" pitchFamily="18" charset="0"/>
                      </a:rPr>
                      <m:t>𝑚</m:t>
                    </m:r>
                  </m:oMath>
                </a14:m>
                <a:endParaRPr dirty="0"/>
              </a:p>
            </p:txBody>
          </p:sp>
        </mc:Choice>
        <mc:Fallback xmlns="">
          <p:sp>
            <p:nvSpPr>
              <p:cNvPr id="100" name="User :  ,"/>
              <p:cNvSpPr txBox="1">
                <a:spLocks noRot="1" noChangeAspect="1" noMove="1" noResize="1" noEditPoints="1" noAdjustHandles="1" noChangeArrowheads="1" noChangeShapeType="1" noTextEdit="1"/>
              </p:cNvSpPr>
              <p:nvPr/>
            </p:nvSpPr>
            <p:spPr>
              <a:xfrm>
                <a:off x="20078627" y="7391932"/>
                <a:ext cx="3979723" cy="1161256"/>
              </a:xfrm>
              <a:prstGeom prst="rect">
                <a:avLst/>
              </a:prstGeom>
              <a:blipFill>
                <a:blip r:embed="rId4"/>
                <a:stretch>
                  <a:fillRect l="-8599" t="-2174" r="-6688" b="-36957"/>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101" name="Line"/>
          <p:cNvSpPr/>
          <p:nvPr/>
        </p:nvSpPr>
        <p:spPr>
          <a:xfrm>
            <a:off x="13076705" y="8881898"/>
            <a:ext cx="5911486" cy="1"/>
          </a:xfrm>
          <a:prstGeom prst="line">
            <a:avLst/>
          </a:prstGeom>
          <a:ln w="76200">
            <a:solidFill>
              <a:srgbClr val="000000"/>
            </a:solidFill>
            <a:tailEnd type="triangle"/>
          </a:ln>
        </p:spPr>
        <p:txBody>
          <a:bodyPr lIns="121917" tIns="121917" rIns="121917" bIns="121917"/>
          <a:lstStyle/>
          <a:p>
            <a:endParaRPr/>
          </a:p>
        </p:txBody>
      </p:sp>
      <p:sp>
        <p:nvSpPr>
          <p:cNvPr id="102" name="Line"/>
          <p:cNvSpPr/>
          <p:nvPr/>
        </p:nvSpPr>
        <p:spPr>
          <a:xfrm>
            <a:off x="13076705" y="10176288"/>
            <a:ext cx="5911486" cy="1"/>
          </a:xfrm>
          <a:prstGeom prst="line">
            <a:avLst/>
          </a:prstGeom>
          <a:ln w="76200">
            <a:solidFill>
              <a:srgbClr val="000000"/>
            </a:solidFill>
            <a:headEnd type="triangle"/>
          </a:ln>
        </p:spPr>
        <p:txBody>
          <a:bodyPr lIns="121917" tIns="121917" rIns="121917" bIns="121917"/>
          <a:lstStyle/>
          <a:p>
            <a:endParaRPr/>
          </a:p>
        </p:txBody>
      </p:sp>
      <p:sp>
        <p:nvSpPr>
          <p:cNvPr id="103" name="Line"/>
          <p:cNvSpPr/>
          <p:nvPr/>
        </p:nvSpPr>
        <p:spPr>
          <a:xfrm>
            <a:off x="13076705" y="11470679"/>
            <a:ext cx="5911486" cy="1"/>
          </a:xfrm>
          <a:prstGeom prst="line">
            <a:avLst/>
          </a:prstGeom>
          <a:ln w="76200">
            <a:solidFill>
              <a:srgbClr val="000000"/>
            </a:solidFill>
            <a:tailEnd type="triangle"/>
          </a:ln>
        </p:spPr>
        <p:txBody>
          <a:bodyPr lIns="121917" tIns="121917" rIns="121917" bIns="121917"/>
          <a:lstStyle/>
          <a:p>
            <a:endParaRPr/>
          </a:p>
        </p:txBody>
      </p:sp>
      <mc:AlternateContent xmlns:mc="http://schemas.openxmlformats.org/markup-compatibility/2006" xmlns:a14="http://schemas.microsoft.com/office/drawing/2010/main">
        <mc:Choice Requires="a14">
          <p:sp>
            <p:nvSpPr>
              <p:cNvPr id="104" name="Signature"/>
              <p:cNvSpPr txBox="1"/>
              <p:nvPr/>
            </p:nvSpPr>
            <p:spPr>
              <a:xfrm>
                <a:off x="20089245" y="11857506"/>
                <a:ext cx="3772800" cy="107056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6000"/>
                </a:pPr>
                <a:r>
                  <a:t>Signature </a:t>
                </a:r>
                <a14:m>
                  <m:oMath xmlns:m="http://schemas.openxmlformats.org/officeDocument/2006/math">
                    <m:r>
                      <a:rPr sz="6400" i="1">
                        <a:solidFill>
                          <a:srgbClr val="000000"/>
                        </a:solidFill>
                        <a:latin typeface="Cambria Math" panose="02040503050406030204" pitchFamily="18" charset="0"/>
                      </a:rPr>
                      <m:t>𝜎</m:t>
                    </m:r>
                  </m:oMath>
                </a14:m>
                <a:endParaRPr/>
              </a:p>
            </p:txBody>
          </p:sp>
        </mc:Choice>
        <mc:Fallback xmlns="">
          <p:sp>
            <p:nvSpPr>
              <p:cNvPr id="104" name="Signature"/>
              <p:cNvSpPr txBox="1">
                <a:spLocks noRot="1" noChangeAspect="1" noMove="1" noResize="1" noEditPoints="1" noAdjustHandles="1" noChangeArrowheads="1" noChangeShapeType="1" noTextEdit="1"/>
              </p:cNvSpPr>
              <p:nvPr/>
            </p:nvSpPr>
            <p:spPr>
              <a:xfrm>
                <a:off x="20089245" y="11857506"/>
                <a:ext cx="3772800" cy="1070562"/>
              </a:xfrm>
              <a:prstGeom prst="rect">
                <a:avLst/>
              </a:prstGeom>
              <a:blipFill>
                <a:blip r:embed="rId5"/>
                <a:stretch>
                  <a:fillRect l="-8725" t="-5814" r="-4027" b="-43023"/>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105" name="Fountain Pen"/>
          <p:cNvSpPr/>
          <p:nvPr/>
        </p:nvSpPr>
        <p:spPr>
          <a:xfrm>
            <a:off x="4599209" y="7789471"/>
            <a:ext cx="1853189" cy="4377688"/>
          </a:xfrm>
          <a:custGeom>
            <a:avLst/>
            <a:gdLst/>
            <a:ahLst/>
            <a:cxnLst>
              <a:cxn ang="0">
                <a:pos x="wd2" y="hd2"/>
              </a:cxn>
              <a:cxn ang="5400000">
                <a:pos x="wd2" y="hd2"/>
              </a:cxn>
              <a:cxn ang="10800000">
                <a:pos x="wd2" y="hd2"/>
              </a:cxn>
              <a:cxn ang="16200000">
                <a:pos x="wd2" y="hd2"/>
              </a:cxn>
            </a:cxnLst>
            <a:rect l="0" t="0" r="r" b="b"/>
            <a:pathLst>
              <a:path w="21600" h="21600" extrusionOk="0">
                <a:moveTo>
                  <a:pt x="1935" y="0"/>
                </a:moveTo>
                <a:cubicBezTo>
                  <a:pt x="1645" y="0"/>
                  <a:pt x="1407" y="101"/>
                  <a:pt x="1407" y="224"/>
                </a:cubicBezTo>
                <a:lnTo>
                  <a:pt x="1407" y="3038"/>
                </a:lnTo>
                <a:cubicBezTo>
                  <a:pt x="1407" y="3161"/>
                  <a:pt x="1645" y="3262"/>
                  <a:pt x="1935" y="3262"/>
                </a:cubicBezTo>
                <a:lnTo>
                  <a:pt x="19665" y="3262"/>
                </a:lnTo>
                <a:cubicBezTo>
                  <a:pt x="19955" y="3262"/>
                  <a:pt x="20193" y="3161"/>
                  <a:pt x="20193" y="3038"/>
                </a:cubicBezTo>
                <a:lnTo>
                  <a:pt x="20193" y="224"/>
                </a:lnTo>
                <a:cubicBezTo>
                  <a:pt x="20193" y="101"/>
                  <a:pt x="19955" y="0"/>
                  <a:pt x="19665" y="0"/>
                </a:cubicBezTo>
                <a:lnTo>
                  <a:pt x="1935" y="0"/>
                </a:lnTo>
                <a:close/>
                <a:moveTo>
                  <a:pt x="1882" y="3889"/>
                </a:moveTo>
                <a:cubicBezTo>
                  <a:pt x="1882" y="3889"/>
                  <a:pt x="1613" y="7417"/>
                  <a:pt x="0" y="12311"/>
                </a:cubicBezTo>
                <a:lnTo>
                  <a:pt x="10218" y="21600"/>
                </a:lnTo>
                <a:lnTo>
                  <a:pt x="10602" y="16527"/>
                </a:lnTo>
                <a:lnTo>
                  <a:pt x="10602" y="11088"/>
                </a:lnTo>
                <a:cubicBezTo>
                  <a:pt x="9608" y="11046"/>
                  <a:pt x="8831" y="10690"/>
                  <a:pt x="8831" y="10258"/>
                </a:cubicBezTo>
                <a:cubicBezTo>
                  <a:pt x="8831" y="9798"/>
                  <a:pt x="9712" y="9425"/>
                  <a:pt x="10800" y="9425"/>
                </a:cubicBezTo>
                <a:cubicBezTo>
                  <a:pt x="11888" y="9425"/>
                  <a:pt x="12769" y="9798"/>
                  <a:pt x="12769" y="10258"/>
                </a:cubicBezTo>
                <a:cubicBezTo>
                  <a:pt x="12769" y="10691"/>
                  <a:pt x="11993" y="11046"/>
                  <a:pt x="10998" y="11088"/>
                </a:cubicBezTo>
                <a:lnTo>
                  <a:pt x="10998" y="16527"/>
                </a:lnTo>
                <a:lnTo>
                  <a:pt x="11382" y="21600"/>
                </a:lnTo>
                <a:lnTo>
                  <a:pt x="21600" y="12311"/>
                </a:lnTo>
                <a:cubicBezTo>
                  <a:pt x="19987" y="7417"/>
                  <a:pt x="19718" y="3889"/>
                  <a:pt x="19718" y="3889"/>
                </a:cubicBezTo>
                <a:lnTo>
                  <a:pt x="11559" y="3889"/>
                </a:lnTo>
                <a:lnTo>
                  <a:pt x="10041" y="3889"/>
                </a:lnTo>
                <a:lnTo>
                  <a:pt x="1882" y="3889"/>
                </a:lnTo>
                <a:close/>
              </a:path>
            </a:pathLst>
          </a:custGeom>
          <a:solidFill>
            <a:schemeClr val="accent5">
              <a:lumOff val="10098"/>
            </a:schemeClr>
          </a:solidFill>
          <a:ln w="12700">
            <a:miter lim="400000"/>
          </a:ln>
        </p:spPr>
        <p:txBody>
          <a:bodyPr lIns="121917" tIns="121917" rIns="121917" bIns="121917" anchor="ctr"/>
          <a:lstStyle/>
          <a:p>
            <a:endParaRPr/>
          </a:p>
        </p:txBody>
      </p:sp>
      <p:sp>
        <p:nvSpPr>
          <p:cNvPr id="106" name="Computer"/>
          <p:cNvSpPr/>
          <p:nvPr/>
        </p:nvSpPr>
        <p:spPr>
          <a:xfrm>
            <a:off x="25612498" y="8268614"/>
            <a:ext cx="4727923" cy="3815350"/>
          </a:xfrm>
          <a:custGeom>
            <a:avLst/>
            <a:gdLst/>
            <a:ahLst/>
            <a:cxnLst>
              <a:cxn ang="0">
                <a:pos x="wd2" y="hd2"/>
              </a:cxn>
              <a:cxn ang="5400000">
                <a:pos x="wd2" y="hd2"/>
              </a:cxn>
              <a:cxn ang="10800000">
                <a:pos x="wd2" y="hd2"/>
              </a:cxn>
              <a:cxn ang="16200000">
                <a:pos x="wd2" y="hd2"/>
              </a:cxn>
            </a:cxnLst>
            <a:rect l="0" t="0" r="r" b="b"/>
            <a:pathLst>
              <a:path w="21595" h="21600" extrusionOk="0">
                <a:moveTo>
                  <a:pt x="464" y="0"/>
                </a:moveTo>
                <a:cubicBezTo>
                  <a:pt x="210" y="0"/>
                  <a:pt x="0" y="261"/>
                  <a:pt x="0" y="575"/>
                </a:cubicBezTo>
                <a:lnTo>
                  <a:pt x="0" y="17777"/>
                </a:lnTo>
                <a:cubicBezTo>
                  <a:pt x="0" y="18091"/>
                  <a:pt x="210" y="18354"/>
                  <a:pt x="464" y="18354"/>
                </a:cubicBezTo>
                <a:lnTo>
                  <a:pt x="9148" y="18354"/>
                </a:lnTo>
                <a:lnTo>
                  <a:pt x="9116" y="18513"/>
                </a:lnTo>
                <a:lnTo>
                  <a:pt x="8753" y="20763"/>
                </a:lnTo>
                <a:lnTo>
                  <a:pt x="7690" y="20763"/>
                </a:lnTo>
                <a:lnTo>
                  <a:pt x="7690" y="21600"/>
                </a:lnTo>
                <a:lnTo>
                  <a:pt x="10486" y="21600"/>
                </a:lnTo>
                <a:lnTo>
                  <a:pt x="11107" y="21600"/>
                </a:lnTo>
                <a:lnTo>
                  <a:pt x="13905" y="21600"/>
                </a:lnTo>
                <a:lnTo>
                  <a:pt x="13905" y="20763"/>
                </a:lnTo>
                <a:lnTo>
                  <a:pt x="12842" y="20763"/>
                </a:lnTo>
                <a:lnTo>
                  <a:pt x="12479" y="18513"/>
                </a:lnTo>
                <a:lnTo>
                  <a:pt x="12452" y="18354"/>
                </a:lnTo>
                <a:lnTo>
                  <a:pt x="21131" y="18354"/>
                </a:lnTo>
                <a:cubicBezTo>
                  <a:pt x="21384" y="18354"/>
                  <a:pt x="21595" y="18091"/>
                  <a:pt x="21595" y="17777"/>
                </a:cubicBezTo>
                <a:lnTo>
                  <a:pt x="21595" y="575"/>
                </a:lnTo>
                <a:cubicBezTo>
                  <a:pt x="21600" y="261"/>
                  <a:pt x="21389" y="0"/>
                  <a:pt x="21136" y="0"/>
                </a:cubicBezTo>
                <a:lnTo>
                  <a:pt x="464" y="0"/>
                </a:lnTo>
                <a:close/>
                <a:moveTo>
                  <a:pt x="10800" y="542"/>
                </a:moveTo>
                <a:cubicBezTo>
                  <a:pt x="10913" y="542"/>
                  <a:pt x="11006" y="650"/>
                  <a:pt x="11006" y="797"/>
                </a:cubicBezTo>
                <a:cubicBezTo>
                  <a:pt x="11006" y="937"/>
                  <a:pt x="10913" y="1052"/>
                  <a:pt x="10800" y="1052"/>
                </a:cubicBezTo>
                <a:cubicBezTo>
                  <a:pt x="10686" y="1052"/>
                  <a:pt x="10594" y="937"/>
                  <a:pt x="10594" y="797"/>
                </a:cubicBezTo>
                <a:cubicBezTo>
                  <a:pt x="10594" y="656"/>
                  <a:pt x="10686" y="542"/>
                  <a:pt x="10800" y="542"/>
                </a:cubicBezTo>
                <a:close/>
                <a:moveTo>
                  <a:pt x="1242" y="1734"/>
                </a:moveTo>
                <a:lnTo>
                  <a:pt x="20358" y="1734"/>
                </a:lnTo>
                <a:lnTo>
                  <a:pt x="20358" y="15233"/>
                </a:lnTo>
                <a:lnTo>
                  <a:pt x="1242" y="15233"/>
                </a:lnTo>
                <a:lnTo>
                  <a:pt x="1242" y="1734"/>
                </a:lnTo>
                <a:close/>
              </a:path>
            </a:pathLst>
          </a:custGeom>
          <a:solidFill>
            <a:schemeClr val="accent6">
              <a:satOff val="-3457"/>
              <a:lumOff val="13039"/>
            </a:schemeClr>
          </a:solidFill>
          <a:ln w="12700">
            <a:miter lim="400000"/>
          </a:ln>
        </p:spPr>
        <p:txBody>
          <a:bodyPr lIns="121917" tIns="121917" rIns="121917" bIns="121917" anchor="ctr"/>
          <a:lstStyle/>
          <a:p>
            <a:endParaRPr/>
          </a:p>
        </p:txBody>
      </p:sp>
      <mc:AlternateContent xmlns:mc="http://schemas.openxmlformats.org/markup-compatibility/2006" xmlns:a14="http://schemas.microsoft.com/office/drawing/2010/main">
        <mc:Choice Requires="a14">
          <p:sp>
            <p:nvSpPr>
              <p:cNvPr id="107" name="Text"/>
              <p:cNvSpPr txBox="1"/>
              <p:nvPr/>
            </p:nvSpPr>
            <p:spPr>
              <a:xfrm>
                <a:off x="8426209" y="5284260"/>
                <a:ext cx="6746094" cy="152805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6000"/>
                </a:lvl1pPr>
              </a:lstStyle>
              <a:p>
                <a:pPr/>
                <a14:m>
                  <m:oMathPara xmlns:m="http://schemas.openxmlformats.org/officeDocument/2006/math">
                    <m:oMathParaPr>
                      <m:jc m:val="left"/>
                    </m:oMathParaPr>
                    <m:oMath xmlns:m="http://schemas.openxmlformats.org/officeDocument/2006/math">
                      <m:r>
                        <a:rPr sz="6400" i="1">
                          <a:solidFill>
                            <a:srgbClr val="000000"/>
                          </a:solidFill>
                          <a:latin typeface="Cambria Math" panose="02040503050406030204" pitchFamily="18" charset="0"/>
                        </a:rPr>
                        <m:t>(</m:t>
                      </m:r>
                      <m:r>
                        <a:rPr sz="6400" i="1">
                          <a:solidFill>
                            <a:srgbClr val="000000"/>
                          </a:solidFill>
                          <a:latin typeface="Cambria Math" panose="02040503050406030204" pitchFamily="18" charset="0"/>
                        </a:rPr>
                        <m:t>𝑠𝑘</m:t>
                      </m:r>
                      <m:r>
                        <a:rPr sz="6400" i="1">
                          <a:solidFill>
                            <a:srgbClr val="000000"/>
                          </a:solidFill>
                          <a:latin typeface="Cambria Math" panose="02040503050406030204" pitchFamily="18" charset="0"/>
                        </a:rPr>
                        <m:t>,</m:t>
                      </m:r>
                      <m:r>
                        <a:rPr sz="6400" i="1">
                          <a:solidFill>
                            <a:srgbClr val="000000"/>
                          </a:solidFill>
                          <a:latin typeface="Cambria Math" panose="02040503050406030204" pitchFamily="18" charset="0"/>
                        </a:rPr>
                        <m:t>𝑝𝑘</m:t>
                      </m:r>
                      <m:r>
                        <a:rPr sz="6400" i="1">
                          <a:solidFill>
                            <a:srgbClr val="000000"/>
                          </a:solidFill>
                          <a:latin typeface="Cambria Math" panose="02040503050406030204" pitchFamily="18" charset="0"/>
                        </a:rPr>
                        <m:t>)</m:t>
                      </m:r>
                      <m:limUpp>
                        <m:limUppPr>
                          <m:ctrlPr>
                            <a:rPr sz="6400" i="1">
                              <a:solidFill>
                                <a:srgbClr val="000000"/>
                              </a:solidFill>
                              <a:latin typeface="Cambria Math" panose="02040503050406030204" pitchFamily="18" charset="0"/>
                            </a:rPr>
                          </m:ctrlPr>
                        </m:limUppPr>
                        <m:e>
                          <m:r>
                            <a:rPr sz="6400" i="1">
                              <a:solidFill>
                                <a:srgbClr val="000000"/>
                              </a:solidFill>
                              <a:latin typeface="Cambria Math" panose="02040503050406030204" pitchFamily="18" charset="0"/>
                            </a:rPr>
                            <m:t>⟵</m:t>
                          </m:r>
                        </m:e>
                        <m:lim>
                          <m:r>
                            <a:rPr sz="6400" i="1">
                              <a:solidFill>
                                <a:srgbClr val="000000"/>
                              </a:solidFill>
                              <a:latin typeface="Cambria Math" panose="02040503050406030204" pitchFamily="18" charset="0"/>
                            </a:rPr>
                            <m:t>$</m:t>
                          </m:r>
                        </m:lim>
                      </m:limUpp>
                      <m:r>
                        <m:rPr>
                          <m:nor/>
                        </m:rPr>
                        <a:rPr sz="6400" i="1">
                          <a:solidFill>
                            <a:srgbClr val="000000"/>
                          </a:solidFill>
                          <a:latin typeface="Cambria Math" panose="02040503050406030204" pitchFamily="18" charset="0"/>
                        </a:rPr>
                        <m:t>KeyGen</m:t>
                      </m:r>
                    </m:oMath>
                  </m:oMathPara>
                </a14:m>
                <a:endParaRPr/>
              </a:p>
            </p:txBody>
          </p:sp>
        </mc:Choice>
        <mc:Fallback xmlns="">
          <p:sp>
            <p:nvSpPr>
              <p:cNvPr id="107" name="Text"/>
              <p:cNvSpPr txBox="1">
                <a:spLocks noRot="1" noChangeAspect="1" noMove="1" noResize="1" noEditPoints="1" noAdjustHandles="1" noChangeArrowheads="1" noChangeShapeType="1" noTextEdit="1"/>
              </p:cNvSpPr>
              <p:nvPr/>
            </p:nvSpPr>
            <p:spPr>
              <a:xfrm>
                <a:off x="8426209" y="5284260"/>
                <a:ext cx="6746094" cy="1528050"/>
              </a:xfrm>
              <a:prstGeom prst="rect">
                <a:avLst/>
              </a:prstGeom>
              <a:blipFill>
                <a:blip r:embed="rId6"/>
                <a:stretch>
                  <a:fillRect l="-3759" r="-8083" b="-1818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108" name="Blind"/>
          <p:cNvSpPr txBox="1"/>
          <p:nvPr/>
        </p:nvSpPr>
        <p:spPr>
          <a:xfrm rot="1509653">
            <a:off x="4402173" y="8261183"/>
            <a:ext cx="2247260" cy="1241430"/>
          </a:xfrm>
          <a:prstGeom prst="rect">
            <a:avLst/>
          </a:prstGeom>
          <a:ln w="101600">
            <a:solidFill>
              <a:srgbClr val="DE224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7000" b="1">
                <a:solidFill>
                  <a:srgbClr val="DE2240"/>
                </a:solidFill>
              </a:defRPr>
            </a:lvl1pPr>
          </a:lstStyle>
          <a:p>
            <a:r>
              <a:t>Blind</a:t>
            </a:r>
          </a:p>
        </p:txBody>
      </p:sp>
      <p:sp>
        <p:nvSpPr>
          <p:cNvPr id="109" name="Slide Number"/>
          <p:cNvSpPr txBox="1">
            <a:spLocks noGrp="1"/>
          </p:cNvSpPr>
          <p:nvPr>
            <p:ph type="sldNum" sz="quarter" idx="4294967295"/>
          </p:nvPr>
        </p:nvSpPr>
        <p:spPr>
          <a:xfrm>
            <a:off x="29801413" y="18105782"/>
            <a:ext cx="475388" cy="69463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7</a:t>
            </a:fld>
            <a:endParaRPr/>
          </a:p>
        </p:txBody>
      </p:sp>
      <mc:AlternateContent xmlns:mc="http://schemas.openxmlformats.org/markup-compatibility/2006" xmlns:a14="http://schemas.microsoft.com/office/drawing/2010/main">
        <mc:Choice Requires="a14">
          <p:sp>
            <p:nvSpPr>
              <p:cNvPr id="110" name="Accept/Reject"/>
              <p:cNvSpPr txBox="1"/>
              <p:nvPr/>
            </p:nvSpPr>
            <p:spPr>
              <a:xfrm>
                <a:off x="19155156" y="14514245"/>
                <a:ext cx="11081617" cy="1223406"/>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sz="6000"/>
                </a:pPr>
                <a:r>
                  <a:rPr lang="en-US" sz="6350" dirty="0">
                    <a:solidFill>
                      <a:srgbClr val="000000"/>
                    </a:solidFill>
                  </a:rPr>
                  <a:t>Verify</a:t>
                </a:r>
                <a14:m>
                  <m:oMath xmlns:m="http://schemas.openxmlformats.org/officeDocument/2006/math">
                    <m:r>
                      <a:rPr lang="en-US" sz="6350" b="0" i="0" smtClean="0">
                        <a:solidFill>
                          <a:srgbClr val="000000"/>
                        </a:solidFill>
                        <a:latin typeface="Cambria Math" panose="02040503050406030204" pitchFamily="18" charset="0"/>
                      </a:rPr>
                      <m:t>(</m:t>
                    </m:r>
                    <m:r>
                      <a:rPr lang="en-US" sz="6350" i="1">
                        <a:solidFill>
                          <a:srgbClr val="000000"/>
                        </a:solidFill>
                        <a:latin typeface="Cambria Math" panose="02040503050406030204" pitchFamily="18" charset="0"/>
                      </a:rPr>
                      <m:t>𝑝𝑘</m:t>
                    </m:r>
                    <m:r>
                      <a:rPr lang="en-US" sz="6350" i="1">
                        <a:solidFill>
                          <a:srgbClr val="000000"/>
                        </a:solidFill>
                        <a:latin typeface="Cambria Math" panose="02040503050406030204" pitchFamily="18" charset="0"/>
                      </a:rPr>
                      <m:t>,</m:t>
                    </m:r>
                    <m:r>
                      <a:rPr lang="en-US" sz="6350" i="1">
                        <a:solidFill>
                          <a:srgbClr val="000000"/>
                        </a:solidFill>
                        <a:latin typeface="Cambria Math" panose="02040503050406030204" pitchFamily="18" charset="0"/>
                      </a:rPr>
                      <m:t>𝑚</m:t>
                    </m:r>
                    <m:r>
                      <a:rPr lang="en-US" sz="6350" i="1">
                        <a:solidFill>
                          <a:srgbClr val="000000"/>
                        </a:solidFill>
                        <a:latin typeface="Cambria Math" panose="02040503050406030204" pitchFamily="18" charset="0"/>
                      </a:rPr>
                      <m:t>,</m:t>
                    </m:r>
                    <m:r>
                      <a:rPr lang="en-US" sz="6350" i="1">
                        <a:solidFill>
                          <a:srgbClr val="000000"/>
                        </a:solidFill>
                        <a:latin typeface="Cambria Math" panose="02040503050406030204" pitchFamily="18" charset="0"/>
                      </a:rPr>
                      <m:t>𝜎</m:t>
                    </m:r>
                    <m:r>
                      <a:rPr lang="en-US" sz="6350" i="1">
                        <a:solidFill>
                          <a:srgbClr val="000000"/>
                        </a:solidFill>
                        <a:latin typeface="Cambria Math" panose="02040503050406030204" pitchFamily="18" charset="0"/>
                      </a:rPr>
                      <m:t>)→</m:t>
                    </m:r>
                  </m:oMath>
                </a14:m>
                <a:r>
                  <a:rPr lang="en-US" dirty="0"/>
                  <a:t>Accept/Reject</a:t>
                </a:r>
                <a:endParaRPr dirty="0"/>
              </a:p>
            </p:txBody>
          </p:sp>
        </mc:Choice>
        <mc:Fallback xmlns="">
          <p:sp>
            <p:nvSpPr>
              <p:cNvPr id="110" name="Accept/Reject"/>
              <p:cNvSpPr txBox="1">
                <a:spLocks noRot="1" noChangeAspect="1" noMove="1" noResize="1" noEditPoints="1" noAdjustHandles="1" noChangeArrowheads="1" noChangeShapeType="1" noTextEdit="1"/>
              </p:cNvSpPr>
              <p:nvPr/>
            </p:nvSpPr>
            <p:spPr>
              <a:xfrm>
                <a:off x="19155156" y="14514245"/>
                <a:ext cx="11081617" cy="1223406"/>
              </a:xfrm>
              <a:prstGeom prst="rect">
                <a:avLst/>
              </a:prstGeom>
              <a:blipFill>
                <a:blip r:embed="rId7"/>
                <a:stretch>
                  <a:fillRect l="-3322" t="-8163" r="-573" b="-28571"/>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Tree>
    <p:extLst>
      <p:ext uri="{BB962C8B-B14F-4D97-AF65-F5344CB8AC3E}">
        <p14:creationId xmlns:p14="http://schemas.microsoft.com/office/powerpoint/2010/main" val="23708398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Blind Signature"/>
          <p:cNvSpPr txBox="1">
            <a:spLocks noGrp="1"/>
          </p:cNvSpPr>
          <p:nvPr>
            <p:ph type="title"/>
          </p:nvPr>
        </p:nvSpPr>
        <p:spPr>
          <a:prstGeom prst="rect">
            <a:avLst/>
          </a:prstGeom>
        </p:spPr>
        <p:txBody>
          <a:bodyPr/>
          <a:lstStyle/>
          <a:p>
            <a:r>
              <a:rPr lang="en-US" dirty="0"/>
              <a:t>Unforgeability</a:t>
            </a:r>
            <a:endParaRPr dirty="0"/>
          </a:p>
        </p:txBody>
      </p:sp>
      <mc:AlternateContent xmlns:mc="http://schemas.openxmlformats.org/markup-compatibility/2006" xmlns:a14="http://schemas.microsoft.com/office/drawing/2010/main">
        <mc:Choice Requires="a14">
          <p:sp>
            <p:nvSpPr>
              <p:cNvPr id="99" name="Signer :"/>
              <p:cNvSpPr txBox="1"/>
              <p:nvPr/>
            </p:nvSpPr>
            <p:spPr>
              <a:xfrm>
                <a:off x="8495017" y="7419360"/>
                <a:ext cx="3422443" cy="110640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lvl="1">
                  <a:defRPr sz="6000"/>
                </a:pPr>
                <a:r>
                  <a:t>Signer : </a:t>
                </a:r>
                <a14:m>
                  <m:oMath xmlns:m="http://schemas.openxmlformats.org/officeDocument/2006/math">
                    <m:r>
                      <a:rPr sz="6450" i="1">
                        <a:solidFill>
                          <a:srgbClr val="000000"/>
                        </a:solidFill>
                        <a:latin typeface="Cambria Math" panose="02040503050406030204" pitchFamily="18" charset="0"/>
                      </a:rPr>
                      <m:t>𝑠𝑘</m:t>
                    </m:r>
                  </m:oMath>
                </a14:m>
                <a:endParaRPr/>
              </a:p>
            </p:txBody>
          </p:sp>
        </mc:Choice>
        <mc:Fallback xmlns="">
          <p:sp>
            <p:nvSpPr>
              <p:cNvPr id="99" name="Signer :"/>
              <p:cNvSpPr txBox="1">
                <a:spLocks noRot="1" noChangeAspect="1" noMove="1" noResize="1" noEditPoints="1" noAdjustHandles="1" noChangeArrowheads="1" noChangeShapeType="1" noTextEdit="1"/>
              </p:cNvSpPr>
              <p:nvPr/>
            </p:nvSpPr>
            <p:spPr>
              <a:xfrm>
                <a:off x="8495017" y="7419360"/>
                <a:ext cx="3422443" cy="1106402"/>
              </a:xfrm>
              <a:prstGeom prst="rect">
                <a:avLst/>
              </a:prstGeom>
              <a:blipFill>
                <a:blip r:embed="rId3"/>
                <a:stretch>
                  <a:fillRect l="-10000" t="-4545" r="-8889" b="-40909"/>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101" name="Line"/>
          <p:cNvSpPr/>
          <p:nvPr/>
        </p:nvSpPr>
        <p:spPr>
          <a:xfrm>
            <a:off x="13076705" y="8881898"/>
            <a:ext cx="5911486" cy="1"/>
          </a:xfrm>
          <a:prstGeom prst="line">
            <a:avLst/>
          </a:prstGeom>
          <a:ln w="76200">
            <a:solidFill>
              <a:srgbClr val="000000"/>
            </a:solidFill>
            <a:tailEnd type="triangle"/>
          </a:ln>
        </p:spPr>
        <p:txBody>
          <a:bodyPr lIns="121917" tIns="121917" rIns="121917" bIns="121917"/>
          <a:lstStyle/>
          <a:p>
            <a:endParaRPr/>
          </a:p>
        </p:txBody>
      </p:sp>
      <p:sp>
        <p:nvSpPr>
          <p:cNvPr id="102" name="Line"/>
          <p:cNvSpPr/>
          <p:nvPr/>
        </p:nvSpPr>
        <p:spPr>
          <a:xfrm>
            <a:off x="13076705" y="10176288"/>
            <a:ext cx="5911486" cy="1"/>
          </a:xfrm>
          <a:prstGeom prst="line">
            <a:avLst/>
          </a:prstGeom>
          <a:ln w="76200">
            <a:solidFill>
              <a:srgbClr val="000000"/>
            </a:solidFill>
            <a:headEnd type="triangle"/>
          </a:ln>
        </p:spPr>
        <p:txBody>
          <a:bodyPr lIns="121917" tIns="121917" rIns="121917" bIns="121917"/>
          <a:lstStyle/>
          <a:p>
            <a:endParaRPr/>
          </a:p>
        </p:txBody>
      </p:sp>
      <p:sp>
        <p:nvSpPr>
          <p:cNvPr id="103" name="Line"/>
          <p:cNvSpPr/>
          <p:nvPr/>
        </p:nvSpPr>
        <p:spPr>
          <a:xfrm>
            <a:off x="13076705" y="11470679"/>
            <a:ext cx="5911486" cy="1"/>
          </a:xfrm>
          <a:prstGeom prst="line">
            <a:avLst/>
          </a:prstGeom>
          <a:ln w="76200">
            <a:solidFill>
              <a:srgbClr val="000000"/>
            </a:solidFill>
            <a:tailEnd type="triangle"/>
          </a:ln>
        </p:spPr>
        <p:txBody>
          <a:bodyPr lIns="121917" tIns="121917" rIns="121917" bIns="121917"/>
          <a:lstStyle/>
          <a:p>
            <a:endParaRPr/>
          </a:p>
        </p:txBody>
      </p:sp>
      <p:sp>
        <p:nvSpPr>
          <p:cNvPr id="105" name="Fountain Pen"/>
          <p:cNvSpPr/>
          <p:nvPr/>
        </p:nvSpPr>
        <p:spPr>
          <a:xfrm>
            <a:off x="4599209" y="7789471"/>
            <a:ext cx="1853189" cy="4377688"/>
          </a:xfrm>
          <a:custGeom>
            <a:avLst/>
            <a:gdLst/>
            <a:ahLst/>
            <a:cxnLst>
              <a:cxn ang="0">
                <a:pos x="wd2" y="hd2"/>
              </a:cxn>
              <a:cxn ang="5400000">
                <a:pos x="wd2" y="hd2"/>
              </a:cxn>
              <a:cxn ang="10800000">
                <a:pos x="wd2" y="hd2"/>
              </a:cxn>
              <a:cxn ang="16200000">
                <a:pos x="wd2" y="hd2"/>
              </a:cxn>
            </a:cxnLst>
            <a:rect l="0" t="0" r="r" b="b"/>
            <a:pathLst>
              <a:path w="21600" h="21600" extrusionOk="0">
                <a:moveTo>
                  <a:pt x="1935" y="0"/>
                </a:moveTo>
                <a:cubicBezTo>
                  <a:pt x="1645" y="0"/>
                  <a:pt x="1407" y="101"/>
                  <a:pt x="1407" y="224"/>
                </a:cubicBezTo>
                <a:lnTo>
                  <a:pt x="1407" y="3038"/>
                </a:lnTo>
                <a:cubicBezTo>
                  <a:pt x="1407" y="3161"/>
                  <a:pt x="1645" y="3262"/>
                  <a:pt x="1935" y="3262"/>
                </a:cubicBezTo>
                <a:lnTo>
                  <a:pt x="19665" y="3262"/>
                </a:lnTo>
                <a:cubicBezTo>
                  <a:pt x="19955" y="3262"/>
                  <a:pt x="20193" y="3161"/>
                  <a:pt x="20193" y="3038"/>
                </a:cubicBezTo>
                <a:lnTo>
                  <a:pt x="20193" y="224"/>
                </a:lnTo>
                <a:cubicBezTo>
                  <a:pt x="20193" y="101"/>
                  <a:pt x="19955" y="0"/>
                  <a:pt x="19665" y="0"/>
                </a:cubicBezTo>
                <a:lnTo>
                  <a:pt x="1935" y="0"/>
                </a:lnTo>
                <a:close/>
                <a:moveTo>
                  <a:pt x="1882" y="3889"/>
                </a:moveTo>
                <a:cubicBezTo>
                  <a:pt x="1882" y="3889"/>
                  <a:pt x="1613" y="7417"/>
                  <a:pt x="0" y="12311"/>
                </a:cubicBezTo>
                <a:lnTo>
                  <a:pt x="10218" y="21600"/>
                </a:lnTo>
                <a:lnTo>
                  <a:pt x="10602" y="16527"/>
                </a:lnTo>
                <a:lnTo>
                  <a:pt x="10602" y="11088"/>
                </a:lnTo>
                <a:cubicBezTo>
                  <a:pt x="9608" y="11046"/>
                  <a:pt x="8831" y="10690"/>
                  <a:pt x="8831" y="10258"/>
                </a:cubicBezTo>
                <a:cubicBezTo>
                  <a:pt x="8831" y="9798"/>
                  <a:pt x="9712" y="9425"/>
                  <a:pt x="10800" y="9425"/>
                </a:cubicBezTo>
                <a:cubicBezTo>
                  <a:pt x="11888" y="9425"/>
                  <a:pt x="12769" y="9798"/>
                  <a:pt x="12769" y="10258"/>
                </a:cubicBezTo>
                <a:cubicBezTo>
                  <a:pt x="12769" y="10691"/>
                  <a:pt x="11993" y="11046"/>
                  <a:pt x="10998" y="11088"/>
                </a:cubicBezTo>
                <a:lnTo>
                  <a:pt x="10998" y="16527"/>
                </a:lnTo>
                <a:lnTo>
                  <a:pt x="11382" y="21600"/>
                </a:lnTo>
                <a:lnTo>
                  <a:pt x="21600" y="12311"/>
                </a:lnTo>
                <a:cubicBezTo>
                  <a:pt x="19987" y="7417"/>
                  <a:pt x="19718" y="3889"/>
                  <a:pt x="19718" y="3889"/>
                </a:cubicBezTo>
                <a:lnTo>
                  <a:pt x="11559" y="3889"/>
                </a:lnTo>
                <a:lnTo>
                  <a:pt x="10041" y="3889"/>
                </a:lnTo>
                <a:lnTo>
                  <a:pt x="1882" y="3889"/>
                </a:lnTo>
                <a:close/>
              </a:path>
            </a:pathLst>
          </a:custGeom>
          <a:solidFill>
            <a:schemeClr val="accent5">
              <a:lumOff val="10098"/>
            </a:schemeClr>
          </a:solidFill>
          <a:ln w="12700">
            <a:miter lim="400000"/>
          </a:ln>
        </p:spPr>
        <p:txBody>
          <a:bodyPr lIns="121917" tIns="121917" rIns="121917" bIns="121917" anchor="ctr"/>
          <a:lstStyle/>
          <a:p>
            <a:endParaRPr/>
          </a:p>
        </p:txBody>
      </p:sp>
      <mc:AlternateContent xmlns:mc="http://schemas.openxmlformats.org/markup-compatibility/2006" xmlns:a14="http://schemas.microsoft.com/office/drawing/2010/main">
        <mc:Choice Requires="a14">
          <p:sp>
            <p:nvSpPr>
              <p:cNvPr id="107" name="Text"/>
              <p:cNvSpPr txBox="1"/>
              <p:nvPr/>
            </p:nvSpPr>
            <p:spPr>
              <a:xfrm>
                <a:off x="8426209" y="5284260"/>
                <a:ext cx="6746094" cy="152805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6000"/>
                </a:lvl1pPr>
              </a:lstStyle>
              <a:p>
                <a:pPr/>
                <a14:m>
                  <m:oMathPara xmlns:m="http://schemas.openxmlformats.org/officeDocument/2006/math">
                    <m:oMathParaPr>
                      <m:jc m:val="left"/>
                    </m:oMathParaPr>
                    <m:oMath xmlns:m="http://schemas.openxmlformats.org/officeDocument/2006/math">
                      <m:r>
                        <a:rPr sz="6400" i="1">
                          <a:solidFill>
                            <a:srgbClr val="000000"/>
                          </a:solidFill>
                          <a:latin typeface="Cambria Math" panose="02040503050406030204" pitchFamily="18" charset="0"/>
                        </a:rPr>
                        <m:t>(</m:t>
                      </m:r>
                      <m:r>
                        <a:rPr sz="6400" i="1">
                          <a:solidFill>
                            <a:srgbClr val="000000"/>
                          </a:solidFill>
                          <a:latin typeface="Cambria Math" panose="02040503050406030204" pitchFamily="18" charset="0"/>
                        </a:rPr>
                        <m:t>𝑠𝑘</m:t>
                      </m:r>
                      <m:r>
                        <a:rPr sz="6400" i="1">
                          <a:solidFill>
                            <a:srgbClr val="000000"/>
                          </a:solidFill>
                          <a:latin typeface="Cambria Math" panose="02040503050406030204" pitchFamily="18" charset="0"/>
                        </a:rPr>
                        <m:t>,</m:t>
                      </m:r>
                      <m:r>
                        <a:rPr sz="6400" i="1">
                          <a:solidFill>
                            <a:srgbClr val="000000"/>
                          </a:solidFill>
                          <a:latin typeface="Cambria Math" panose="02040503050406030204" pitchFamily="18" charset="0"/>
                        </a:rPr>
                        <m:t>𝑝𝑘</m:t>
                      </m:r>
                      <m:r>
                        <a:rPr sz="6400" i="1">
                          <a:solidFill>
                            <a:srgbClr val="000000"/>
                          </a:solidFill>
                          <a:latin typeface="Cambria Math" panose="02040503050406030204" pitchFamily="18" charset="0"/>
                        </a:rPr>
                        <m:t>)</m:t>
                      </m:r>
                      <m:limUpp>
                        <m:limUppPr>
                          <m:ctrlPr>
                            <a:rPr sz="6400" i="1">
                              <a:solidFill>
                                <a:srgbClr val="000000"/>
                              </a:solidFill>
                              <a:latin typeface="Cambria Math" panose="02040503050406030204" pitchFamily="18" charset="0"/>
                            </a:rPr>
                          </m:ctrlPr>
                        </m:limUppPr>
                        <m:e>
                          <m:r>
                            <a:rPr sz="6400" i="1">
                              <a:solidFill>
                                <a:srgbClr val="000000"/>
                              </a:solidFill>
                              <a:latin typeface="Cambria Math" panose="02040503050406030204" pitchFamily="18" charset="0"/>
                            </a:rPr>
                            <m:t>⟵</m:t>
                          </m:r>
                        </m:e>
                        <m:lim>
                          <m:r>
                            <a:rPr sz="6400" i="1">
                              <a:solidFill>
                                <a:srgbClr val="000000"/>
                              </a:solidFill>
                              <a:latin typeface="Cambria Math" panose="02040503050406030204" pitchFamily="18" charset="0"/>
                            </a:rPr>
                            <m:t>$</m:t>
                          </m:r>
                        </m:lim>
                      </m:limUpp>
                      <m:r>
                        <m:rPr>
                          <m:nor/>
                        </m:rPr>
                        <a:rPr sz="6400" i="1">
                          <a:solidFill>
                            <a:srgbClr val="000000"/>
                          </a:solidFill>
                          <a:latin typeface="Cambria Math" panose="02040503050406030204" pitchFamily="18" charset="0"/>
                        </a:rPr>
                        <m:t>KeyGen</m:t>
                      </m:r>
                    </m:oMath>
                  </m:oMathPara>
                </a14:m>
                <a:endParaRPr/>
              </a:p>
            </p:txBody>
          </p:sp>
        </mc:Choice>
        <mc:Fallback xmlns="">
          <p:sp>
            <p:nvSpPr>
              <p:cNvPr id="107" name="Text"/>
              <p:cNvSpPr txBox="1">
                <a:spLocks noRot="1" noChangeAspect="1" noMove="1" noResize="1" noEditPoints="1" noAdjustHandles="1" noChangeArrowheads="1" noChangeShapeType="1" noTextEdit="1"/>
              </p:cNvSpPr>
              <p:nvPr/>
            </p:nvSpPr>
            <p:spPr>
              <a:xfrm>
                <a:off x="8426209" y="5284260"/>
                <a:ext cx="6746094" cy="1528050"/>
              </a:xfrm>
              <a:prstGeom prst="rect">
                <a:avLst/>
              </a:prstGeom>
              <a:blipFill>
                <a:blip r:embed="rId4"/>
                <a:stretch>
                  <a:fillRect l="-3759" r="-8083" b="-1818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108" name="Blind"/>
          <p:cNvSpPr txBox="1"/>
          <p:nvPr/>
        </p:nvSpPr>
        <p:spPr>
          <a:xfrm rot="1509653">
            <a:off x="4402173" y="8261183"/>
            <a:ext cx="2247260" cy="1241430"/>
          </a:xfrm>
          <a:prstGeom prst="rect">
            <a:avLst/>
          </a:prstGeom>
          <a:ln w="101600">
            <a:solidFill>
              <a:srgbClr val="DE224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7000" b="1">
                <a:solidFill>
                  <a:srgbClr val="DE2240"/>
                </a:solidFill>
              </a:defRPr>
            </a:lvl1pPr>
          </a:lstStyle>
          <a:p>
            <a:r>
              <a:rPr dirty="0"/>
              <a:t>Blind</a:t>
            </a:r>
          </a:p>
        </p:txBody>
      </p:sp>
      <p:sp>
        <p:nvSpPr>
          <p:cNvPr id="109" name="Slide Number"/>
          <p:cNvSpPr txBox="1">
            <a:spLocks noGrp="1"/>
          </p:cNvSpPr>
          <p:nvPr>
            <p:ph type="sldNum" sz="quarter" idx="4294967295"/>
          </p:nvPr>
        </p:nvSpPr>
        <p:spPr>
          <a:xfrm>
            <a:off x="29801413" y="18105782"/>
            <a:ext cx="475388" cy="69463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8</a:t>
            </a:fld>
            <a:endParaRPr/>
          </a:p>
        </p:txBody>
      </p:sp>
      <p:sp>
        <p:nvSpPr>
          <p:cNvPr id="17" name="Alien">
            <a:extLst>
              <a:ext uri="{FF2B5EF4-FFF2-40B4-BE49-F238E27FC236}">
                <a16:creationId xmlns:a16="http://schemas.microsoft.com/office/drawing/2014/main" id="{822F1583-E730-9D14-30F9-ABC578F15D19}"/>
              </a:ext>
            </a:extLst>
          </p:cNvPr>
          <p:cNvSpPr/>
          <p:nvPr/>
        </p:nvSpPr>
        <p:spPr>
          <a:xfrm>
            <a:off x="26704605" y="8481196"/>
            <a:ext cx="2229367" cy="278670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5" y="0"/>
                  <a:pt x="0" y="3868"/>
                  <a:pt x="0" y="8640"/>
                </a:cubicBezTo>
                <a:cubicBezTo>
                  <a:pt x="0" y="13412"/>
                  <a:pt x="5336" y="21600"/>
                  <a:pt x="10800" y="21600"/>
                </a:cubicBezTo>
                <a:cubicBezTo>
                  <a:pt x="16264" y="21600"/>
                  <a:pt x="21600" y="13412"/>
                  <a:pt x="21600" y="8640"/>
                </a:cubicBezTo>
                <a:cubicBezTo>
                  <a:pt x="21600" y="3868"/>
                  <a:pt x="16765" y="0"/>
                  <a:pt x="10800" y="0"/>
                </a:cubicBezTo>
                <a:close/>
                <a:moveTo>
                  <a:pt x="2495" y="9361"/>
                </a:moveTo>
                <a:cubicBezTo>
                  <a:pt x="6472" y="9361"/>
                  <a:pt x="9695" y="11939"/>
                  <a:pt x="9695" y="15120"/>
                </a:cubicBezTo>
                <a:cubicBezTo>
                  <a:pt x="5718" y="15120"/>
                  <a:pt x="2495" y="12542"/>
                  <a:pt x="2495" y="9361"/>
                </a:cubicBezTo>
                <a:close/>
                <a:moveTo>
                  <a:pt x="19102" y="9361"/>
                </a:moveTo>
                <a:cubicBezTo>
                  <a:pt x="19102" y="12542"/>
                  <a:pt x="15880" y="15120"/>
                  <a:pt x="11903" y="15120"/>
                </a:cubicBezTo>
                <a:cubicBezTo>
                  <a:pt x="11903" y="11939"/>
                  <a:pt x="15126" y="9361"/>
                  <a:pt x="19102" y="9361"/>
                </a:cubicBezTo>
                <a:close/>
              </a:path>
            </a:pathLst>
          </a:custGeom>
          <a:solidFill>
            <a:srgbClr val="DE2240"/>
          </a:solidFill>
          <a:ln w="12700">
            <a:miter lim="400000"/>
          </a:ln>
        </p:spPr>
        <p:txBody>
          <a:bodyPr lIns="121917" tIns="121917" rIns="121917" bIns="121917" anchor="ctr"/>
          <a:lstStyle/>
          <a:p>
            <a:endParaRPr/>
          </a:p>
        </p:txBody>
      </p:sp>
      <p:sp>
        <p:nvSpPr>
          <p:cNvPr id="20" name="User :  ,">
            <a:extLst>
              <a:ext uri="{FF2B5EF4-FFF2-40B4-BE49-F238E27FC236}">
                <a16:creationId xmlns:a16="http://schemas.microsoft.com/office/drawing/2014/main" id="{86D86785-E8BD-B2FB-95A4-1C3EEB69C661}"/>
              </a:ext>
            </a:extLst>
          </p:cNvPr>
          <p:cNvSpPr txBox="1"/>
          <p:nvPr/>
        </p:nvSpPr>
        <p:spPr>
          <a:xfrm>
            <a:off x="20078627" y="7391932"/>
            <a:ext cx="3380086" cy="116954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p>
            <a:pPr lvl="1">
              <a:defRPr sz="6000"/>
            </a:pPr>
            <a:r>
              <a:rPr lang="en-US" dirty="0">
                <a:solidFill>
                  <a:srgbClr val="DE2240"/>
                </a:solidFill>
              </a:rPr>
              <a:t>Adversary</a:t>
            </a:r>
            <a:endParaRPr dirty="0">
              <a:solidFill>
                <a:srgbClr val="DE2240"/>
              </a:solidFill>
            </a:endParaRPr>
          </a:p>
        </p:txBody>
      </p:sp>
    </p:spTree>
    <p:extLst>
      <p:ext uri="{BB962C8B-B14F-4D97-AF65-F5344CB8AC3E}">
        <p14:creationId xmlns:p14="http://schemas.microsoft.com/office/powerpoint/2010/main" val="33854953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One-More Unforgeability (OMUF)"/>
          <p:cNvSpPr txBox="1">
            <a:spLocks noGrp="1"/>
          </p:cNvSpPr>
          <p:nvPr>
            <p:ph type="title"/>
          </p:nvPr>
        </p:nvSpPr>
        <p:spPr>
          <a:prstGeom prst="rect">
            <a:avLst/>
          </a:prstGeom>
        </p:spPr>
        <p:txBody>
          <a:bodyPr/>
          <a:lstStyle/>
          <a:p>
            <a:r>
              <a:t>One-More Unforgeability (OMUF)</a:t>
            </a:r>
          </a:p>
        </p:txBody>
      </p:sp>
      <p:sp>
        <p:nvSpPr>
          <p:cNvPr id="201" name="Alien"/>
          <p:cNvSpPr/>
          <p:nvPr/>
        </p:nvSpPr>
        <p:spPr>
          <a:xfrm>
            <a:off x="26704605" y="8481196"/>
            <a:ext cx="2229367" cy="278670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5" y="0"/>
                  <a:pt x="0" y="3868"/>
                  <a:pt x="0" y="8640"/>
                </a:cubicBezTo>
                <a:cubicBezTo>
                  <a:pt x="0" y="13412"/>
                  <a:pt x="5336" y="21600"/>
                  <a:pt x="10800" y="21600"/>
                </a:cubicBezTo>
                <a:cubicBezTo>
                  <a:pt x="16264" y="21600"/>
                  <a:pt x="21600" y="13412"/>
                  <a:pt x="21600" y="8640"/>
                </a:cubicBezTo>
                <a:cubicBezTo>
                  <a:pt x="21600" y="3868"/>
                  <a:pt x="16765" y="0"/>
                  <a:pt x="10800" y="0"/>
                </a:cubicBezTo>
                <a:close/>
                <a:moveTo>
                  <a:pt x="2495" y="9361"/>
                </a:moveTo>
                <a:cubicBezTo>
                  <a:pt x="6472" y="9361"/>
                  <a:pt x="9695" y="11939"/>
                  <a:pt x="9695" y="15120"/>
                </a:cubicBezTo>
                <a:cubicBezTo>
                  <a:pt x="5718" y="15120"/>
                  <a:pt x="2495" y="12542"/>
                  <a:pt x="2495" y="9361"/>
                </a:cubicBezTo>
                <a:close/>
                <a:moveTo>
                  <a:pt x="19102" y="9361"/>
                </a:moveTo>
                <a:cubicBezTo>
                  <a:pt x="19102" y="12542"/>
                  <a:pt x="15880" y="15120"/>
                  <a:pt x="11903" y="15120"/>
                </a:cubicBezTo>
                <a:cubicBezTo>
                  <a:pt x="11903" y="11939"/>
                  <a:pt x="15126" y="9361"/>
                  <a:pt x="19102" y="9361"/>
                </a:cubicBezTo>
                <a:close/>
              </a:path>
            </a:pathLst>
          </a:custGeom>
          <a:solidFill>
            <a:srgbClr val="DE2240"/>
          </a:solidFill>
          <a:ln w="12700">
            <a:miter lim="400000"/>
          </a:ln>
        </p:spPr>
        <p:txBody>
          <a:bodyPr lIns="121917" tIns="121917" rIns="121917" bIns="121917" anchor="ctr"/>
          <a:lstStyle/>
          <a:p>
            <a:endParaRPr/>
          </a:p>
        </p:txBody>
      </p:sp>
      <p:sp>
        <p:nvSpPr>
          <p:cNvPr id="229" name="Connection Line"/>
          <p:cNvSpPr/>
          <p:nvPr/>
        </p:nvSpPr>
        <p:spPr>
          <a:xfrm>
            <a:off x="19623506" y="8886651"/>
            <a:ext cx="1014668" cy="2603971"/>
          </a:xfrm>
          <a:custGeom>
            <a:avLst/>
            <a:gdLst/>
            <a:ahLst/>
            <a:cxnLst>
              <a:cxn ang="0">
                <a:pos x="wd2" y="hd2"/>
              </a:cxn>
              <a:cxn ang="5400000">
                <a:pos x="wd2" y="hd2"/>
              </a:cxn>
              <a:cxn ang="10800000">
                <a:pos x="wd2" y="hd2"/>
              </a:cxn>
              <a:cxn ang="16200000">
                <a:pos x="wd2" y="hd2"/>
              </a:cxn>
            </a:cxnLst>
            <a:rect l="0" t="0" r="r" b="b"/>
            <a:pathLst>
              <a:path w="16206" h="21600" extrusionOk="0">
                <a:moveTo>
                  <a:pt x="1217" y="0"/>
                </a:moveTo>
                <a:cubicBezTo>
                  <a:pt x="21600" y="8376"/>
                  <a:pt x="21194" y="15576"/>
                  <a:pt x="0" y="21600"/>
                </a:cubicBezTo>
              </a:path>
            </a:pathLst>
          </a:custGeom>
          <a:ln w="76200">
            <a:solidFill>
              <a:srgbClr val="DE2240"/>
            </a:solidFill>
            <a:headEnd type="triangle"/>
          </a:ln>
        </p:spPr>
        <p:txBody>
          <a:bodyPr/>
          <a:lstStyle/>
          <a:p>
            <a:endParaRPr/>
          </a:p>
        </p:txBody>
      </p:sp>
      <mc:AlternateContent xmlns:mc="http://schemas.openxmlformats.org/markup-compatibility/2006" xmlns:a14="http://schemas.microsoft.com/office/drawing/2010/main">
        <mc:Choice Requires="a14">
          <p:sp>
            <p:nvSpPr>
              <p:cNvPr id="203" name="sessions"/>
              <p:cNvSpPr txBox="1"/>
              <p:nvPr/>
            </p:nvSpPr>
            <p:spPr>
              <a:xfrm>
                <a:off x="21316855" y="9609612"/>
                <a:ext cx="3040250" cy="117833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a:defRPr>
                    <a:solidFill>
                      <a:srgbClr val="DE2240"/>
                    </a:solidFill>
                  </a:defRPr>
                </a:pPr>
                <a14:m>
                  <m:oMath xmlns:m="http://schemas.openxmlformats.org/officeDocument/2006/math">
                    <m:r>
                      <a:rPr sz="6200" i="1">
                        <a:solidFill>
                          <a:srgbClr val="DE213F"/>
                        </a:solidFill>
                        <a:latin typeface="Cambria Math" panose="02040503050406030204" pitchFamily="18" charset="0"/>
                      </a:rPr>
                      <m:t>ℓ</m:t>
                    </m:r>
                  </m:oMath>
                </a14:m>
                <a:r>
                  <a:rPr dirty="0"/>
                  <a:t> </a:t>
                </a:r>
                <a:r>
                  <a:rPr dirty="0">
                    <a:solidFill>
                      <a:srgbClr val="DE2240"/>
                    </a:solidFill>
                  </a:rPr>
                  <a:t>sessions</a:t>
                </a:r>
              </a:p>
            </p:txBody>
          </p:sp>
        </mc:Choice>
        <mc:Fallback xmlns="">
          <p:sp>
            <p:nvSpPr>
              <p:cNvPr id="203" name="sessions"/>
              <p:cNvSpPr txBox="1">
                <a:spLocks noRot="1" noChangeAspect="1" noMove="1" noResize="1" noEditPoints="1" noAdjustHandles="1" noChangeArrowheads="1" noChangeShapeType="1" noTextEdit="1"/>
              </p:cNvSpPr>
              <p:nvPr/>
            </p:nvSpPr>
            <p:spPr>
              <a:xfrm>
                <a:off x="21316855" y="9609612"/>
                <a:ext cx="3040250" cy="1178330"/>
              </a:xfrm>
              <a:prstGeom prst="rect">
                <a:avLst/>
              </a:prstGeom>
              <a:blipFill>
                <a:blip r:embed="rId3"/>
                <a:stretch>
                  <a:fillRect l="-4979" r="-7884" b="-22340"/>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4" name="Text"/>
              <p:cNvSpPr txBox="1"/>
              <p:nvPr/>
            </p:nvSpPr>
            <p:spPr>
              <a:xfrm>
                <a:off x="14735474" y="14893647"/>
                <a:ext cx="8327869" cy="1216498"/>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6000"/>
                </a:lvl1pPr>
              </a:lstStyle>
              <a:p>
                <a:pPr/>
                <a14:m>
                  <m:oMathPara xmlns:m="http://schemas.openxmlformats.org/officeDocument/2006/math">
                    <m:oMathParaPr>
                      <m:jc m:val="left"/>
                    </m:oMathParaPr>
                    <m:oMath xmlns:m="http://schemas.openxmlformats.org/officeDocument/2006/math">
                      <m:r>
                        <a:rPr sz="6550" i="1">
                          <a:solidFill>
                            <a:srgbClr val="000000"/>
                          </a:solidFill>
                          <a:latin typeface="Cambria Math" panose="02040503050406030204" pitchFamily="18" charset="0"/>
                        </a:rPr>
                        <m:t>(</m:t>
                      </m:r>
                      <m:sSub>
                        <m:sSubPr>
                          <m:ctrlPr>
                            <a:rPr sz="6550" i="1">
                              <a:solidFill>
                                <a:srgbClr val="000000"/>
                              </a:solidFill>
                              <a:latin typeface="Cambria Math" panose="02040503050406030204" pitchFamily="18" charset="0"/>
                            </a:rPr>
                          </m:ctrlPr>
                        </m:sSubPr>
                        <m:e>
                          <m:r>
                            <a:rPr sz="6550" i="1">
                              <a:solidFill>
                                <a:srgbClr val="000000"/>
                              </a:solidFill>
                              <a:latin typeface="Cambria Math" panose="02040503050406030204" pitchFamily="18" charset="0"/>
                            </a:rPr>
                            <m:t>𝑚</m:t>
                          </m:r>
                        </m:e>
                        <m:sub>
                          <m:r>
                            <a:rPr sz="6550" i="1">
                              <a:solidFill>
                                <a:srgbClr val="000000"/>
                              </a:solidFill>
                              <a:latin typeface="Cambria Math" panose="02040503050406030204" pitchFamily="18" charset="0"/>
                            </a:rPr>
                            <m:t>1</m:t>
                          </m:r>
                        </m:sub>
                      </m:sSub>
                      <m:r>
                        <a:rPr sz="6550" i="1">
                          <a:solidFill>
                            <a:srgbClr val="000000"/>
                          </a:solidFill>
                          <a:latin typeface="Cambria Math" panose="02040503050406030204" pitchFamily="18" charset="0"/>
                        </a:rPr>
                        <m:t>,</m:t>
                      </m:r>
                      <m:sSub>
                        <m:sSubPr>
                          <m:ctrlPr>
                            <a:rPr sz="6550" i="1">
                              <a:solidFill>
                                <a:srgbClr val="000000"/>
                              </a:solidFill>
                              <a:latin typeface="Cambria Math" panose="02040503050406030204" pitchFamily="18" charset="0"/>
                            </a:rPr>
                          </m:ctrlPr>
                        </m:sSubPr>
                        <m:e>
                          <m:r>
                            <a:rPr sz="6550" i="1">
                              <a:solidFill>
                                <a:srgbClr val="000000"/>
                              </a:solidFill>
                              <a:latin typeface="Cambria Math" panose="02040503050406030204" pitchFamily="18" charset="0"/>
                            </a:rPr>
                            <m:t>𝜎</m:t>
                          </m:r>
                        </m:e>
                        <m:sub>
                          <m:r>
                            <a:rPr sz="6550" i="1">
                              <a:solidFill>
                                <a:srgbClr val="000000"/>
                              </a:solidFill>
                              <a:latin typeface="Cambria Math" panose="02040503050406030204" pitchFamily="18" charset="0"/>
                            </a:rPr>
                            <m:t>1</m:t>
                          </m:r>
                        </m:sub>
                      </m:sSub>
                      <m:r>
                        <a:rPr sz="6550" i="1">
                          <a:solidFill>
                            <a:srgbClr val="000000"/>
                          </a:solidFill>
                          <a:latin typeface="Cambria Math" panose="02040503050406030204" pitchFamily="18" charset="0"/>
                        </a:rPr>
                        <m:t>),...,(</m:t>
                      </m:r>
                      <m:sSub>
                        <m:sSubPr>
                          <m:ctrlPr>
                            <a:rPr sz="6550" i="1">
                              <a:solidFill>
                                <a:srgbClr val="000000"/>
                              </a:solidFill>
                              <a:latin typeface="Cambria Math" panose="02040503050406030204" pitchFamily="18" charset="0"/>
                            </a:rPr>
                          </m:ctrlPr>
                        </m:sSubPr>
                        <m:e>
                          <m:r>
                            <a:rPr sz="6550" i="1">
                              <a:solidFill>
                                <a:srgbClr val="000000"/>
                              </a:solidFill>
                              <a:latin typeface="Cambria Math" panose="02040503050406030204" pitchFamily="18" charset="0"/>
                            </a:rPr>
                            <m:t>𝑚</m:t>
                          </m:r>
                        </m:e>
                        <m:sub>
                          <m:r>
                            <a:rPr sz="6550" i="1">
                              <a:solidFill>
                                <a:srgbClr val="000000"/>
                              </a:solidFill>
                              <a:latin typeface="Cambria Math" panose="02040503050406030204" pitchFamily="18" charset="0"/>
                            </a:rPr>
                            <m:t>ℓ+1</m:t>
                          </m:r>
                        </m:sub>
                      </m:sSub>
                      <m:r>
                        <a:rPr sz="6550" i="1">
                          <a:solidFill>
                            <a:srgbClr val="000000"/>
                          </a:solidFill>
                          <a:latin typeface="Cambria Math" panose="02040503050406030204" pitchFamily="18" charset="0"/>
                        </a:rPr>
                        <m:t>,</m:t>
                      </m:r>
                      <m:sSub>
                        <m:sSubPr>
                          <m:ctrlPr>
                            <a:rPr sz="6550" i="1">
                              <a:solidFill>
                                <a:srgbClr val="000000"/>
                              </a:solidFill>
                              <a:latin typeface="Cambria Math" panose="02040503050406030204" pitchFamily="18" charset="0"/>
                            </a:rPr>
                          </m:ctrlPr>
                        </m:sSubPr>
                        <m:e>
                          <m:r>
                            <a:rPr sz="6550" i="1">
                              <a:solidFill>
                                <a:srgbClr val="000000"/>
                              </a:solidFill>
                              <a:latin typeface="Cambria Math" panose="02040503050406030204" pitchFamily="18" charset="0"/>
                            </a:rPr>
                            <m:t>𝜎</m:t>
                          </m:r>
                        </m:e>
                        <m:sub>
                          <m:r>
                            <a:rPr sz="6550" i="1">
                              <a:solidFill>
                                <a:srgbClr val="000000"/>
                              </a:solidFill>
                              <a:latin typeface="Cambria Math" panose="02040503050406030204" pitchFamily="18" charset="0"/>
                            </a:rPr>
                            <m:t>ℓ+1</m:t>
                          </m:r>
                        </m:sub>
                      </m:sSub>
                      <m:r>
                        <a:rPr sz="6550" i="1">
                          <a:solidFill>
                            <a:srgbClr val="000000"/>
                          </a:solidFill>
                          <a:latin typeface="Cambria Math" panose="02040503050406030204" pitchFamily="18" charset="0"/>
                        </a:rPr>
                        <m:t>)</m:t>
                      </m:r>
                    </m:oMath>
                  </m:oMathPara>
                </a14:m>
                <a:endParaRPr/>
              </a:p>
            </p:txBody>
          </p:sp>
        </mc:Choice>
        <mc:Fallback xmlns="">
          <p:sp>
            <p:nvSpPr>
              <p:cNvPr id="204" name="Text"/>
              <p:cNvSpPr txBox="1">
                <a:spLocks noRot="1" noChangeAspect="1" noMove="1" noResize="1" noEditPoints="1" noAdjustHandles="1" noChangeArrowheads="1" noChangeShapeType="1" noTextEdit="1"/>
              </p:cNvSpPr>
              <p:nvPr/>
            </p:nvSpPr>
            <p:spPr>
              <a:xfrm>
                <a:off x="14735474" y="14893647"/>
                <a:ext cx="8327869" cy="1216498"/>
              </a:xfrm>
              <a:prstGeom prst="rect">
                <a:avLst/>
              </a:prstGeom>
              <a:blipFill>
                <a:blip r:embed="rId4"/>
                <a:stretch>
                  <a:fillRect l="-3201" r="-11890" b="-20619"/>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230" name="Connection Line"/>
          <p:cNvSpPr/>
          <p:nvPr/>
        </p:nvSpPr>
        <p:spPr>
          <a:xfrm>
            <a:off x="21339086" y="12370350"/>
            <a:ext cx="736147" cy="2264177"/>
          </a:xfrm>
          <a:custGeom>
            <a:avLst/>
            <a:gdLst/>
            <a:ahLst/>
            <a:cxnLst>
              <a:cxn ang="0">
                <a:pos x="wd2" y="hd2"/>
              </a:cxn>
              <a:cxn ang="5400000">
                <a:pos x="wd2" y="hd2"/>
              </a:cxn>
              <a:cxn ang="10800000">
                <a:pos x="wd2" y="hd2"/>
              </a:cxn>
              <a:cxn ang="16200000">
                <a:pos x="wd2" y="hd2"/>
              </a:cxn>
            </a:cxnLst>
            <a:rect l="0" t="0" r="r" b="b"/>
            <a:pathLst>
              <a:path w="20589" h="21600" extrusionOk="0">
                <a:moveTo>
                  <a:pt x="0" y="21600"/>
                </a:moveTo>
                <a:cubicBezTo>
                  <a:pt x="14777" y="18285"/>
                  <a:pt x="21600" y="11085"/>
                  <a:pt x="20469" y="0"/>
                </a:cubicBezTo>
              </a:path>
            </a:pathLst>
          </a:custGeom>
          <a:ln w="76200">
            <a:solidFill>
              <a:srgbClr val="DE2240"/>
            </a:solidFill>
            <a:headEnd type="triangle"/>
          </a:ln>
        </p:spPr>
        <p:txBody>
          <a:bodyPr/>
          <a:lstStyle/>
          <a:p>
            <a:endParaRPr/>
          </a:p>
        </p:txBody>
      </p:sp>
      <p:sp>
        <p:nvSpPr>
          <p:cNvPr id="206" name="*Can be arbitrarily concurrent"/>
          <p:cNvSpPr txBox="1"/>
          <p:nvPr/>
        </p:nvSpPr>
        <p:spPr>
          <a:xfrm>
            <a:off x="23300075" y="5413595"/>
            <a:ext cx="5414051" cy="169828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1917" tIns="121917" rIns="121917" bIns="121917">
            <a:spAutoFit/>
          </a:bodyPr>
          <a:lstStyle>
            <a:lvl1pPr>
              <a:defRPr>
                <a:solidFill>
                  <a:srgbClr val="C17A1F"/>
                </a:solidFill>
              </a:defRPr>
            </a:lvl1pPr>
          </a:lstStyle>
          <a:p>
            <a:r>
              <a:t>*Can be arbitrarily concurrent</a:t>
            </a:r>
          </a:p>
        </p:txBody>
      </p:sp>
      <mc:AlternateContent xmlns:mc="http://schemas.openxmlformats.org/markup-compatibility/2006" xmlns:a14="http://schemas.microsoft.com/office/drawing/2010/main">
        <mc:Choice Requires="a14">
          <p:sp>
            <p:nvSpPr>
              <p:cNvPr id="207" name="Signer :"/>
              <p:cNvSpPr txBox="1"/>
              <p:nvPr/>
            </p:nvSpPr>
            <p:spPr>
              <a:xfrm>
                <a:off x="8495017" y="7419360"/>
                <a:ext cx="3422443" cy="1106402"/>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p>
                <a:pPr lvl="1">
                  <a:defRPr sz="6000"/>
                </a:pPr>
                <a:r>
                  <a:rPr dirty="0"/>
                  <a:t>Signer : </a:t>
                </a:r>
                <a14:m>
                  <m:oMath xmlns:m="http://schemas.openxmlformats.org/officeDocument/2006/math">
                    <m:r>
                      <a:rPr sz="6450" i="1">
                        <a:solidFill>
                          <a:srgbClr val="000000"/>
                        </a:solidFill>
                        <a:latin typeface="Cambria Math" panose="02040503050406030204" pitchFamily="18" charset="0"/>
                      </a:rPr>
                      <m:t>𝑠𝑘</m:t>
                    </m:r>
                  </m:oMath>
                </a14:m>
                <a:endParaRPr dirty="0"/>
              </a:p>
            </p:txBody>
          </p:sp>
        </mc:Choice>
        <mc:Fallback xmlns="">
          <p:sp>
            <p:nvSpPr>
              <p:cNvPr id="207" name="Signer :"/>
              <p:cNvSpPr txBox="1">
                <a:spLocks noRot="1" noChangeAspect="1" noMove="1" noResize="1" noEditPoints="1" noAdjustHandles="1" noChangeArrowheads="1" noChangeShapeType="1" noTextEdit="1"/>
              </p:cNvSpPr>
              <p:nvPr/>
            </p:nvSpPr>
            <p:spPr>
              <a:xfrm>
                <a:off x="8495017" y="7419360"/>
                <a:ext cx="3422443" cy="1106402"/>
              </a:xfrm>
              <a:prstGeom prst="rect">
                <a:avLst/>
              </a:prstGeom>
              <a:blipFill>
                <a:blip r:embed="rId5"/>
                <a:stretch>
                  <a:fillRect l="-10000" t="-4545" r="-8889" b="-40909"/>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209" name="Line"/>
          <p:cNvSpPr/>
          <p:nvPr/>
        </p:nvSpPr>
        <p:spPr>
          <a:xfrm>
            <a:off x="13076705" y="8881898"/>
            <a:ext cx="5911486" cy="1"/>
          </a:xfrm>
          <a:prstGeom prst="line">
            <a:avLst/>
          </a:prstGeom>
          <a:ln w="76200">
            <a:solidFill>
              <a:srgbClr val="000000"/>
            </a:solidFill>
            <a:tailEnd type="triangle"/>
          </a:ln>
        </p:spPr>
        <p:txBody>
          <a:bodyPr lIns="121917" tIns="121917" rIns="121917" bIns="121917"/>
          <a:lstStyle/>
          <a:p>
            <a:endParaRPr/>
          </a:p>
        </p:txBody>
      </p:sp>
      <p:sp>
        <p:nvSpPr>
          <p:cNvPr id="210" name="Line"/>
          <p:cNvSpPr/>
          <p:nvPr/>
        </p:nvSpPr>
        <p:spPr>
          <a:xfrm>
            <a:off x="13076705" y="10176288"/>
            <a:ext cx="5911486" cy="1"/>
          </a:xfrm>
          <a:prstGeom prst="line">
            <a:avLst/>
          </a:prstGeom>
          <a:ln w="76200">
            <a:solidFill>
              <a:srgbClr val="000000"/>
            </a:solidFill>
            <a:headEnd type="triangle"/>
          </a:ln>
        </p:spPr>
        <p:txBody>
          <a:bodyPr lIns="121917" tIns="121917" rIns="121917" bIns="121917"/>
          <a:lstStyle/>
          <a:p>
            <a:endParaRPr/>
          </a:p>
        </p:txBody>
      </p:sp>
      <p:sp>
        <p:nvSpPr>
          <p:cNvPr id="211" name="Line"/>
          <p:cNvSpPr/>
          <p:nvPr/>
        </p:nvSpPr>
        <p:spPr>
          <a:xfrm>
            <a:off x="13076705" y="11470679"/>
            <a:ext cx="5911486" cy="1"/>
          </a:xfrm>
          <a:prstGeom prst="line">
            <a:avLst/>
          </a:prstGeom>
          <a:ln w="76200">
            <a:solidFill>
              <a:srgbClr val="000000"/>
            </a:solidFill>
            <a:tailEnd type="triangle"/>
          </a:ln>
        </p:spPr>
        <p:txBody>
          <a:bodyPr lIns="121917" tIns="121917" rIns="121917" bIns="121917"/>
          <a:lstStyle/>
          <a:p>
            <a:endParaRPr/>
          </a:p>
        </p:txBody>
      </p:sp>
      <p:sp>
        <p:nvSpPr>
          <p:cNvPr id="212" name="Fountain Pen"/>
          <p:cNvSpPr/>
          <p:nvPr/>
        </p:nvSpPr>
        <p:spPr>
          <a:xfrm>
            <a:off x="4599209" y="7789471"/>
            <a:ext cx="1853189" cy="4377688"/>
          </a:xfrm>
          <a:custGeom>
            <a:avLst/>
            <a:gdLst/>
            <a:ahLst/>
            <a:cxnLst>
              <a:cxn ang="0">
                <a:pos x="wd2" y="hd2"/>
              </a:cxn>
              <a:cxn ang="5400000">
                <a:pos x="wd2" y="hd2"/>
              </a:cxn>
              <a:cxn ang="10800000">
                <a:pos x="wd2" y="hd2"/>
              </a:cxn>
              <a:cxn ang="16200000">
                <a:pos x="wd2" y="hd2"/>
              </a:cxn>
            </a:cxnLst>
            <a:rect l="0" t="0" r="r" b="b"/>
            <a:pathLst>
              <a:path w="21600" h="21600" extrusionOk="0">
                <a:moveTo>
                  <a:pt x="1935" y="0"/>
                </a:moveTo>
                <a:cubicBezTo>
                  <a:pt x="1645" y="0"/>
                  <a:pt x="1407" y="101"/>
                  <a:pt x="1407" y="224"/>
                </a:cubicBezTo>
                <a:lnTo>
                  <a:pt x="1407" y="3038"/>
                </a:lnTo>
                <a:cubicBezTo>
                  <a:pt x="1407" y="3161"/>
                  <a:pt x="1645" y="3262"/>
                  <a:pt x="1935" y="3262"/>
                </a:cubicBezTo>
                <a:lnTo>
                  <a:pt x="19665" y="3262"/>
                </a:lnTo>
                <a:cubicBezTo>
                  <a:pt x="19955" y="3262"/>
                  <a:pt x="20193" y="3161"/>
                  <a:pt x="20193" y="3038"/>
                </a:cubicBezTo>
                <a:lnTo>
                  <a:pt x="20193" y="224"/>
                </a:lnTo>
                <a:cubicBezTo>
                  <a:pt x="20193" y="101"/>
                  <a:pt x="19955" y="0"/>
                  <a:pt x="19665" y="0"/>
                </a:cubicBezTo>
                <a:lnTo>
                  <a:pt x="1935" y="0"/>
                </a:lnTo>
                <a:close/>
                <a:moveTo>
                  <a:pt x="1882" y="3889"/>
                </a:moveTo>
                <a:cubicBezTo>
                  <a:pt x="1882" y="3889"/>
                  <a:pt x="1613" y="7417"/>
                  <a:pt x="0" y="12311"/>
                </a:cubicBezTo>
                <a:lnTo>
                  <a:pt x="10218" y="21600"/>
                </a:lnTo>
                <a:lnTo>
                  <a:pt x="10602" y="16527"/>
                </a:lnTo>
                <a:lnTo>
                  <a:pt x="10602" y="11088"/>
                </a:lnTo>
                <a:cubicBezTo>
                  <a:pt x="9608" y="11046"/>
                  <a:pt x="8831" y="10690"/>
                  <a:pt x="8831" y="10258"/>
                </a:cubicBezTo>
                <a:cubicBezTo>
                  <a:pt x="8831" y="9798"/>
                  <a:pt x="9712" y="9425"/>
                  <a:pt x="10800" y="9425"/>
                </a:cubicBezTo>
                <a:cubicBezTo>
                  <a:pt x="11888" y="9425"/>
                  <a:pt x="12769" y="9798"/>
                  <a:pt x="12769" y="10258"/>
                </a:cubicBezTo>
                <a:cubicBezTo>
                  <a:pt x="12769" y="10691"/>
                  <a:pt x="11993" y="11046"/>
                  <a:pt x="10998" y="11088"/>
                </a:cubicBezTo>
                <a:lnTo>
                  <a:pt x="10998" y="16527"/>
                </a:lnTo>
                <a:lnTo>
                  <a:pt x="11382" y="21600"/>
                </a:lnTo>
                <a:lnTo>
                  <a:pt x="21600" y="12311"/>
                </a:lnTo>
                <a:cubicBezTo>
                  <a:pt x="19987" y="7417"/>
                  <a:pt x="19718" y="3889"/>
                  <a:pt x="19718" y="3889"/>
                </a:cubicBezTo>
                <a:lnTo>
                  <a:pt x="11559" y="3889"/>
                </a:lnTo>
                <a:lnTo>
                  <a:pt x="10041" y="3889"/>
                </a:lnTo>
                <a:lnTo>
                  <a:pt x="1882" y="3889"/>
                </a:lnTo>
                <a:close/>
              </a:path>
            </a:pathLst>
          </a:custGeom>
          <a:solidFill>
            <a:schemeClr val="accent5">
              <a:lumOff val="10098"/>
            </a:schemeClr>
          </a:solidFill>
          <a:ln w="12700">
            <a:miter lim="400000"/>
          </a:ln>
        </p:spPr>
        <p:txBody>
          <a:bodyPr lIns="121917" tIns="121917" rIns="121917" bIns="121917" anchor="ctr"/>
          <a:lstStyle/>
          <a:p>
            <a:endParaRPr/>
          </a:p>
        </p:txBody>
      </p:sp>
      <mc:AlternateContent xmlns:mc="http://schemas.openxmlformats.org/markup-compatibility/2006" xmlns:a14="http://schemas.microsoft.com/office/drawing/2010/main">
        <mc:Choice Requires="a14">
          <p:sp>
            <p:nvSpPr>
              <p:cNvPr id="213" name="Text"/>
              <p:cNvSpPr txBox="1"/>
              <p:nvPr/>
            </p:nvSpPr>
            <p:spPr>
              <a:xfrm>
                <a:off x="8426209" y="5284260"/>
                <a:ext cx="6746094" cy="1528050"/>
              </a:xfrm>
              <a:prstGeom prst="rect">
                <a:avLst/>
              </a:prstGeom>
              <a:ln w="25400">
                <a:miter lim="400000"/>
              </a:ln>
              <a:extLst>
                <a:ext uri="{C572A759-6A51-4108-AA02-DFA0A04FC94B}">
                  <ma14:wrappingTextBoxFlag xmlns="" xmlns:m="http://schemas.openxmlformats.org/officeDocument/2006/math" xmlns:ma14="http://schemas.microsoft.com/office/mac/drawingml/2011/main" val="1"/>
                </a:ext>
              </a:extLst>
            </p:spPr>
            <p:txBody>
              <a:bodyPr wrap="none" lIns="121917" tIns="121917" rIns="121917" bIns="121917">
                <a:spAutoFit/>
              </a:bodyPr>
              <a:lstStyle>
                <a:lvl1pPr>
                  <a:defRPr sz="6000"/>
                </a:lvl1pPr>
              </a:lstStyle>
              <a:p>
                <a:pPr/>
                <a14:m>
                  <m:oMathPara xmlns:m="http://schemas.openxmlformats.org/officeDocument/2006/math">
                    <m:oMathParaPr>
                      <m:jc m:val="left"/>
                    </m:oMathParaPr>
                    <m:oMath xmlns:m="http://schemas.openxmlformats.org/officeDocument/2006/math">
                      <m:r>
                        <a:rPr sz="6400" i="1">
                          <a:solidFill>
                            <a:srgbClr val="000000"/>
                          </a:solidFill>
                          <a:latin typeface="Cambria Math" panose="02040503050406030204" pitchFamily="18" charset="0"/>
                        </a:rPr>
                        <m:t>(</m:t>
                      </m:r>
                      <m:r>
                        <a:rPr sz="6400" i="1">
                          <a:solidFill>
                            <a:srgbClr val="000000"/>
                          </a:solidFill>
                          <a:latin typeface="Cambria Math" panose="02040503050406030204" pitchFamily="18" charset="0"/>
                        </a:rPr>
                        <m:t>𝑠𝑘</m:t>
                      </m:r>
                      <m:r>
                        <a:rPr sz="6400" i="1">
                          <a:solidFill>
                            <a:srgbClr val="000000"/>
                          </a:solidFill>
                          <a:latin typeface="Cambria Math" panose="02040503050406030204" pitchFamily="18" charset="0"/>
                        </a:rPr>
                        <m:t>,</m:t>
                      </m:r>
                      <m:r>
                        <a:rPr sz="6400" i="1">
                          <a:solidFill>
                            <a:srgbClr val="000000"/>
                          </a:solidFill>
                          <a:latin typeface="Cambria Math" panose="02040503050406030204" pitchFamily="18" charset="0"/>
                        </a:rPr>
                        <m:t>𝑝𝑘</m:t>
                      </m:r>
                      <m:r>
                        <a:rPr sz="6400" i="1">
                          <a:solidFill>
                            <a:srgbClr val="000000"/>
                          </a:solidFill>
                          <a:latin typeface="Cambria Math" panose="02040503050406030204" pitchFamily="18" charset="0"/>
                        </a:rPr>
                        <m:t>)</m:t>
                      </m:r>
                      <m:limUpp>
                        <m:limUppPr>
                          <m:ctrlPr>
                            <a:rPr sz="6400" i="1">
                              <a:solidFill>
                                <a:srgbClr val="000000"/>
                              </a:solidFill>
                              <a:latin typeface="Cambria Math" panose="02040503050406030204" pitchFamily="18" charset="0"/>
                            </a:rPr>
                          </m:ctrlPr>
                        </m:limUppPr>
                        <m:e>
                          <m:r>
                            <a:rPr sz="6400" i="1">
                              <a:solidFill>
                                <a:srgbClr val="000000"/>
                              </a:solidFill>
                              <a:latin typeface="Cambria Math" panose="02040503050406030204" pitchFamily="18" charset="0"/>
                            </a:rPr>
                            <m:t>⟵</m:t>
                          </m:r>
                        </m:e>
                        <m:lim>
                          <m:r>
                            <a:rPr sz="6400" i="1">
                              <a:solidFill>
                                <a:srgbClr val="000000"/>
                              </a:solidFill>
                              <a:latin typeface="Cambria Math" panose="02040503050406030204" pitchFamily="18" charset="0"/>
                            </a:rPr>
                            <m:t>$</m:t>
                          </m:r>
                        </m:lim>
                      </m:limUpp>
                      <m:r>
                        <m:rPr>
                          <m:nor/>
                        </m:rPr>
                        <a:rPr sz="6400" i="1">
                          <a:solidFill>
                            <a:srgbClr val="000000"/>
                          </a:solidFill>
                          <a:latin typeface="Cambria Math" panose="02040503050406030204" pitchFamily="18" charset="0"/>
                        </a:rPr>
                        <m:t>KeyGen</m:t>
                      </m:r>
                    </m:oMath>
                  </m:oMathPara>
                </a14:m>
                <a:endParaRPr/>
              </a:p>
            </p:txBody>
          </p:sp>
        </mc:Choice>
        <mc:Fallback xmlns="">
          <p:sp>
            <p:nvSpPr>
              <p:cNvPr id="213" name="Text"/>
              <p:cNvSpPr txBox="1">
                <a:spLocks noRot="1" noChangeAspect="1" noMove="1" noResize="1" noEditPoints="1" noAdjustHandles="1" noChangeArrowheads="1" noChangeShapeType="1" noTextEdit="1"/>
              </p:cNvSpPr>
              <p:nvPr/>
            </p:nvSpPr>
            <p:spPr>
              <a:xfrm>
                <a:off x="8426209" y="5284260"/>
                <a:ext cx="6746094" cy="1528050"/>
              </a:xfrm>
              <a:prstGeom prst="rect">
                <a:avLst/>
              </a:prstGeom>
              <a:blipFill>
                <a:blip r:embed="rId6"/>
                <a:stretch>
                  <a:fillRect l="-3759" r="-8083" b="-18182"/>
                </a:stretch>
              </a:blip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214" name="Slide Number"/>
          <p:cNvSpPr txBox="1">
            <a:spLocks noGrp="1"/>
          </p:cNvSpPr>
          <p:nvPr>
            <p:ph type="sldNum" sz="quarter" idx="4294967295"/>
          </p:nvPr>
        </p:nvSpPr>
        <p:spPr>
          <a:xfrm>
            <a:off x="29801413" y="18105782"/>
            <a:ext cx="475388" cy="69463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9</a:t>
            </a:fld>
            <a:endParaRPr/>
          </a:p>
        </p:txBody>
      </p:sp>
      <p:grpSp>
        <p:nvGrpSpPr>
          <p:cNvPr id="228" name="Group"/>
          <p:cNvGrpSpPr/>
          <p:nvPr/>
        </p:nvGrpSpPr>
        <p:grpSpPr>
          <a:xfrm>
            <a:off x="24674895" y="8481196"/>
            <a:ext cx="7321317" cy="11116771"/>
            <a:chOff x="0" y="0"/>
            <a:chExt cx="7321315" cy="11116769"/>
          </a:xfrm>
        </p:grpSpPr>
        <p:sp>
          <p:nvSpPr>
            <p:cNvPr id="215" name="Rectangle"/>
            <p:cNvSpPr/>
            <p:nvPr/>
          </p:nvSpPr>
          <p:spPr>
            <a:xfrm>
              <a:off x="0" y="0"/>
              <a:ext cx="7321316" cy="11116770"/>
            </a:xfrm>
            <a:prstGeom prst="rect">
              <a:avLst/>
            </a:prstGeom>
            <a:solidFill>
              <a:schemeClr val="accent4">
                <a:lumOff val="25000"/>
              </a:schemeClr>
            </a:solidFill>
            <a:ln w="12700" cap="flat">
              <a:noFill/>
              <a:miter lim="400000"/>
            </a:ln>
            <a:effectLst/>
          </p:spPr>
          <p:txBody>
            <a:bodyPr wrap="square" lIns="121917" tIns="121917" rIns="121917" bIns="121917" numCol="1" anchor="ctr">
              <a:noAutofit/>
            </a:bodyPr>
            <a:lstStyle/>
            <a:p>
              <a:endParaRPr/>
            </a:p>
          </p:txBody>
        </p:sp>
        <p:sp>
          <p:nvSpPr>
            <p:cNvPr id="216" name="S"/>
            <p:cNvSpPr/>
            <p:nvPr/>
          </p:nvSpPr>
          <p:spPr>
            <a:xfrm>
              <a:off x="930995" y="1335777"/>
              <a:ext cx="1270001" cy="8885890"/>
            </a:xfrm>
            <a:prstGeom prst="rect">
              <a:avLst/>
            </a:prstGeom>
            <a:solidFill>
              <a:srgbClr val="FFFFFF"/>
            </a:solidFill>
            <a:ln w="63500" cap="flat">
              <a:solidFill>
                <a:schemeClr val="accent1"/>
              </a:solidFill>
              <a:prstDash val="solid"/>
              <a:round/>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21917" tIns="121917" rIns="121917" bIns="121917" numCol="1" anchor="ctr">
              <a:noAutofit/>
            </a:bodyPr>
            <a:lstStyle>
              <a:lvl1pPr algn="ctr">
                <a:defRPr sz="6000"/>
              </a:lvl1pPr>
            </a:lstStyle>
            <a:p>
              <a:r>
                <a:t>S</a:t>
              </a:r>
            </a:p>
          </p:txBody>
        </p:sp>
        <p:sp>
          <p:nvSpPr>
            <p:cNvPr id="217" name="U"/>
            <p:cNvSpPr/>
            <p:nvPr/>
          </p:nvSpPr>
          <p:spPr>
            <a:xfrm>
              <a:off x="5024849" y="1335777"/>
              <a:ext cx="1270001" cy="8885890"/>
            </a:xfrm>
            <a:prstGeom prst="rect">
              <a:avLst/>
            </a:prstGeom>
            <a:solidFill>
              <a:srgbClr val="FFFFFF"/>
            </a:solidFill>
            <a:ln w="63500" cap="flat">
              <a:solidFill>
                <a:schemeClr val="accent1"/>
              </a:solidFill>
              <a:prstDash val="solid"/>
              <a:round/>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21917" tIns="121917" rIns="121917" bIns="121917" numCol="1" anchor="ctr">
              <a:noAutofit/>
            </a:bodyPr>
            <a:lstStyle>
              <a:lvl1pPr algn="ctr">
                <a:defRPr sz="6000"/>
              </a:lvl1pPr>
            </a:lstStyle>
            <a:p>
              <a:r>
                <a:t>U</a:t>
              </a:r>
            </a:p>
          </p:txBody>
        </p:sp>
        <p:sp>
          <p:nvSpPr>
            <p:cNvPr id="218" name="Line"/>
            <p:cNvSpPr/>
            <p:nvPr/>
          </p:nvSpPr>
          <p:spPr>
            <a:xfrm>
              <a:off x="2227693" y="4748122"/>
              <a:ext cx="2770460" cy="1"/>
            </a:xfrm>
            <a:prstGeom prst="line">
              <a:avLst/>
            </a:prstGeom>
            <a:noFill/>
            <a:ln w="114300" cap="flat">
              <a:solidFill>
                <a:schemeClr val="accent1"/>
              </a:solidFill>
              <a:custDash>
                <a:ds d="600000" sp="600000"/>
              </a:custDash>
              <a:miter lim="400000"/>
              <a:tailEnd type="triangle" w="med" len="med"/>
            </a:ln>
            <a:effectLst/>
          </p:spPr>
          <p:txBody>
            <a:bodyPr wrap="square" lIns="121917" tIns="121917" rIns="121917" bIns="121917" numCol="1" anchor="t">
              <a:noAutofit/>
            </a:bodyPr>
            <a:lstStyle/>
            <a:p>
              <a:endParaRPr/>
            </a:p>
          </p:txBody>
        </p:sp>
        <p:sp>
          <p:nvSpPr>
            <p:cNvPr id="219" name="Line"/>
            <p:cNvSpPr/>
            <p:nvPr/>
          </p:nvSpPr>
          <p:spPr>
            <a:xfrm>
              <a:off x="2227693" y="3808320"/>
              <a:ext cx="2770460" cy="1"/>
            </a:xfrm>
            <a:prstGeom prst="line">
              <a:avLst/>
            </a:prstGeom>
            <a:noFill/>
            <a:ln w="114300" cap="flat">
              <a:solidFill>
                <a:schemeClr val="accent1"/>
              </a:solidFill>
              <a:custDash>
                <a:ds d="600000" sp="600000"/>
              </a:custDash>
              <a:miter lim="400000"/>
              <a:headEnd type="triangle" w="med" len="med"/>
            </a:ln>
            <a:effectLst/>
          </p:spPr>
          <p:txBody>
            <a:bodyPr wrap="square" lIns="121917" tIns="121917" rIns="121917" bIns="121917" numCol="1" anchor="t">
              <a:noAutofit/>
            </a:bodyPr>
            <a:lstStyle/>
            <a:p>
              <a:endParaRPr/>
            </a:p>
          </p:txBody>
        </p:sp>
        <p:sp>
          <p:nvSpPr>
            <p:cNvPr id="220" name="Line"/>
            <p:cNvSpPr/>
            <p:nvPr/>
          </p:nvSpPr>
          <p:spPr>
            <a:xfrm>
              <a:off x="2227693" y="1928715"/>
              <a:ext cx="2770460" cy="1"/>
            </a:xfrm>
            <a:prstGeom prst="line">
              <a:avLst/>
            </a:prstGeom>
            <a:noFill/>
            <a:ln w="114300" cap="flat">
              <a:solidFill>
                <a:schemeClr val="accent1"/>
              </a:solidFill>
              <a:custDash>
                <a:ds d="600000" sp="600000"/>
              </a:custDash>
              <a:miter lim="400000"/>
              <a:tailEnd type="triangle" w="med" len="med"/>
            </a:ln>
            <a:effectLst/>
          </p:spPr>
          <p:txBody>
            <a:bodyPr wrap="square" lIns="121917" tIns="121917" rIns="121917" bIns="121917" numCol="1" anchor="t">
              <a:noAutofit/>
            </a:bodyPr>
            <a:lstStyle/>
            <a:p>
              <a:endParaRPr/>
            </a:p>
          </p:txBody>
        </p:sp>
        <p:sp>
          <p:nvSpPr>
            <p:cNvPr id="221" name="Line"/>
            <p:cNvSpPr/>
            <p:nvPr/>
          </p:nvSpPr>
          <p:spPr>
            <a:xfrm>
              <a:off x="2275428" y="8507331"/>
              <a:ext cx="2770460" cy="1"/>
            </a:xfrm>
            <a:prstGeom prst="line">
              <a:avLst/>
            </a:prstGeom>
            <a:noFill/>
            <a:ln w="114300" cap="flat">
              <a:solidFill>
                <a:srgbClr val="00C80D"/>
              </a:solidFill>
              <a:prstDash val="solid"/>
              <a:round/>
              <a:tailEnd type="triangle" w="med" len="med"/>
            </a:ln>
            <a:effectLst/>
          </p:spPr>
          <p:txBody>
            <a:bodyPr wrap="square" lIns="121917" tIns="121917" rIns="121917" bIns="121917" numCol="1" anchor="t">
              <a:noAutofit/>
            </a:bodyPr>
            <a:lstStyle/>
            <a:p>
              <a:endParaRPr/>
            </a:p>
          </p:txBody>
        </p:sp>
        <p:sp>
          <p:nvSpPr>
            <p:cNvPr id="222" name="Line"/>
            <p:cNvSpPr/>
            <p:nvPr/>
          </p:nvSpPr>
          <p:spPr>
            <a:xfrm>
              <a:off x="2227693" y="6627727"/>
              <a:ext cx="2770460" cy="1"/>
            </a:xfrm>
            <a:prstGeom prst="line">
              <a:avLst/>
            </a:prstGeom>
            <a:noFill/>
            <a:ln w="114300" cap="flat">
              <a:solidFill>
                <a:srgbClr val="00C80D"/>
              </a:solidFill>
              <a:prstDash val="solid"/>
              <a:round/>
              <a:headEnd type="triangle" w="med" len="med"/>
            </a:ln>
            <a:effectLst/>
          </p:spPr>
          <p:txBody>
            <a:bodyPr wrap="square" lIns="121917" tIns="121917" rIns="121917" bIns="121917" numCol="1" anchor="t">
              <a:noAutofit/>
            </a:bodyPr>
            <a:lstStyle/>
            <a:p>
              <a:endParaRPr/>
            </a:p>
          </p:txBody>
        </p:sp>
        <p:sp>
          <p:nvSpPr>
            <p:cNvPr id="223" name="Line"/>
            <p:cNvSpPr/>
            <p:nvPr/>
          </p:nvSpPr>
          <p:spPr>
            <a:xfrm>
              <a:off x="2227693" y="2868517"/>
              <a:ext cx="2770460" cy="1"/>
            </a:xfrm>
            <a:prstGeom prst="line">
              <a:avLst/>
            </a:prstGeom>
            <a:noFill/>
            <a:ln w="114300" cap="flat">
              <a:solidFill>
                <a:srgbClr val="00C80D"/>
              </a:solidFill>
              <a:prstDash val="solid"/>
              <a:miter lim="400000"/>
              <a:tailEnd type="triangle" w="med" len="med"/>
            </a:ln>
            <a:effectLst/>
          </p:spPr>
          <p:txBody>
            <a:bodyPr wrap="square" lIns="121917" tIns="121917" rIns="121917" bIns="121917" numCol="1" anchor="t">
              <a:noAutofit/>
            </a:bodyPr>
            <a:lstStyle/>
            <a:p>
              <a:endParaRPr/>
            </a:p>
          </p:txBody>
        </p:sp>
        <p:sp>
          <p:nvSpPr>
            <p:cNvPr id="224" name="Line"/>
            <p:cNvSpPr/>
            <p:nvPr/>
          </p:nvSpPr>
          <p:spPr>
            <a:xfrm>
              <a:off x="2227693" y="9447134"/>
              <a:ext cx="2770460" cy="1"/>
            </a:xfrm>
            <a:prstGeom prst="line">
              <a:avLst/>
            </a:prstGeom>
            <a:noFill/>
            <a:ln w="114300" cap="flat">
              <a:solidFill>
                <a:srgbClr val="FF0019"/>
              </a:solidFill>
              <a:custDash>
                <a:ds d="200000" sp="200000"/>
              </a:custDash>
              <a:miter lim="400000"/>
              <a:tailEnd type="triangle" w="med" len="med"/>
            </a:ln>
            <a:effectLst/>
          </p:spPr>
          <p:txBody>
            <a:bodyPr wrap="square" lIns="121917" tIns="121917" rIns="121917" bIns="121917" numCol="1" anchor="t">
              <a:noAutofit/>
            </a:bodyPr>
            <a:lstStyle/>
            <a:p>
              <a:endParaRPr/>
            </a:p>
          </p:txBody>
        </p:sp>
        <p:sp>
          <p:nvSpPr>
            <p:cNvPr id="225" name="Line"/>
            <p:cNvSpPr/>
            <p:nvPr/>
          </p:nvSpPr>
          <p:spPr>
            <a:xfrm>
              <a:off x="2227693" y="7567529"/>
              <a:ext cx="2770460" cy="1"/>
            </a:xfrm>
            <a:prstGeom prst="line">
              <a:avLst/>
            </a:prstGeom>
            <a:noFill/>
            <a:ln w="114300" cap="flat">
              <a:solidFill>
                <a:srgbClr val="FF0019"/>
              </a:solidFill>
              <a:custDash>
                <a:ds d="200000" sp="200000"/>
              </a:custDash>
              <a:miter lim="400000"/>
              <a:headEnd type="triangle" w="med" len="med"/>
            </a:ln>
            <a:effectLst/>
          </p:spPr>
          <p:txBody>
            <a:bodyPr wrap="square" lIns="121917" tIns="121917" rIns="121917" bIns="121917" numCol="1" anchor="t">
              <a:noAutofit/>
            </a:bodyPr>
            <a:lstStyle/>
            <a:p>
              <a:endParaRPr/>
            </a:p>
          </p:txBody>
        </p:sp>
        <p:sp>
          <p:nvSpPr>
            <p:cNvPr id="226" name="Line"/>
            <p:cNvSpPr/>
            <p:nvPr/>
          </p:nvSpPr>
          <p:spPr>
            <a:xfrm>
              <a:off x="2227693" y="5687924"/>
              <a:ext cx="2770460" cy="1"/>
            </a:xfrm>
            <a:prstGeom prst="line">
              <a:avLst/>
            </a:prstGeom>
            <a:noFill/>
            <a:ln w="114300" cap="flat">
              <a:solidFill>
                <a:srgbClr val="FF0019"/>
              </a:solidFill>
              <a:custDash>
                <a:ds d="200000" sp="200000"/>
              </a:custDash>
              <a:miter lim="400000"/>
              <a:tailEnd type="triangle" w="med" len="med"/>
            </a:ln>
            <a:effectLst/>
          </p:spPr>
          <p:txBody>
            <a:bodyPr wrap="square" lIns="121917" tIns="121917" rIns="121917" bIns="121917" numCol="1" anchor="t">
              <a:noAutofit/>
            </a:bodyPr>
            <a:lstStyle/>
            <a:p>
              <a:endParaRPr/>
            </a:p>
          </p:txBody>
        </p:sp>
        <p:sp>
          <p:nvSpPr>
            <p:cNvPr id="227" name="Concurrent setting"/>
            <p:cNvSpPr txBox="1"/>
            <p:nvPr/>
          </p:nvSpPr>
          <p:spPr>
            <a:xfrm>
              <a:off x="490903" y="229248"/>
              <a:ext cx="6244040" cy="1002759"/>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numCol="1" anchor="t">
              <a:spAutoFit/>
            </a:bodyPr>
            <a:lstStyle/>
            <a:p>
              <a:pPr lvl="1" indent="228600">
                <a:lnSpc>
                  <a:spcPct val="90000"/>
                </a:lnSpc>
                <a:spcBef>
                  <a:spcPts val="2900"/>
                </a:spcBef>
                <a:defRPr sz="6000"/>
              </a:pPr>
              <a:r>
                <a:t>Concurrent setting</a:t>
              </a:r>
            </a:p>
          </p:txBody>
        </p:sp>
      </p:grpSp>
      <p:sp>
        <p:nvSpPr>
          <p:cNvPr id="31" name="User :  ,">
            <a:extLst>
              <a:ext uri="{FF2B5EF4-FFF2-40B4-BE49-F238E27FC236}">
                <a16:creationId xmlns:a16="http://schemas.microsoft.com/office/drawing/2014/main" id="{2C430CD7-B62A-245A-5B04-26E537CD3585}"/>
              </a:ext>
            </a:extLst>
          </p:cNvPr>
          <p:cNvSpPr txBox="1"/>
          <p:nvPr/>
        </p:nvSpPr>
        <p:spPr>
          <a:xfrm>
            <a:off x="20078627" y="7391932"/>
            <a:ext cx="3380086" cy="116954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p>
            <a:pPr lvl="1">
              <a:defRPr sz="6000"/>
            </a:pPr>
            <a:r>
              <a:rPr lang="en-US" dirty="0">
                <a:solidFill>
                  <a:srgbClr val="DE2240"/>
                </a:solidFill>
              </a:rPr>
              <a:t>Adversary</a:t>
            </a:r>
            <a:endParaRPr dirty="0">
              <a:solidFill>
                <a:srgbClr val="DE2240"/>
              </a:solidFill>
            </a:endParaRPr>
          </a:p>
        </p:txBody>
      </p:sp>
      <p:sp>
        <p:nvSpPr>
          <p:cNvPr id="35" name="Blind">
            <a:extLst>
              <a:ext uri="{FF2B5EF4-FFF2-40B4-BE49-F238E27FC236}">
                <a16:creationId xmlns:a16="http://schemas.microsoft.com/office/drawing/2014/main" id="{71BEC0A3-50DD-4F6B-66DC-018EFA0D68C3}"/>
              </a:ext>
            </a:extLst>
          </p:cNvPr>
          <p:cNvSpPr txBox="1"/>
          <p:nvPr/>
        </p:nvSpPr>
        <p:spPr>
          <a:xfrm rot="1509653">
            <a:off x="4402173" y="8261183"/>
            <a:ext cx="2247260" cy="1241430"/>
          </a:xfrm>
          <a:prstGeom prst="rect">
            <a:avLst/>
          </a:prstGeom>
          <a:ln w="101600">
            <a:solidFill>
              <a:srgbClr val="DE224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1917" tIns="121917" rIns="121917" bIns="121917">
            <a:spAutoFit/>
          </a:bodyPr>
          <a:lstStyle>
            <a:lvl1pPr>
              <a:defRPr sz="7000" b="1">
                <a:solidFill>
                  <a:srgbClr val="DE2240"/>
                </a:solidFill>
              </a:defRPr>
            </a:lvl1pPr>
          </a:lstStyle>
          <a:p>
            <a:r>
              <a:rPr dirty="0"/>
              <a:t>Blind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9" nodeType="clickEffect">
                                  <p:stCondLst>
                                    <p:cond delay="0"/>
                                  </p:stCondLst>
                                  <p:iterate>
                                    <p:tmAbs val="0"/>
                                  </p:iterate>
                                  <p:childTnLst>
                                    <p:set>
                                      <p:cBhvr>
                                        <p:cTn id="6" fill="hold"/>
                                        <p:tgtEl>
                                          <p:spTgt spid="229"/>
                                        </p:tgtEl>
                                        <p:attrNameLst>
                                          <p:attrName>style.visibility</p:attrName>
                                        </p:attrNameLst>
                                      </p:cBhvr>
                                      <p:to>
                                        <p:strVal val="visible"/>
                                      </p:to>
                                    </p:set>
                                    <p:animEffect transition="in" filter="fade">
                                      <p:cBhvr>
                                        <p:cTn id="7" dur="300"/>
                                        <p:tgtEl>
                                          <p:spTgt spid="229"/>
                                        </p:tgtEl>
                                      </p:cBhvr>
                                    </p:animEffect>
                                  </p:childTnLst>
                                </p:cTn>
                              </p:par>
                              <p:par>
                                <p:cTn id="8" presetID="10" presetClass="entr" fill="hold" grpId="10" nodeType="withEffect">
                                  <p:stCondLst>
                                    <p:cond delay="0"/>
                                  </p:stCondLst>
                                  <p:iterate>
                                    <p:tmAbs val="0"/>
                                  </p:iterate>
                                  <p:childTnLst>
                                    <p:set>
                                      <p:cBhvr>
                                        <p:cTn id="9" fill="hold"/>
                                        <p:tgtEl>
                                          <p:spTgt spid="203"/>
                                        </p:tgtEl>
                                        <p:attrNameLst>
                                          <p:attrName>style.visibility</p:attrName>
                                        </p:attrNameLst>
                                      </p:cBhvr>
                                      <p:to>
                                        <p:strVal val="visible"/>
                                      </p:to>
                                    </p:set>
                                    <p:animEffect transition="in" filter="fade">
                                      <p:cBhvr>
                                        <p:cTn id="10" dur="300"/>
                                        <p:tgtEl>
                                          <p:spTgt spid="20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fill="hold" grpId="11" nodeType="clickEffect">
                                  <p:stCondLst>
                                    <p:cond delay="0"/>
                                  </p:stCondLst>
                                  <p:iterate>
                                    <p:tmAbs val="0"/>
                                  </p:iterate>
                                  <p:childTnLst>
                                    <p:set>
                                      <p:cBhvr>
                                        <p:cTn id="14" fill="hold"/>
                                        <p:tgtEl>
                                          <p:spTgt spid="230"/>
                                        </p:tgtEl>
                                        <p:attrNameLst>
                                          <p:attrName>style.visibility</p:attrName>
                                        </p:attrNameLst>
                                      </p:cBhvr>
                                      <p:to>
                                        <p:strVal val="visible"/>
                                      </p:to>
                                    </p:set>
                                    <p:animEffect transition="in" filter="fade">
                                      <p:cBhvr>
                                        <p:cTn id="15" dur="300"/>
                                        <p:tgtEl>
                                          <p:spTgt spid="230"/>
                                        </p:tgtEl>
                                      </p:cBhvr>
                                    </p:animEffect>
                                  </p:childTnLst>
                                </p:cTn>
                              </p:par>
                              <p:par>
                                <p:cTn id="16" presetID="10" presetClass="entr" fill="hold" grpId="12" nodeType="withEffect">
                                  <p:stCondLst>
                                    <p:cond delay="0"/>
                                  </p:stCondLst>
                                  <p:iterate>
                                    <p:tmAbs val="0"/>
                                  </p:iterate>
                                  <p:childTnLst>
                                    <p:set>
                                      <p:cBhvr>
                                        <p:cTn id="17" fill="hold"/>
                                        <p:tgtEl>
                                          <p:spTgt spid="204"/>
                                        </p:tgtEl>
                                        <p:attrNameLst>
                                          <p:attrName>style.visibility</p:attrName>
                                        </p:attrNameLst>
                                      </p:cBhvr>
                                      <p:to>
                                        <p:strVal val="visible"/>
                                      </p:to>
                                    </p:set>
                                    <p:animEffect transition="in" filter="fade">
                                      <p:cBhvr>
                                        <p:cTn id="18" dur="300"/>
                                        <p:tgtEl>
                                          <p:spTgt spid="20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fill="hold" grpId="13" nodeType="clickEffect">
                                  <p:stCondLst>
                                    <p:cond delay="0"/>
                                  </p:stCondLst>
                                  <p:iterate>
                                    <p:tmAbs val="0"/>
                                  </p:iterate>
                                  <p:childTnLst>
                                    <p:set>
                                      <p:cBhvr>
                                        <p:cTn id="22" fill="hold"/>
                                        <p:tgtEl>
                                          <p:spTgt spid="206"/>
                                        </p:tgtEl>
                                        <p:attrNameLst>
                                          <p:attrName>style.visibility</p:attrName>
                                        </p:attrNameLst>
                                      </p:cBhvr>
                                      <p:to>
                                        <p:strVal val="visible"/>
                                      </p:to>
                                    </p:set>
                                    <p:animEffect transition="in" filter="fade">
                                      <p:cBhvr>
                                        <p:cTn id="23" dur="300"/>
                                        <p:tgtEl>
                                          <p:spTgt spid="206"/>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fill="hold" grpId="14" nodeType="clickEffect">
                                  <p:stCondLst>
                                    <p:cond delay="0"/>
                                  </p:stCondLst>
                                  <p:iterate>
                                    <p:tmAbs val="0"/>
                                  </p:iterate>
                                  <p:childTnLst>
                                    <p:set>
                                      <p:cBhvr>
                                        <p:cTn id="27" fill="hold"/>
                                        <p:tgtEl>
                                          <p:spTgt spid="228"/>
                                        </p:tgtEl>
                                        <p:attrNameLst>
                                          <p:attrName>style.visibility</p:attrName>
                                        </p:attrNameLst>
                                      </p:cBhvr>
                                      <p:to>
                                        <p:strVal val="visible"/>
                                      </p:to>
                                    </p:set>
                                    <p:animEffect transition="in" filter="fade">
                                      <p:cBhvr>
                                        <p:cTn id="28" dur="300"/>
                                        <p:tgtEl>
                                          <p:spTgt spid="2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9" grpId="9" animBg="1" advAuto="0"/>
      <p:bldP spid="203" grpId="10" animBg="1" advAuto="0"/>
      <p:bldP spid="204" grpId="12" animBg="1" advAuto="0"/>
      <p:bldP spid="230" grpId="11" animBg="1" advAuto="0"/>
      <p:bldP spid="206" grpId="13" animBg="1" advAuto="0"/>
      <p:bldP spid="228" grpId="14" animBg="1" advAuto="0"/>
    </p:bldLst>
  </p:timing>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63500" cap="flat">
          <a:solidFill>
            <a:schemeClr val="accent1"/>
          </a:solidFill>
          <a:prstDash val="solid"/>
          <a:round/>
        </a:ln>
        <a:effectLst/>
        <a:sp3d/>
      </a:spPr>
      <a:bodyPr rot="0" spcFirstLastPara="1" vertOverflow="overflow" horzOverflow="overflow" vert="horz" wrap="square" lIns="121917" tIns="121917" rIns="121917" bIns="121917" numCol="1" spcCol="38100" rtlCol="0" anchor="ctr">
        <a:spAutoFit/>
      </a:bodyPr>
      <a:lstStyle>
        <a:defPPr marL="0" marR="0" indent="0" algn="l" defTabSz="2709333"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635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121917" tIns="121917" rIns="121917" bIns="121917" numCol="1" spcCol="38100" rtlCol="0" anchor="t">
        <a:spAutoFit/>
      </a:bodyPr>
      <a:lstStyle>
        <a:defPPr marL="0" marR="0" indent="0" algn="l" defTabSz="2709333"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63500" cap="flat">
          <a:solidFill>
            <a:schemeClr val="accent1"/>
          </a:solidFill>
          <a:prstDash val="solid"/>
          <a:round/>
        </a:ln>
        <a:effectLst/>
        <a:sp3d/>
      </a:spPr>
      <a:bodyPr rot="0" spcFirstLastPara="1" vertOverflow="overflow" horzOverflow="overflow" vert="horz" wrap="square" lIns="121917" tIns="121917" rIns="121917" bIns="121917" numCol="1" spcCol="38100" rtlCol="0" anchor="ctr">
        <a:spAutoFit/>
      </a:bodyPr>
      <a:lstStyle>
        <a:defPPr marL="0" marR="0" indent="0" algn="l" defTabSz="2709333"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635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121917" tIns="121917" rIns="121917" bIns="121917" numCol="1" spcCol="38100" rtlCol="0" anchor="t">
        <a:spAutoFit/>
      </a:bodyPr>
      <a:lstStyle>
        <a:defPPr marL="0" marR="0" indent="0" algn="l" defTabSz="2709333"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4402</TotalTime>
  <Words>4842</Words>
  <Application>Microsoft Macintosh PowerPoint</Application>
  <PresentationFormat>Custom</PresentationFormat>
  <Paragraphs>562</Paragraphs>
  <Slides>33</Slides>
  <Notes>33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Calibri</vt:lpstr>
      <vt:lpstr>Calibri Light</vt:lpstr>
      <vt:lpstr>Cambria Math</vt:lpstr>
      <vt:lpstr>Office Theme</vt:lpstr>
      <vt:lpstr>Short Pairing-Free Blind Signatures with Exponential Security</vt:lpstr>
      <vt:lpstr>Blind Signature</vt:lpstr>
      <vt:lpstr>Applications of Blind Signatures</vt:lpstr>
      <vt:lpstr>Practically Efficient Schemes</vt:lpstr>
      <vt:lpstr>Previous Results &amp; Our Results</vt:lpstr>
      <vt:lpstr>More on Previous Results</vt:lpstr>
      <vt:lpstr>Blind Signature</vt:lpstr>
      <vt:lpstr>Unforgeability</vt:lpstr>
      <vt:lpstr>One-More Unforgeability (OMUF)</vt:lpstr>
      <vt:lpstr>Overview</vt:lpstr>
      <vt:lpstr>Blind Schnorr (non-blind)</vt:lpstr>
      <vt:lpstr>Blind Schnorr</vt:lpstr>
      <vt:lpstr>Blind Schnorr</vt:lpstr>
      <vt:lpstr>Overview</vt:lpstr>
      <vt:lpstr>Attack Overview</vt:lpstr>
      <vt:lpstr>Combining two sessions linearly</vt:lpstr>
      <vt:lpstr>PowerPoint Presentation</vt:lpstr>
      <vt:lpstr>Extend to an attack</vt:lpstr>
      <vt:lpstr>Extend to an attack</vt:lpstr>
      <vt:lpstr>Extend to general ℓ</vt:lpstr>
      <vt:lpstr>Overview</vt:lpstr>
      <vt:lpstr>Main Problem with Blind Schnorr</vt:lpstr>
      <vt:lpstr>Our Idea</vt:lpstr>
      <vt:lpstr>Our Scheme 1 (non-blind version)</vt:lpstr>
      <vt:lpstr>Our Scheme 2 (non-blind version)</vt:lpstr>
      <vt:lpstr>OMUF of scheme 1 to WFROS</vt:lpstr>
      <vt:lpstr>Hardness of WFROS</vt:lpstr>
      <vt:lpstr>Overview</vt:lpstr>
      <vt:lpstr>Recall: Main Idea</vt:lpstr>
      <vt:lpstr>Combining two sessions trivially</vt:lpstr>
      <vt:lpstr>WFROS problem for ℓ</vt:lpstr>
      <vt:lpstr>Open Problems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Short Pairing-Free Blind Signatures with Exponential Security</dc:title>
  <cp:lastModifiedBy>Chenzhi Zhu</cp:lastModifiedBy>
  <cp:revision>6</cp:revision>
  <dcterms:modified xsi:type="dcterms:W3CDTF">2025-10-14T22:00:53Z</dcterms:modified>
</cp:coreProperties>
</file>